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24"/>
  </p:notesMasterIdLst>
  <p:sldIdLst>
    <p:sldId id="304" r:id="rId2"/>
    <p:sldId id="297" r:id="rId3"/>
    <p:sldId id="299" r:id="rId4"/>
    <p:sldId id="260" r:id="rId5"/>
    <p:sldId id="261" r:id="rId6"/>
    <p:sldId id="262" r:id="rId7"/>
    <p:sldId id="277" r:id="rId8"/>
    <p:sldId id="275" r:id="rId9"/>
    <p:sldId id="276" r:id="rId10"/>
    <p:sldId id="279" r:id="rId11"/>
    <p:sldId id="303" r:id="rId12"/>
    <p:sldId id="264" r:id="rId13"/>
    <p:sldId id="270" r:id="rId14"/>
    <p:sldId id="282" r:id="rId15"/>
    <p:sldId id="283" r:id="rId16"/>
    <p:sldId id="284" r:id="rId17"/>
    <p:sldId id="306" r:id="rId18"/>
    <p:sldId id="287" r:id="rId19"/>
    <p:sldId id="307" r:id="rId20"/>
    <p:sldId id="293" r:id="rId21"/>
    <p:sldId id="274" r:id="rId22"/>
    <p:sldId id="301" r:id="rId2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290" autoAdjust="0"/>
  </p:normalViewPr>
  <p:slideViewPr>
    <p:cSldViewPr>
      <p:cViewPr varScale="1">
        <p:scale>
          <a:sx n="75" d="100"/>
          <a:sy n="75" d="100"/>
        </p:scale>
        <p:origin x="-83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1.xlsx"/><Relationship Id="rId1" Type="http://schemas.openxmlformats.org/officeDocument/2006/relationships/image" Target="../media/image3.jpeg"/></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Office_Excel2.xlsx"/><Relationship Id="rId1" Type="http://schemas.openxmlformats.org/officeDocument/2006/relationships/image" Target="../media/image3.jpeg"/></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Office_Excel3.xlsx"/><Relationship Id="rId1" Type="http://schemas.openxmlformats.org/officeDocument/2006/relationships/image" Target="../media/image3.jpeg"/></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_____Microsoft_Office_Excel4.xlsx"/><Relationship Id="rId1" Type="http://schemas.openxmlformats.org/officeDocument/2006/relationships/image" Target="../media/image3.jpeg"/></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Office_Excel8.xlsx"/><Relationship Id="rId1" Type="http://schemas.openxmlformats.org/officeDocument/2006/relationships/image" Target="../media/image3.jpeg"/></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Office_Excel9.xlsx"/><Relationship Id="rId1" Type="http://schemas.openxmlformats.org/officeDocument/2006/relationships/image" Target="../media/image3.jpeg"/></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600" b="1" i="0" baseline="0" dirty="0" smtClean="0">
                <a:effectLst/>
                <a:latin typeface="Times New Roman" panose="02020603050405020304" pitchFamily="18" charset="0"/>
                <a:cs typeface="Times New Roman" panose="02020603050405020304" pitchFamily="18" charset="0"/>
              </a:rPr>
              <a:t>Фактическое</a:t>
            </a:r>
            <a:endParaRPr lang="ru-RU" sz="1600" dirty="0" smtClean="0">
              <a:effectLst/>
              <a:latin typeface="Times New Roman" panose="02020603050405020304" pitchFamily="18" charset="0"/>
              <a:cs typeface="Times New Roman" panose="02020603050405020304" pitchFamily="18" charset="0"/>
            </a:endParaRPr>
          </a:p>
          <a:p>
            <a:pPr>
              <a:defRPr/>
            </a:pPr>
            <a:r>
              <a:rPr lang="ru-RU" sz="1600" b="1" i="0" baseline="0" dirty="0" smtClean="0">
                <a:effectLst/>
                <a:latin typeface="Times New Roman" panose="02020603050405020304" pitchFamily="18" charset="0"/>
                <a:cs typeface="Times New Roman" panose="02020603050405020304" pitchFamily="18" charset="0"/>
              </a:rPr>
              <a:t> поступление за 2018 год</a:t>
            </a:r>
            <a:endParaRPr lang="ru-RU" sz="1600" dirty="0">
              <a:effectLst/>
              <a:latin typeface="Times New Roman" panose="02020603050405020304" pitchFamily="18" charset="0"/>
              <a:cs typeface="Times New Roman" panose="02020603050405020304" pitchFamily="18" charset="0"/>
            </a:endParaRPr>
          </a:p>
        </c:rich>
      </c:tx>
      <c:layout/>
    </c:title>
    <c:plotArea>
      <c:layout/>
      <c:pieChart>
        <c:varyColors val="1"/>
        <c:ser>
          <c:idx val="0"/>
          <c:order val="0"/>
          <c:tx>
            <c:strRef>
              <c:f>Лист1!$B$1</c:f>
              <c:strCache>
                <c:ptCount val="1"/>
                <c:pt idx="0">
                  <c:v>Доходы  всего 1 655,1 млн. руб</c:v>
                </c:pt>
              </c:strCache>
            </c:strRef>
          </c:tx>
          <c:dLbls>
            <c:spPr>
              <a:noFill/>
              <a:ln>
                <a:noFill/>
              </a:ln>
              <a:effectLst/>
            </c:spPr>
            <c:showPercent val="1"/>
            <c:showLeaderLines val="1"/>
            <c:extLst>
              <c:ext xmlns:c15="http://schemas.microsoft.com/office/drawing/2012/chart" uri="{CE6537A1-D6FC-4f65-9D91-7224C49458BB}">
                <c15:layout/>
              </c:ext>
            </c:extLst>
          </c:dLbls>
          <c:cat>
            <c:strRef>
              <c:f>Лист1!$A$2:$A$4</c:f>
              <c:strCache>
                <c:ptCount val="3"/>
                <c:pt idx="0">
                  <c:v>Налоговые доходы                                  455,7 млн.руб.</c:v>
                </c:pt>
                <c:pt idx="1">
                  <c:v>Неналоговые доходы                            113,3 млн.руб</c:v>
                </c:pt>
                <c:pt idx="2">
                  <c:v>Безвозмездные поступления                                                            1086,1 млн.руб</c:v>
                </c:pt>
              </c:strCache>
            </c:strRef>
          </c:cat>
          <c:val>
            <c:numRef>
              <c:f>Лист1!$B$2:$B$4</c:f>
              <c:numCache>
                <c:formatCode>#\ ##0.0</c:formatCode>
                <c:ptCount val="3"/>
                <c:pt idx="0">
                  <c:v>455.7</c:v>
                </c:pt>
                <c:pt idx="1">
                  <c:v>113.3</c:v>
                </c:pt>
                <c:pt idx="2">
                  <c:v>1086.0999999999999</c:v>
                </c:pt>
              </c:numCache>
            </c:numRef>
          </c:val>
        </c:ser>
        <c:dLbls/>
        <c:firstSliceAng val="0"/>
      </c:pieChart>
    </c:plotArea>
    <c:legend>
      <c:legendPos val="r"/>
      <c:layout>
        <c:manualLayout>
          <c:xMode val="edge"/>
          <c:yMode val="edge"/>
          <c:x val="0.60841714694692417"/>
          <c:y val="0.39205689164172508"/>
          <c:w val="0.38261291294684907"/>
          <c:h val="0.39952411554872125"/>
        </c:manualLayout>
      </c:layout>
      <c:txPr>
        <a:bodyPr/>
        <a:lstStyle/>
        <a:p>
          <a:pPr>
            <a:defRPr sz="1400"/>
          </a:pPr>
          <a:endParaRPr lang="ru-RU"/>
        </a:p>
      </c:txPr>
    </c:legend>
    <c:plotVisOnly val="1"/>
    <c:dispBlanksAs val="zero"/>
  </c:chart>
  <c:spPr>
    <a:blipFill>
      <a:blip xmlns:r="http://schemas.openxmlformats.org/officeDocument/2006/relationships" r:embed="rId1"/>
      <a:tile tx="0" ty="0" sx="100000" sy="100000" flip="none" algn="tl"/>
    </a:blipFill>
    <a:effectLst>
      <a:outerShdw blurRad="50800" dist="50800" dir="5400000" algn="ctr" rotWithShape="0">
        <a:schemeClr val="bg1"/>
      </a:outerShdw>
    </a:effectLst>
  </c:spPr>
  <c:txPr>
    <a:bodyPr/>
    <a:lstStyle/>
    <a:p>
      <a:pPr>
        <a:defRPr sz="1200" baseline="0"/>
      </a:pPr>
      <a:endParaRPr lang="ru-RU"/>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2.777777777777779E-2"/>
          <c:y val="6.7344783861467708E-2"/>
          <c:w val="0.87033913311334388"/>
          <c:h val="0.66621754905236097"/>
        </c:manualLayout>
      </c:layout>
      <c:bar3DChart>
        <c:barDir val="col"/>
        <c:grouping val="clustered"/>
        <c:ser>
          <c:idx val="0"/>
          <c:order val="0"/>
          <c:tx>
            <c:strRef>
              <c:f>Лист1!$B$1</c:f>
              <c:strCache>
                <c:ptCount val="1"/>
                <c:pt idx="0">
                  <c:v>2018 год</c:v>
                </c:pt>
              </c:strCache>
            </c:strRef>
          </c:tx>
          <c:dLbls>
            <c:dLbl>
              <c:idx val="0"/>
              <c:layout>
                <c:manualLayout>
                  <c:x val="-4.3922589260846244E-3"/>
                  <c:y val="-2.170882857983427E-2"/>
                </c:manualLayout>
              </c:layout>
              <c:showVal val="1"/>
              <c:extLst>
                <c:ext xmlns:c15="http://schemas.microsoft.com/office/drawing/2012/chart" uri="{CE6537A1-D6FC-4f65-9D91-7224C49458BB}">
                  <c15:layout/>
                </c:ext>
              </c:extLst>
            </c:dLbl>
            <c:dLbl>
              <c:idx val="1"/>
              <c:layout>
                <c:manualLayout>
                  <c:x val="-3.5138071408676988E-2"/>
                  <c:y val="-2.4120920644260292E-2"/>
                </c:manualLayout>
              </c:layout>
              <c:showVal val="1"/>
              <c:extLst>
                <c:ext xmlns:c15="http://schemas.microsoft.com/office/drawing/2012/chart" uri="{CE6537A1-D6FC-4f65-9D91-7224C49458BB}">
                  <c15:layout/>
                </c:ext>
              </c:extLst>
            </c:dLbl>
            <c:dLbl>
              <c:idx val="2"/>
              <c:layout>
                <c:manualLayout>
                  <c:x val="-3.8066244026066738E-2"/>
                  <c:y val="-2.4120920644260292E-2"/>
                </c:manualLayout>
              </c:layout>
              <c:showVal val="1"/>
              <c:extLst>
                <c:ext xmlns:c15="http://schemas.microsoft.com/office/drawing/2012/chart" uri="{CE6537A1-D6FC-4f65-9D91-7224C49458BB}">
                  <c15:layout/>
                </c:ext>
              </c:extLst>
            </c:dLbl>
            <c:dLbl>
              <c:idx val="3"/>
              <c:layout>
                <c:manualLayout>
                  <c:x val="-7.3204315434743719E-3"/>
                  <c:y val="-2.6533012708686333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 ##0.0</c:formatCode>
                <c:ptCount val="4"/>
                <c:pt idx="0">
                  <c:v>30</c:v>
                </c:pt>
                <c:pt idx="1">
                  <c:v>208.3</c:v>
                </c:pt>
                <c:pt idx="2">
                  <c:v>809.3</c:v>
                </c:pt>
                <c:pt idx="3">
                  <c:v>45.5</c:v>
                </c:pt>
              </c:numCache>
            </c:numRef>
          </c:val>
        </c:ser>
        <c:ser>
          <c:idx val="1"/>
          <c:order val="1"/>
          <c:tx>
            <c:strRef>
              <c:f>Лист1!$C$1</c:f>
              <c:strCache>
                <c:ptCount val="1"/>
                <c:pt idx="0">
                  <c:v>2019 год </c:v>
                </c:pt>
              </c:strCache>
            </c:strRef>
          </c:tx>
          <c:dLbls>
            <c:dLbl>
              <c:idx val="0"/>
              <c:layout>
                <c:manualLayout>
                  <c:x val="2.9281726173897463E-2"/>
                  <c:y val="-1.4472552386556087E-2"/>
                </c:manualLayout>
              </c:layout>
              <c:showVal val="1"/>
              <c:extLst>
                <c:ext xmlns:c15="http://schemas.microsoft.com/office/drawing/2012/chart" uri="{CE6537A1-D6FC-4f65-9D91-7224C49458BB}">
                  <c15:layout/>
                </c:ext>
              </c:extLst>
            </c:dLbl>
            <c:dLbl>
              <c:idx val="1"/>
              <c:layout>
                <c:manualLayout>
                  <c:x val="-7.3204315434743719E-3"/>
                  <c:y val="-3.1357196837538383E-2"/>
                </c:manualLayout>
              </c:layout>
              <c:showVal val="1"/>
              <c:extLst>
                <c:ext xmlns:c15="http://schemas.microsoft.com/office/drawing/2012/chart" uri="{CE6537A1-D6FC-4f65-9D91-7224C49458BB}">
                  <c15:layout/>
                </c:ext>
              </c:extLst>
            </c:dLbl>
            <c:dLbl>
              <c:idx val="2"/>
              <c:layout>
                <c:manualLayout>
                  <c:x val="7.9060660669523233E-2"/>
                  <c:y val="-4.824184128852058E-3"/>
                </c:manualLayout>
              </c:layout>
              <c:showVal val="1"/>
              <c:extLst>
                <c:ext xmlns:c15="http://schemas.microsoft.com/office/drawing/2012/chart" uri="{CE6537A1-D6FC-4f65-9D91-7224C49458BB}">
                  <c15:layout/>
                </c:ext>
              </c:extLst>
            </c:dLbl>
            <c:dLbl>
              <c:idx val="3"/>
              <c:layout>
                <c:manualLayout>
                  <c:x val="4.6850761878235878E-2"/>
                  <c:y val="-1.9296736515408235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 ##0.0</c:formatCode>
                <c:ptCount val="4"/>
                <c:pt idx="0">
                  <c:v>38.4</c:v>
                </c:pt>
                <c:pt idx="1">
                  <c:v>135.5</c:v>
                </c:pt>
                <c:pt idx="2">
                  <c:v>822.8</c:v>
                </c:pt>
                <c:pt idx="3">
                  <c:v>54.5</c:v>
                </c:pt>
              </c:numCache>
            </c:numRef>
          </c:val>
        </c:ser>
        <c:dLbls/>
        <c:shape val="cylinder"/>
        <c:axId val="147339520"/>
        <c:axId val="147357696"/>
        <c:axId val="0"/>
      </c:bar3DChart>
      <c:catAx>
        <c:axId val="147339520"/>
        <c:scaling>
          <c:orientation val="minMax"/>
        </c:scaling>
        <c:axPos val="b"/>
        <c:numFmt formatCode="General" sourceLinked="1"/>
        <c:tickLblPos val="nextTo"/>
        <c:txPr>
          <a:bodyPr/>
          <a:lstStyle/>
          <a:p>
            <a:pPr>
              <a:defRPr sz="1600" b="1" baseline="0"/>
            </a:pPr>
            <a:endParaRPr lang="ru-RU"/>
          </a:p>
        </c:txPr>
        <c:crossAx val="147357696"/>
        <c:crosses val="autoZero"/>
        <c:auto val="1"/>
        <c:lblAlgn val="ctr"/>
        <c:lblOffset val="100"/>
      </c:catAx>
      <c:valAx>
        <c:axId val="147357696"/>
        <c:scaling>
          <c:orientation val="minMax"/>
        </c:scaling>
        <c:delete val="1"/>
        <c:axPos val="l"/>
        <c:majorGridlines/>
        <c:numFmt formatCode="#\ ##0.0" sourceLinked="1"/>
        <c:tickLblPos val="none"/>
        <c:crossAx val="147339520"/>
        <c:crosses val="autoZero"/>
        <c:crossBetween val="between"/>
      </c:valAx>
    </c:plotArea>
    <c:legend>
      <c:legendPos val="r"/>
    </c:legend>
    <c:plotVisOnly val="1"/>
    <c:dispBlanksAs val="gap"/>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latin typeface="Times New Roman" panose="02020603050405020304" pitchFamily="18" charset="0"/>
                <a:cs typeface="Times New Roman" panose="02020603050405020304" pitchFamily="18" charset="0"/>
              </a:rPr>
              <a:t>Структура расходов бюджета Волосовского муниципального района </a:t>
            </a:r>
            <a:r>
              <a:rPr lang="ru-RU" dirty="0" smtClean="0">
                <a:latin typeface="Times New Roman" panose="02020603050405020304" pitchFamily="18" charset="0"/>
                <a:cs typeface="Times New Roman" panose="02020603050405020304" pitchFamily="18" charset="0"/>
              </a:rPr>
              <a:t>за 2019 год </a:t>
            </a:r>
          </a:p>
          <a:p>
            <a:pPr>
              <a:defRPr/>
            </a:pP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млн. руб.)</a:t>
            </a:r>
          </a:p>
        </c:rich>
      </c:tx>
      <c:layout>
        <c:manualLayout>
          <c:xMode val="edge"/>
          <c:yMode val="edge"/>
          <c:x val="1.4857733661230065E-2"/>
          <c:y val="1.3152321488304274E-2"/>
        </c:manualLayout>
      </c:layout>
    </c:title>
    <c:view3D>
      <c:rotX val="30"/>
      <c:perspective val="30"/>
    </c:view3D>
    <c:plotArea>
      <c:layout/>
      <c:pie3DChart>
        <c:varyColors val="1"/>
        <c:ser>
          <c:idx val="0"/>
          <c:order val="0"/>
          <c:tx>
            <c:strRef>
              <c:f>Лист1!$B$1</c:f>
              <c:strCache>
                <c:ptCount val="1"/>
                <c:pt idx="0">
                  <c:v>Структура расходов бюджета Волосовского муниципального района по исполнению за 2016 год.  (млн. руб.)</c:v>
                </c:pt>
              </c:strCache>
            </c:strRef>
          </c:tx>
          <c:explosion val="11"/>
          <c:dLbls>
            <c:dLbl>
              <c:idx val="1"/>
              <c:tx>
                <c:rich>
                  <a:bodyPr/>
                  <a:lstStyle/>
                  <a:p>
                    <a:r>
                      <a:rPr lang="en-US" dirty="0" smtClean="0"/>
                      <a:t>4,4</a:t>
                    </a:r>
                    <a:endParaRPr lang="en-US" dirty="0"/>
                  </a:p>
                </c:rich>
              </c:tx>
              <c:showVal val="1"/>
              <c:extLst>
                <c:ext xmlns:c15="http://schemas.microsoft.com/office/drawing/2012/chart" uri="{CE6537A1-D6FC-4f65-9D91-7224C49458BB}">
                  <c15:layout/>
                </c:ext>
              </c:extLst>
            </c:dLbl>
            <c:dLbl>
              <c:idx val="2"/>
              <c:tx>
                <c:rich>
                  <a:bodyPr/>
                  <a:lstStyle/>
                  <a:p>
                    <a:r>
                      <a:rPr lang="en-US" smtClean="0"/>
                      <a:t>29,3</a:t>
                    </a:r>
                    <a:endParaRPr lang="en-US"/>
                  </a:p>
                </c:rich>
              </c:tx>
              <c:showVal val="1"/>
              <c:extLst>
                <c:ext xmlns:c15="http://schemas.microsoft.com/office/drawing/2012/chart" uri="{CE6537A1-D6FC-4f65-9D91-7224C49458BB}">
                  <c15:layout/>
                </c:ext>
              </c:extLst>
            </c:dLbl>
            <c:dLbl>
              <c:idx val="3"/>
              <c:tx>
                <c:rich>
                  <a:bodyPr/>
                  <a:lstStyle/>
                  <a:p>
                    <a:r>
                      <a:rPr lang="en-US" smtClean="0"/>
                      <a:t>2,3</a:t>
                    </a:r>
                    <a:endParaRPr lang="en-US"/>
                  </a:p>
                </c:rich>
              </c:tx>
              <c:showVal val="1"/>
              <c:extLst>
                <c:ext xmlns:c15="http://schemas.microsoft.com/office/drawing/2012/chart" uri="{CE6537A1-D6FC-4f65-9D91-7224C49458BB}">
                  <c15:layout/>
                </c:ext>
              </c:extLst>
            </c:dLbl>
            <c:dLbl>
              <c:idx val="4"/>
              <c:tx>
                <c:rich>
                  <a:bodyPr/>
                  <a:lstStyle/>
                  <a:p>
                    <a:r>
                      <a:rPr lang="en-US" dirty="0" smtClean="0"/>
                      <a:t>1 089,0</a:t>
                    </a:r>
                    <a:endParaRPr lang="en-US" dirty="0"/>
                  </a:p>
                </c:rich>
              </c:tx>
              <c:showVal val="1"/>
              <c:extLst>
                <c:ext xmlns:c15="http://schemas.microsoft.com/office/drawing/2012/chart" uri="{CE6537A1-D6FC-4f65-9D91-7224C49458BB}">
                  <c15:layout/>
                </c:ext>
              </c:extLst>
            </c:dLbl>
            <c:dLbl>
              <c:idx val="6"/>
              <c:layout>
                <c:manualLayout>
                  <c:x val="-2.7484836395588741E-2"/>
                  <c:y val="-6.3565095576864378E-2"/>
                </c:manualLayout>
              </c:layout>
              <c:tx>
                <c:rich>
                  <a:bodyPr/>
                  <a:lstStyle/>
                  <a:p>
                    <a:r>
                      <a:rPr lang="en-US" dirty="0" smtClean="0"/>
                      <a:t>140.1</a:t>
                    </a:r>
                  </a:p>
                  <a:p>
                    <a:endParaRPr lang="en-US" dirty="0"/>
                  </a:p>
                </c:rich>
              </c:tx>
              <c:showVal val="1"/>
              <c:extLst>
                <c:ext xmlns:c15="http://schemas.microsoft.com/office/drawing/2012/chart" uri="{CE6537A1-D6FC-4f65-9D91-7224C49458BB}">
                  <c15:layout/>
                </c:ext>
              </c:extLst>
            </c:dLbl>
            <c:spPr>
              <a:noFill/>
              <a:ln>
                <a:noFill/>
              </a:ln>
              <a:effectLst/>
            </c:spPr>
            <c:showVal val="1"/>
            <c:showLeaderLines val="1"/>
            <c:extLst>
              <c:ext xmlns:c15="http://schemas.microsoft.com/office/drawing/2012/chart" uri="{CE6537A1-D6FC-4f65-9D91-7224C49458BB}">
                <c15:layout/>
              </c:ext>
            </c:extLst>
          </c:dLbls>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Средства массовой информации</c:v>
                </c:pt>
                <c:pt idx="9">
                  <c:v>Межбюджетные трансферы</c:v>
                </c:pt>
              </c:strCache>
            </c:strRef>
          </c:cat>
          <c:val>
            <c:numRef>
              <c:f>Лист1!$B$2:$B$11</c:f>
              <c:numCache>
                <c:formatCode>General</c:formatCode>
                <c:ptCount val="10"/>
                <c:pt idx="0">
                  <c:v>146.19999999999999</c:v>
                </c:pt>
                <c:pt idx="1">
                  <c:v>4.4000000000000004</c:v>
                </c:pt>
                <c:pt idx="2">
                  <c:v>29.3</c:v>
                </c:pt>
                <c:pt idx="3">
                  <c:v>2.9</c:v>
                </c:pt>
                <c:pt idx="4">
                  <c:v>1089</c:v>
                </c:pt>
                <c:pt idx="5">
                  <c:v>2.2999999999999998</c:v>
                </c:pt>
                <c:pt idx="6">
                  <c:v>114.6</c:v>
                </c:pt>
                <c:pt idx="7">
                  <c:v>25.4</c:v>
                </c:pt>
                <c:pt idx="8">
                  <c:v>4.2</c:v>
                </c:pt>
                <c:pt idx="9">
                  <c:v>161.1</c:v>
                </c:pt>
              </c:numCache>
            </c:numRef>
          </c:val>
        </c:ser>
        <c:dLbls/>
      </c:pie3DChart>
    </c:plotArea>
    <c:legend>
      <c:legendPos val="r"/>
      <c:layout>
        <c:manualLayout>
          <c:xMode val="edge"/>
          <c:yMode val="edge"/>
          <c:x val="0.60646305315788285"/>
          <c:y val="0.18613986958834616"/>
          <c:w val="0.38414899104731526"/>
          <c:h val="0.79602613480197459"/>
        </c:manualLayout>
      </c:layout>
      <c:txPr>
        <a:bodyPr/>
        <a:lstStyle/>
        <a:p>
          <a:pPr>
            <a:defRPr sz="1400" b="1">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4.4489959398533114E-3"/>
          <c:y val="1.1757952820057031E-2"/>
          <c:w val="0.93706142066599485"/>
          <c:h val="0.6466883309261936"/>
        </c:manualLayout>
      </c:layout>
      <c:bar3DChart>
        <c:barDir val="col"/>
        <c:grouping val="standard"/>
        <c:ser>
          <c:idx val="0"/>
          <c:order val="0"/>
          <c:tx>
            <c:strRef>
              <c:f>Лист1!$B$1</c:f>
              <c:strCache>
                <c:ptCount val="1"/>
                <c:pt idx="0">
                  <c:v>2016</c:v>
                </c:pt>
              </c:strCache>
            </c:strRef>
          </c:tx>
          <c:dLbls>
            <c:spPr>
              <a:noFill/>
              <a:ln>
                <a:noFill/>
              </a:ln>
              <a:effectLst/>
            </c:spPr>
            <c:showVal val="1"/>
            <c:extLst>
              <c:ext xmlns:c15="http://schemas.microsoft.com/office/drawing/2012/chart" uri="{CE6537A1-D6FC-4f65-9D91-7224C49458BB}">
                <c15:layout/>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Лист1!$B$2:$B$6</c:f>
              <c:numCache>
                <c:formatCode>General</c:formatCode>
                <c:ptCount val="5"/>
                <c:pt idx="0">
                  <c:v>1218.4000000000001</c:v>
                </c:pt>
                <c:pt idx="1">
                  <c:v>171.4</c:v>
                </c:pt>
                <c:pt idx="2">
                  <c:v>137.5</c:v>
                </c:pt>
                <c:pt idx="3">
                  <c:v>28.5</c:v>
                </c:pt>
                <c:pt idx="4">
                  <c:v>105.9</c:v>
                </c:pt>
              </c:numCache>
            </c:numRef>
          </c:val>
        </c:ser>
        <c:ser>
          <c:idx val="1"/>
          <c:order val="1"/>
          <c:tx>
            <c:strRef>
              <c:f>Лист1!$C$1</c:f>
              <c:strCache>
                <c:ptCount val="1"/>
                <c:pt idx="0">
                  <c:v>2017</c:v>
                </c:pt>
              </c:strCache>
            </c:strRef>
          </c:tx>
          <c:dLbls>
            <c:spPr>
              <a:noFill/>
              <a:ln>
                <a:noFill/>
              </a:ln>
              <a:effectLst/>
            </c:spPr>
            <c:showVal val="1"/>
            <c:extLst>
              <c:ext xmlns:c15="http://schemas.microsoft.com/office/drawing/2012/chart" uri="{CE6537A1-D6FC-4f65-9D91-7224C49458BB}">
                <c15:layout/>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Лист1!$C$2:$C$6</c:f>
              <c:numCache>
                <c:formatCode>General</c:formatCode>
                <c:ptCount val="5"/>
                <c:pt idx="0">
                  <c:v>1173.3</c:v>
                </c:pt>
                <c:pt idx="1">
                  <c:v>194.8</c:v>
                </c:pt>
                <c:pt idx="2">
                  <c:v>135.6</c:v>
                </c:pt>
                <c:pt idx="3">
                  <c:v>57.2</c:v>
                </c:pt>
                <c:pt idx="4">
                  <c:v>19.5</c:v>
                </c:pt>
              </c:numCache>
            </c:numRef>
          </c:val>
        </c:ser>
        <c:ser>
          <c:idx val="2"/>
          <c:order val="2"/>
          <c:tx>
            <c:strRef>
              <c:f>Лист1!$D$1</c:f>
              <c:strCache>
                <c:ptCount val="1"/>
                <c:pt idx="0">
                  <c:v>2018</c:v>
                </c:pt>
              </c:strCache>
            </c:strRef>
          </c:tx>
          <c:dLbls>
            <c:spPr>
              <a:noFill/>
              <a:ln>
                <a:noFill/>
              </a:ln>
              <a:effectLst/>
            </c:spPr>
            <c:showVal val="1"/>
            <c:extLst>
              <c:ext xmlns:c15="http://schemas.microsoft.com/office/drawing/2012/chart" uri="{CE6537A1-D6FC-4f65-9D91-7224C49458BB}">
                <c15:layout/>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Лист1!$D$2:$D$6</c:f>
              <c:numCache>
                <c:formatCode>General</c:formatCode>
                <c:ptCount val="5"/>
                <c:pt idx="0">
                  <c:v>1156.3</c:v>
                </c:pt>
                <c:pt idx="1">
                  <c:v>140.1</c:v>
                </c:pt>
                <c:pt idx="2">
                  <c:v>149.6</c:v>
                </c:pt>
                <c:pt idx="3">
                  <c:v>35.6</c:v>
                </c:pt>
                <c:pt idx="4">
                  <c:v>20.9</c:v>
                </c:pt>
              </c:numCache>
            </c:numRef>
          </c:val>
        </c:ser>
        <c:ser>
          <c:idx val="3"/>
          <c:order val="3"/>
          <c:tx>
            <c:strRef>
              <c:f>Лист1!$E$1</c:f>
              <c:strCache>
                <c:ptCount val="1"/>
                <c:pt idx="0">
                  <c:v>2019</c:v>
                </c:pt>
              </c:strCache>
            </c:strRef>
          </c:tx>
          <c:dLbls>
            <c:spPr>
              <a:noFill/>
              <a:ln>
                <a:noFill/>
              </a:ln>
              <a:effectLst/>
            </c:spPr>
            <c:showVal val="1"/>
            <c:extLst>
              <c:ext xmlns:c15="http://schemas.microsoft.com/office/drawing/2012/chart" uri="{CE6537A1-D6FC-4f65-9D91-7224C49458BB}">
                <c15:layout/>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Лист1!$E$2:$E$6</c:f>
              <c:numCache>
                <c:formatCode>General</c:formatCode>
                <c:ptCount val="5"/>
                <c:pt idx="0">
                  <c:v>1089</c:v>
                </c:pt>
                <c:pt idx="1">
                  <c:v>114.6</c:v>
                </c:pt>
                <c:pt idx="2">
                  <c:v>146.19999999999999</c:v>
                </c:pt>
                <c:pt idx="3">
                  <c:v>29.3</c:v>
                </c:pt>
                <c:pt idx="4">
                  <c:v>25.4</c:v>
                </c:pt>
              </c:numCache>
            </c:numRef>
          </c:val>
        </c:ser>
        <c:dLbls/>
        <c:shape val="box"/>
        <c:axId val="147634816"/>
        <c:axId val="147644800"/>
        <c:axId val="145229120"/>
      </c:bar3DChart>
      <c:catAx>
        <c:axId val="147634816"/>
        <c:scaling>
          <c:orientation val="minMax"/>
        </c:scaling>
        <c:axPos val="b"/>
        <c:numFmt formatCode="General" sourceLinked="0"/>
        <c:tickLblPos val="nextTo"/>
        <c:txPr>
          <a:bodyPr/>
          <a:lstStyle/>
          <a:p>
            <a:pPr>
              <a:defRPr sz="1200" b="1" baseline="0">
                <a:latin typeface="Times New Roman" panose="02020603050405020304" pitchFamily="18" charset="0"/>
              </a:defRPr>
            </a:pPr>
            <a:endParaRPr lang="ru-RU"/>
          </a:p>
        </c:txPr>
        <c:crossAx val="147644800"/>
        <c:crosses val="autoZero"/>
        <c:auto val="1"/>
        <c:lblAlgn val="ctr"/>
        <c:lblOffset val="100"/>
      </c:catAx>
      <c:valAx>
        <c:axId val="147644800"/>
        <c:scaling>
          <c:orientation val="minMax"/>
        </c:scaling>
        <c:delete val="1"/>
        <c:axPos val="l"/>
        <c:majorGridlines/>
        <c:numFmt formatCode="General" sourceLinked="1"/>
        <c:tickLblPos val="none"/>
        <c:crossAx val="147634816"/>
        <c:crosses val="autoZero"/>
        <c:crossBetween val="between"/>
      </c:valAx>
      <c:serAx>
        <c:axId val="145229120"/>
        <c:scaling>
          <c:orientation val="minMax"/>
        </c:scaling>
        <c:axPos val="b"/>
        <c:majorGridlines/>
        <c:majorTickMark val="cross"/>
        <c:tickLblPos val="nextTo"/>
        <c:txPr>
          <a:bodyPr/>
          <a:lstStyle/>
          <a:p>
            <a:pPr>
              <a:defRPr sz="1400" b="1"/>
            </a:pPr>
            <a:endParaRPr lang="ru-RU"/>
          </a:p>
        </c:txPr>
        <c:crossAx val="147644800"/>
        <c:crosses val="autoZero"/>
        <c:tickLblSkip val="1"/>
      </c:serAx>
    </c:plotArea>
    <c:plotVisOnly val="1"/>
    <c:dispBlanksAs val="gap"/>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bar"/>
        <c:grouping val="clustered"/>
        <c:ser>
          <c:idx val="0"/>
          <c:order val="0"/>
          <c:tx>
            <c:strRef>
              <c:f>Лист1!$B$1</c:f>
              <c:strCache>
                <c:ptCount val="1"/>
                <c:pt idx="0">
                  <c:v>2016</c:v>
                </c:pt>
              </c:strCache>
            </c:strRef>
          </c:tx>
          <c:cat>
            <c:strRef>
              <c:f>Лист1!$A$2:$A$6</c:f>
              <c:strCache>
                <c:ptCount val="4"/>
                <c:pt idx="0">
                  <c:v>Средняя з/п работников культуры (средства поселений  и межбюджетные трансферы от бюджета района)</c:v>
                </c:pt>
                <c:pt idx="1">
                  <c:v>Средняя з/п педагогических работников дошкольных образовательных учереждений</c:v>
                </c:pt>
                <c:pt idx="2">
                  <c:v>Средняя з/п педагогических работников учереждений доп.образования</c:v>
                </c:pt>
                <c:pt idx="3">
                  <c:v>Средняя з/п педагогических работников общеобразовательных учереждений</c:v>
                </c:pt>
              </c:strCache>
            </c:strRef>
          </c:cat>
          <c:val>
            <c:numRef>
              <c:f>Лист1!$B$2:$B$6</c:f>
              <c:numCache>
                <c:formatCode>#,##0.0</c:formatCode>
                <c:ptCount val="5"/>
                <c:pt idx="0">
                  <c:v>28748.3</c:v>
                </c:pt>
                <c:pt idx="1">
                  <c:v>34869.199999999997</c:v>
                </c:pt>
                <c:pt idx="2">
                  <c:v>38176.9</c:v>
                </c:pt>
                <c:pt idx="3">
                  <c:v>36174.6</c:v>
                </c:pt>
              </c:numCache>
            </c:numRef>
          </c:val>
        </c:ser>
        <c:ser>
          <c:idx val="1"/>
          <c:order val="1"/>
          <c:tx>
            <c:strRef>
              <c:f>Лист1!$C$1</c:f>
              <c:strCache>
                <c:ptCount val="1"/>
                <c:pt idx="0">
                  <c:v>2017</c:v>
                </c:pt>
              </c:strCache>
            </c:strRef>
          </c:tx>
          <c:cat>
            <c:strRef>
              <c:f>Лист1!$A$2:$A$6</c:f>
              <c:strCache>
                <c:ptCount val="4"/>
                <c:pt idx="0">
                  <c:v>Средняя з/п работников культуры (средства поселений  и межбюджетные трансферы от бюджета района)</c:v>
                </c:pt>
                <c:pt idx="1">
                  <c:v>Средняя з/п педагогических работников дошкольных образовательных учереждений</c:v>
                </c:pt>
                <c:pt idx="2">
                  <c:v>Средняя з/п педагогических работников учереждений доп.образования</c:v>
                </c:pt>
                <c:pt idx="3">
                  <c:v>Средняя з/п педагогических работников общеобразовательных учереждений</c:v>
                </c:pt>
              </c:strCache>
            </c:strRef>
          </c:cat>
          <c:val>
            <c:numRef>
              <c:f>Лист1!$C$2:$C$6</c:f>
              <c:numCache>
                <c:formatCode>#,##0.0</c:formatCode>
                <c:ptCount val="5"/>
                <c:pt idx="0">
                  <c:v>32256</c:v>
                </c:pt>
                <c:pt idx="1">
                  <c:v>36546.9</c:v>
                </c:pt>
                <c:pt idx="2">
                  <c:v>40660.300000000003</c:v>
                </c:pt>
                <c:pt idx="3">
                  <c:v>40604.199999999997</c:v>
                </c:pt>
              </c:numCache>
            </c:numRef>
          </c:val>
        </c:ser>
        <c:ser>
          <c:idx val="2"/>
          <c:order val="2"/>
          <c:tx>
            <c:strRef>
              <c:f>Лист1!$D$1</c:f>
              <c:strCache>
                <c:ptCount val="1"/>
                <c:pt idx="0">
                  <c:v>2018</c:v>
                </c:pt>
              </c:strCache>
            </c:strRef>
          </c:tx>
          <c:cat>
            <c:strRef>
              <c:f>Лист1!$A$2:$A$6</c:f>
              <c:strCache>
                <c:ptCount val="4"/>
                <c:pt idx="0">
                  <c:v>Средняя з/п работников культуры (средства поселений  и межбюджетные трансферы от бюджета района)</c:v>
                </c:pt>
                <c:pt idx="1">
                  <c:v>Средняя з/п педагогических работников дошкольных образовательных учереждений</c:v>
                </c:pt>
                <c:pt idx="2">
                  <c:v>Средняя з/п педагогических работников учереждений доп.образования</c:v>
                </c:pt>
                <c:pt idx="3">
                  <c:v>Средняя з/п педагогических работников общеобразовательных учереждений</c:v>
                </c:pt>
              </c:strCache>
            </c:strRef>
          </c:cat>
          <c:val>
            <c:numRef>
              <c:f>Лист1!$D$2:$D$6</c:f>
              <c:numCache>
                <c:formatCode>General</c:formatCode>
                <c:ptCount val="5"/>
                <c:pt idx="0">
                  <c:v>35230</c:v>
                </c:pt>
                <c:pt idx="1">
                  <c:v>40606.6</c:v>
                </c:pt>
                <c:pt idx="2">
                  <c:v>43418.1</c:v>
                </c:pt>
                <c:pt idx="3">
                  <c:v>46317.5</c:v>
                </c:pt>
              </c:numCache>
            </c:numRef>
          </c:val>
        </c:ser>
        <c:ser>
          <c:idx val="3"/>
          <c:order val="3"/>
          <c:tx>
            <c:strRef>
              <c:f>Лист1!$E$1</c:f>
              <c:strCache>
                <c:ptCount val="1"/>
                <c:pt idx="0">
                  <c:v>2019</c:v>
                </c:pt>
              </c:strCache>
            </c:strRef>
          </c:tx>
          <c:cat>
            <c:strRef>
              <c:f>Лист1!$A$2:$A$6</c:f>
              <c:strCache>
                <c:ptCount val="4"/>
                <c:pt idx="0">
                  <c:v>Средняя з/п работников культуры (средства поселений  и межбюджетные трансферы от бюджета района)</c:v>
                </c:pt>
                <c:pt idx="1">
                  <c:v>Средняя з/п педагогических работников дошкольных образовательных учереждений</c:v>
                </c:pt>
                <c:pt idx="2">
                  <c:v>Средняя з/п педагогических работников учереждений доп.образования</c:v>
                </c:pt>
                <c:pt idx="3">
                  <c:v>Средняя з/п педагогических работников общеобразовательных учереждений</c:v>
                </c:pt>
              </c:strCache>
            </c:strRef>
          </c:cat>
          <c:val>
            <c:numRef>
              <c:f>Лист1!$E$2:$E$6</c:f>
              <c:numCache>
                <c:formatCode>General</c:formatCode>
                <c:ptCount val="5"/>
                <c:pt idx="0" formatCode="0.0">
                  <c:v>39088</c:v>
                </c:pt>
                <c:pt idx="1">
                  <c:v>0</c:v>
                </c:pt>
                <c:pt idx="2">
                  <c:v>0</c:v>
                </c:pt>
                <c:pt idx="3">
                  <c:v>0</c:v>
                </c:pt>
              </c:numCache>
            </c:numRef>
          </c:val>
        </c:ser>
        <c:dLbls/>
        <c:shape val="cylinder"/>
        <c:axId val="150438656"/>
        <c:axId val="150440192"/>
        <c:axId val="0"/>
      </c:bar3DChart>
      <c:catAx>
        <c:axId val="150438656"/>
        <c:scaling>
          <c:orientation val="minMax"/>
        </c:scaling>
        <c:axPos val="l"/>
        <c:numFmt formatCode="General" sourceLinked="0"/>
        <c:tickLblPos val="nextTo"/>
        <c:txPr>
          <a:bodyPr/>
          <a:lstStyle/>
          <a:p>
            <a:pPr>
              <a:defRPr sz="1200" baseline="0">
                <a:latin typeface="Times New Roman" panose="02020603050405020304" pitchFamily="18" charset="0"/>
              </a:defRPr>
            </a:pPr>
            <a:endParaRPr lang="ru-RU"/>
          </a:p>
        </c:txPr>
        <c:crossAx val="150440192"/>
        <c:crosses val="autoZero"/>
        <c:auto val="1"/>
        <c:lblAlgn val="ctr"/>
        <c:lblOffset val="100"/>
      </c:catAx>
      <c:valAx>
        <c:axId val="150440192"/>
        <c:scaling>
          <c:orientation val="minMax"/>
        </c:scaling>
        <c:axPos val="b"/>
        <c:majorGridlines/>
        <c:numFmt formatCode="#,##0.0" sourceLinked="1"/>
        <c:tickLblPos val="nextTo"/>
        <c:txPr>
          <a:bodyPr/>
          <a:lstStyle/>
          <a:p>
            <a:pPr>
              <a:defRPr sz="1400"/>
            </a:pPr>
            <a:endParaRPr lang="ru-RU"/>
          </a:p>
        </c:txPr>
        <c:crossAx val="150438656"/>
        <c:crosses val="autoZero"/>
        <c:crossBetween val="between"/>
      </c:valAx>
    </c:plotArea>
    <c:legend>
      <c:legendPos val="r"/>
      <c:txPr>
        <a:bodyPr/>
        <a:lstStyle/>
        <a:p>
          <a:pPr>
            <a:defRPr baseline="0">
              <a:latin typeface="Times New Roman" panose="02020603050405020304" pitchFamily="18" charset="0"/>
            </a:defRPr>
          </a:pPr>
          <a:endParaRPr lang="ru-RU"/>
        </a:p>
      </c:txPr>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440" b="1" i="0" baseline="0" dirty="0" smtClean="0">
                <a:effectLst/>
              </a:rPr>
              <a:t>Фактическое</a:t>
            </a:r>
            <a:endParaRPr lang="ru-RU" sz="1440" b="1" dirty="0" smtClean="0">
              <a:effectLst/>
            </a:endParaRPr>
          </a:p>
          <a:p>
            <a:pPr>
              <a:defRPr/>
            </a:pPr>
            <a:r>
              <a:rPr lang="ru-RU" sz="1440" b="1" i="0" baseline="0" dirty="0" smtClean="0">
                <a:effectLst/>
              </a:rPr>
              <a:t> поступление за 201</a:t>
            </a:r>
            <a:r>
              <a:rPr lang="en-US" sz="1440" b="1" i="0" baseline="0" dirty="0" smtClean="0">
                <a:effectLst/>
              </a:rPr>
              <a:t>7</a:t>
            </a:r>
            <a:endParaRPr lang="ru-RU" sz="1440" b="1" i="0" baseline="0" dirty="0" smtClean="0">
              <a:effectLst/>
            </a:endParaRPr>
          </a:p>
          <a:p>
            <a:pPr>
              <a:defRPr/>
            </a:pPr>
            <a:r>
              <a:rPr lang="ru-RU" sz="1440" b="1" i="0" baseline="0" dirty="0" smtClean="0">
                <a:effectLst/>
              </a:rPr>
              <a:t> год</a:t>
            </a:r>
            <a:endParaRPr lang="ru-RU" sz="1440" b="1" baseline="0" dirty="0"/>
          </a:p>
        </c:rich>
      </c:tx>
      <c:layout>
        <c:manualLayout>
          <c:xMode val="edge"/>
          <c:yMode val="edge"/>
          <c:x val="0.38324569714408607"/>
          <c:y val="2.9047747468822549E-2"/>
        </c:manualLayout>
      </c:layout>
    </c:title>
    <c:plotArea>
      <c:layout/>
      <c:pieChart>
        <c:varyColors val="1"/>
        <c:ser>
          <c:idx val="0"/>
          <c:order val="0"/>
          <c:tx>
            <c:strRef>
              <c:f>Лист1!$B$1</c:f>
              <c:strCache>
                <c:ptCount val="1"/>
                <c:pt idx="0">
                  <c:v>Доходы 2017 год:  Фактическое поступление  1808,3 млн.руб.</c:v>
                </c:pt>
              </c:strCache>
            </c:strRef>
          </c:tx>
          <c:dLbls>
            <c:spPr>
              <a:noFill/>
              <a:ln>
                <a:noFill/>
              </a:ln>
              <a:effectLst/>
            </c:spPr>
            <c:showPercent val="1"/>
            <c:showLeaderLines val="1"/>
            <c:extLst>
              <c:ext xmlns:c15="http://schemas.microsoft.com/office/drawing/2012/chart" uri="{CE6537A1-D6FC-4f65-9D91-7224C49458BB}">
                <c15:layout/>
              </c:ext>
            </c:extLst>
          </c:dLbls>
          <c:cat>
            <c:strRef>
              <c:f>Лист1!$A$2:$A$4</c:f>
              <c:strCache>
                <c:ptCount val="3"/>
                <c:pt idx="0">
                  <c:v>Налоговые доходы                               395,2 млн.руб.</c:v>
                </c:pt>
                <c:pt idx="1">
                  <c:v>Неналоговые доходы                          99,3 млн.руб</c:v>
                </c:pt>
                <c:pt idx="2">
                  <c:v>Безвозмездные поступления                                                            1 313,8  млн.руб</c:v>
                </c:pt>
              </c:strCache>
            </c:strRef>
          </c:cat>
          <c:val>
            <c:numRef>
              <c:f>Лист1!$B$2:$B$4</c:f>
              <c:numCache>
                <c:formatCode>#,##0.0</c:formatCode>
                <c:ptCount val="3"/>
                <c:pt idx="0">
                  <c:v>395.2</c:v>
                </c:pt>
                <c:pt idx="1">
                  <c:v>99.3</c:v>
                </c:pt>
                <c:pt idx="2">
                  <c:v>1313.8</c:v>
                </c:pt>
              </c:numCache>
            </c:numRef>
          </c:val>
        </c:ser>
        <c:dLbls/>
        <c:firstSliceAng val="0"/>
      </c:pieChart>
    </c:plotArea>
    <c:legend>
      <c:legendPos val="r"/>
      <c:layout>
        <c:manualLayout>
          <c:xMode val="edge"/>
          <c:yMode val="edge"/>
          <c:x val="0.57525150416631798"/>
          <c:y val="0.4038693179892473"/>
          <c:w val="0.40760815286486674"/>
          <c:h val="0.39222880226593232"/>
        </c:manualLayout>
      </c:layout>
      <c:txPr>
        <a:bodyPr/>
        <a:lstStyle/>
        <a:p>
          <a:pPr>
            <a:defRPr sz="1400"/>
          </a:pPr>
          <a:endParaRPr lang="ru-RU"/>
        </a:p>
      </c:txPr>
    </c:legend>
    <c:plotVisOnly val="1"/>
    <c:dispBlanksAs val="zero"/>
  </c:chart>
  <c:spPr>
    <a:blipFill>
      <a:blip xmlns:r="http://schemas.openxmlformats.org/officeDocument/2006/relationships" r:embed="rId1"/>
      <a:tile tx="0" ty="0" sx="100000" sy="100000" flip="none" algn="tl"/>
    </a:blipFill>
    <a:effectLst>
      <a:outerShdw blurRad="50800" dist="50800" dir="5400000" algn="ctr" rotWithShape="0">
        <a:schemeClr val="bg1"/>
      </a:outerShdw>
    </a:effectLst>
  </c:spPr>
  <c:txPr>
    <a:bodyPr/>
    <a:lstStyle/>
    <a:p>
      <a:pPr>
        <a:defRPr sz="1200" baseline="0"/>
      </a:pPr>
      <a:endParaRPr lang="ru-RU"/>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440" b="1" i="0" baseline="0" dirty="0" smtClean="0">
                <a:effectLst/>
              </a:rPr>
              <a:t>Фактическое</a:t>
            </a:r>
            <a:endParaRPr lang="ru-RU" sz="1440" b="1" dirty="0" smtClean="0">
              <a:effectLst/>
            </a:endParaRPr>
          </a:p>
          <a:p>
            <a:pPr>
              <a:defRPr/>
            </a:pPr>
            <a:r>
              <a:rPr lang="ru-RU" sz="1440" b="1" i="0" baseline="0" dirty="0" smtClean="0">
                <a:effectLst/>
              </a:rPr>
              <a:t> поступление за 201</a:t>
            </a:r>
            <a:r>
              <a:rPr lang="en-US" sz="1440" b="1" i="0" baseline="0" dirty="0" smtClean="0">
                <a:effectLst/>
              </a:rPr>
              <a:t>7</a:t>
            </a:r>
            <a:endParaRPr lang="ru-RU" sz="1440" b="1" i="0" baseline="0" dirty="0" smtClean="0">
              <a:effectLst/>
            </a:endParaRPr>
          </a:p>
          <a:p>
            <a:pPr>
              <a:defRPr/>
            </a:pPr>
            <a:r>
              <a:rPr lang="ru-RU" sz="1440" b="1" i="0" baseline="0" dirty="0" smtClean="0">
                <a:effectLst/>
              </a:rPr>
              <a:t> год</a:t>
            </a:r>
            <a:endParaRPr lang="ru-RU" sz="1440" b="1" baseline="0" dirty="0"/>
          </a:p>
        </c:rich>
      </c:tx>
      <c:layout>
        <c:manualLayout>
          <c:xMode val="edge"/>
          <c:yMode val="edge"/>
          <c:x val="0.38324569714408607"/>
          <c:y val="2.9047747468822549E-2"/>
        </c:manualLayout>
      </c:layout>
    </c:title>
    <c:plotArea>
      <c:layout/>
      <c:pieChart>
        <c:varyColors val="1"/>
        <c:ser>
          <c:idx val="0"/>
          <c:order val="0"/>
          <c:tx>
            <c:strRef>
              <c:f>Лист1!$B$1</c:f>
              <c:strCache>
                <c:ptCount val="1"/>
                <c:pt idx="0">
                  <c:v>Доходы 2017 год:  Фактическое поступление  1808,3 млн.руб.</c:v>
                </c:pt>
              </c:strCache>
            </c:strRef>
          </c:tx>
          <c:dLbls>
            <c:spPr>
              <a:noFill/>
              <a:ln>
                <a:noFill/>
              </a:ln>
              <a:effectLst/>
            </c:spPr>
            <c:showPercent val="1"/>
            <c:showLeaderLines val="1"/>
            <c:extLst>
              <c:ext xmlns:c15="http://schemas.microsoft.com/office/drawing/2012/chart" uri="{CE6537A1-D6FC-4f65-9D91-7224C49458BB}">
                <c15:layout/>
              </c:ext>
            </c:extLst>
          </c:dLbls>
          <c:cat>
            <c:strRef>
              <c:f>Лист1!$A$2:$A$4</c:f>
              <c:strCache>
                <c:ptCount val="3"/>
                <c:pt idx="0">
                  <c:v>Налоговые доходы                               395,2 млн.руб.</c:v>
                </c:pt>
                <c:pt idx="1">
                  <c:v>Неналоговые доходы                          99,3 млн.руб</c:v>
                </c:pt>
                <c:pt idx="2">
                  <c:v>Безвозмездные поступления                                                            1 313,8  млн.руб</c:v>
                </c:pt>
              </c:strCache>
            </c:strRef>
          </c:cat>
          <c:val>
            <c:numRef>
              <c:f>Лист1!$B$2:$B$4</c:f>
              <c:numCache>
                <c:formatCode>#,##0.0</c:formatCode>
                <c:ptCount val="3"/>
                <c:pt idx="0">
                  <c:v>395.2</c:v>
                </c:pt>
                <c:pt idx="1">
                  <c:v>99.3</c:v>
                </c:pt>
                <c:pt idx="2">
                  <c:v>1313.8</c:v>
                </c:pt>
              </c:numCache>
            </c:numRef>
          </c:val>
        </c:ser>
        <c:dLbls/>
        <c:firstSliceAng val="0"/>
      </c:pieChart>
    </c:plotArea>
    <c:legend>
      <c:legendPos val="r"/>
      <c:layout>
        <c:manualLayout>
          <c:xMode val="edge"/>
          <c:yMode val="edge"/>
          <c:x val="0.57525150416631798"/>
          <c:y val="0.4038693179892473"/>
          <c:w val="0.40760815286486674"/>
          <c:h val="0.39222880226593232"/>
        </c:manualLayout>
      </c:layout>
      <c:txPr>
        <a:bodyPr/>
        <a:lstStyle/>
        <a:p>
          <a:pPr>
            <a:defRPr sz="1400"/>
          </a:pPr>
          <a:endParaRPr lang="ru-RU"/>
        </a:p>
      </c:txPr>
    </c:legend>
    <c:plotVisOnly val="1"/>
    <c:dispBlanksAs val="zero"/>
  </c:chart>
  <c:spPr>
    <a:blipFill>
      <a:blip xmlns:r="http://schemas.openxmlformats.org/officeDocument/2006/relationships" r:embed="rId1"/>
      <a:tile tx="0" ty="0" sx="100000" sy="100000" flip="none" algn="tl"/>
    </a:blipFill>
    <a:effectLst>
      <a:outerShdw blurRad="50800" dist="50800" dir="5400000" algn="ctr" rotWithShape="0">
        <a:schemeClr val="bg1"/>
      </a:outerShdw>
    </a:effectLst>
  </c:spPr>
  <c:txPr>
    <a:bodyPr/>
    <a:lstStyle/>
    <a:p>
      <a:pPr>
        <a:defRPr sz="1200" baseline="0"/>
      </a:pPr>
      <a:endParaRPr lang="ru-RU"/>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600" b="1" i="0" baseline="0" dirty="0" smtClean="0">
                <a:effectLst/>
                <a:latin typeface="Times New Roman" panose="02020603050405020304" pitchFamily="18" charset="0"/>
                <a:cs typeface="Times New Roman" panose="02020603050405020304" pitchFamily="18" charset="0"/>
              </a:rPr>
              <a:t>Фактическое</a:t>
            </a:r>
            <a:endParaRPr lang="ru-RU" sz="1600" b="1" dirty="0" smtClean="0">
              <a:effectLst/>
              <a:latin typeface="Times New Roman" panose="02020603050405020304" pitchFamily="18" charset="0"/>
              <a:cs typeface="Times New Roman" panose="02020603050405020304" pitchFamily="18" charset="0"/>
            </a:endParaRPr>
          </a:p>
          <a:p>
            <a:pPr>
              <a:defRPr/>
            </a:pPr>
            <a:r>
              <a:rPr lang="ru-RU" sz="1600" b="1" i="0" baseline="0" dirty="0" smtClean="0">
                <a:effectLst/>
                <a:latin typeface="Times New Roman" panose="02020603050405020304" pitchFamily="18" charset="0"/>
                <a:cs typeface="Times New Roman" panose="02020603050405020304" pitchFamily="18" charset="0"/>
              </a:rPr>
              <a:t> поступление за 2019 год</a:t>
            </a:r>
            <a:endParaRPr lang="ru-RU" sz="1600" b="1" baseline="0" dirty="0">
              <a:latin typeface="Times New Roman" panose="02020603050405020304" pitchFamily="18" charset="0"/>
              <a:cs typeface="Times New Roman" panose="02020603050405020304" pitchFamily="18" charset="0"/>
            </a:endParaRPr>
          </a:p>
        </c:rich>
      </c:tx>
      <c:layout>
        <c:manualLayout>
          <c:xMode val="edge"/>
          <c:yMode val="edge"/>
          <c:x val="0.38324569714408607"/>
          <c:y val="2.9047747468822549E-2"/>
        </c:manualLayout>
      </c:layout>
    </c:title>
    <c:plotArea>
      <c:layout/>
      <c:pieChart>
        <c:varyColors val="1"/>
        <c:ser>
          <c:idx val="0"/>
          <c:order val="0"/>
          <c:tx>
            <c:strRef>
              <c:f>Лист1!$B$1</c:f>
              <c:strCache>
                <c:ptCount val="1"/>
                <c:pt idx="0">
                  <c:v>Доходы 2019 год:  Фактическое поступление  1673,3 млн.руб.</c:v>
                </c:pt>
              </c:strCache>
            </c:strRef>
          </c:tx>
          <c:dLbls>
            <c:spPr>
              <a:noFill/>
              <a:ln>
                <a:noFill/>
              </a:ln>
              <a:effectLst/>
            </c:spPr>
            <c:showPercent val="1"/>
            <c:showLeaderLines val="1"/>
            <c:extLst>
              <c:ext xmlns:c15="http://schemas.microsoft.com/office/drawing/2012/chart" uri="{CE6537A1-D6FC-4f65-9D91-7224C49458BB}">
                <c15:layout/>
              </c:ext>
            </c:extLst>
          </c:dLbls>
          <c:cat>
            <c:strRef>
              <c:f>Лист1!$A$2:$A$4</c:f>
              <c:strCache>
                <c:ptCount val="3"/>
                <c:pt idx="0">
                  <c:v>Налоговые доходы                               503,9 млн.руб.</c:v>
                </c:pt>
                <c:pt idx="1">
                  <c:v>Неналоговые доходы                          120,4 млн.руб</c:v>
                </c:pt>
                <c:pt idx="2">
                  <c:v>Безвозмездные поступления                                                            1 049,0  млн.руб</c:v>
                </c:pt>
              </c:strCache>
            </c:strRef>
          </c:cat>
          <c:val>
            <c:numRef>
              <c:f>Лист1!$B$2:$B$4</c:f>
              <c:numCache>
                <c:formatCode>#\ ##0.0</c:formatCode>
                <c:ptCount val="3"/>
                <c:pt idx="0">
                  <c:v>503.9</c:v>
                </c:pt>
                <c:pt idx="1">
                  <c:v>120.4</c:v>
                </c:pt>
                <c:pt idx="2">
                  <c:v>1049</c:v>
                </c:pt>
              </c:numCache>
            </c:numRef>
          </c:val>
        </c:ser>
        <c:dLbls/>
        <c:firstSliceAng val="0"/>
      </c:pieChart>
    </c:plotArea>
    <c:legend>
      <c:legendPos val="r"/>
      <c:layout>
        <c:manualLayout>
          <c:xMode val="edge"/>
          <c:yMode val="edge"/>
          <c:x val="0.57525150416631798"/>
          <c:y val="0.4038693179892473"/>
          <c:w val="0.40760815286486674"/>
          <c:h val="0.39222880226593232"/>
        </c:manualLayout>
      </c:layout>
      <c:txPr>
        <a:bodyPr/>
        <a:lstStyle/>
        <a:p>
          <a:pPr>
            <a:defRPr sz="1400"/>
          </a:pPr>
          <a:endParaRPr lang="ru-RU"/>
        </a:p>
      </c:txPr>
    </c:legend>
    <c:plotVisOnly val="1"/>
    <c:dispBlanksAs val="zero"/>
  </c:chart>
  <c:spPr>
    <a:blipFill>
      <a:blip xmlns:r="http://schemas.openxmlformats.org/officeDocument/2006/relationships" r:embed="rId1"/>
      <a:tile tx="0" ty="0" sx="100000" sy="100000" flip="none" algn="tl"/>
    </a:blipFill>
    <a:effectLst>
      <a:outerShdw blurRad="50800" dist="50800" dir="5400000" algn="ctr" rotWithShape="0">
        <a:schemeClr val="bg1"/>
      </a:outerShdw>
    </a:effectLst>
  </c:spPr>
  <c:txPr>
    <a:bodyPr/>
    <a:lstStyle/>
    <a:p>
      <a:pPr>
        <a:defRPr sz="1200" baseline="0"/>
      </a:pPr>
      <a:endParaRPr lang="ru-RU"/>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manualLayout>
          <c:layoutTarget val="inner"/>
          <c:xMode val="edge"/>
          <c:yMode val="edge"/>
          <c:x val="5.7418965441742E-2"/>
          <c:y val="4.4861391929187248E-2"/>
          <c:w val="0.64274868142305153"/>
          <c:h val="0.76156191062984901"/>
        </c:manualLayout>
      </c:layout>
      <c:bar3DChart>
        <c:barDir val="col"/>
        <c:grouping val="clustered"/>
        <c:ser>
          <c:idx val="0"/>
          <c:order val="0"/>
          <c:tx>
            <c:strRef>
              <c:f>Лист1!$B$1</c:f>
              <c:strCache>
                <c:ptCount val="1"/>
                <c:pt idx="0">
                  <c:v>Налоговые доходы,     млн. руб  </c:v>
                </c:pt>
              </c:strCache>
            </c:strRef>
          </c:tx>
          <c:dLbls>
            <c:spPr>
              <a:noFill/>
              <a:ln>
                <a:noFill/>
              </a:ln>
              <a:effectLst/>
            </c:spPr>
            <c:showVal val="1"/>
            <c:extLst>
              <c:ext xmlns:c15="http://schemas.microsoft.com/office/drawing/2012/chart" uri="{CE6537A1-D6FC-4f65-9D91-7224C49458BB}">
                <c15:layout/>
                <c15:showLeaderLines val="0"/>
              </c:ext>
            </c:extLst>
          </c:dLbls>
          <c:cat>
            <c:numRef>
              <c:f>Лист1!$A$2:$A$4</c:f>
              <c:numCache>
                <c:formatCode>General</c:formatCode>
                <c:ptCount val="2"/>
                <c:pt idx="0">
                  <c:v>2018</c:v>
                </c:pt>
                <c:pt idx="1">
                  <c:v>2019</c:v>
                </c:pt>
              </c:numCache>
            </c:numRef>
          </c:cat>
          <c:val>
            <c:numRef>
              <c:f>Лист1!$B$2:$B$4</c:f>
              <c:numCache>
                <c:formatCode>#\ ##0.0</c:formatCode>
                <c:ptCount val="2"/>
                <c:pt idx="0">
                  <c:v>455.7</c:v>
                </c:pt>
                <c:pt idx="1">
                  <c:v>503.9</c:v>
                </c:pt>
              </c:numCache>
            </c:numRef>
          </c:val>
        </c:ser>
        <c:ser>
          <c:idx val="1"/>
          <c:order val="1"/>
          <c:tx>
            <c:strRef>
              <c:f>Лист1!$C$1</c:f>
              <c:strCache>
                <c:ptCount val="1"/>
                <c:pt idx="0">
                  <c:v>Неналоговые доходы, млн. руб.</c:v>
                </c:pt>
              </c:strCache>
            </c:strRef>
          </c:tx>
          <c:dLbls>
            <c:spPr>
              <a:noFill/>
              <a:ln>
                <a:noFill/>
              </a:ln>
              <a:effectLst/>
            </c:spPr>
            <c:showVal val="1"/>
            <c:extLst>
              <c:ext xmlns:c15="http://schemas.microsoft.com/office/drawing/2012/chart" uri="{CE6537A1-D6FC-4f65-9D91-7224C49458BB}">
                <c15:layout/>
                <c15:showLeaderLines val="0"/>
              </c:ext>
            </c:extLst>
          </c:dLbls>
          <c:cat>
            <c:numRef>
              <c:f>Лист1!$A$2:$A$4</c:f>
              <c:numCache>
                <c:formatCode>General</c:formatCode>
                <c:ptCount val="2"/>
                <c:pt idx="0">
                  <c:v>2018</c:v>
                </c:pt>
                <c:pt idx="1">
                  <c:v>2019</c:v>
                </c:pt>
              </c:numCache>
            </c:numRef>
          </c:cat>
          <c:val>
            <c:numRef>
              <c:f>Лист1!$C$2:$C$4</c:f>
              <c:numCache>
                <c:formatCode>#\ ##0.0</c:formatCode>
                <c:ptCount val="2"/>
                <c:pt idx="0">
                  <c:v>113.3</c:v>
                </c:pt>
                <c:pt idx="1">
                  <c:v>120.4</c:v>
                </c:pt>
              </c:numCache>
            </c:numRef>
          </c:val>
        </c:ser>
        <c:ser>
          <c:idx val="2"/>
          <c:order val="2"/>
          <c:tx>
            <c:strRef>
              <c:f>Лист1!$D$1</c:f>
              <c:strCache>
                <c:ptCount val="1"/>
                <c:pt idx="0">
                  <c:v>Безвозмездные поступления, млн. руб.</c:v>
                </c:pt>
              </c:strCache>
            </c:strRef>
          </c:tx>
          <c:dLbls>
            <c:spPr>
              <a:noFill/>
              <a:ln>
                <a:noFill/>
              </a:ln>
              <a:effectLst/>
            </c:spPr>
            <c:showVal val="1"/>
            <c:extLst>
              <c:ext xmlns:c15="http://schemas.microsoft.com/office/drawing/2012/chart" uri="{CE6537A1-D6FC-4f65-9D91-7224C49458BB}">
                <c15:layout/>
                <c15:showLeaderLines val="0"/>
              </c:ext>
            </c:extLst>
          </c:dLbls>
          <c:cat>
            <c:numRef>
              <c:f>Лист1!$A$2:$A$4</c:f>
              <c:numCache>
                <c:formatCode>General</c:formatCode>
                <c:ptCount val="2"/>
                <c:pt idx="0">
                  <c:v>2018</c:v>
                </c:pt>
                <c:pt idx="1">
                  <c:v>2019</c:v>
                </c:pt>
              </c:numCache>
            </c:numRef>
          </c:cat>
          <c:val>
            <c:numRef>
              <c:f>Лист1!$D$2:$D$4</c:f>
              <c:numCache>
                <c:formatCode>#\ ##0.0</c:formatCode>
                <c:ptCount val="2"/>
                <c:pt idx="0">
                  <c:v>1086.0999999999999</c:v>
                </c:pt>
                <c:pt idx="1">
                  <c:v>1049</c:v>
                </c:pt>
              </c:numCache>
            </c:numRef>
          </c:val>
        </c:ser>
        <c:dLbls/>
        <c:shape val="box"/>
        <c:axId val="84190336"/>
        <c:axId val="84191872"/>
        <c:axId val="0"/>
      </c:bar3DChart>
      <c:catAx>
        <c:axId val="84190336"/>
        <c:scaling>
          <c:orientation val="minMax"/>
        </c:scaling>
        <c:axPos val="b"/>
        <c:numFmt formatCode="General" sourceLinked="1"/>
        <c:tickLblPos val="nextTo"/>
        <c:crossAx val="84191872"/>
        <c:crosses val="autoZero"/>
        <c:auto val="1"/>
        <c:lblAlgn val="ctr"/>
        <c:lblOffset val="100"/>
      </c:catAx>
      <c:valAx>
        <c:axId val="84191872"/>
        <c:scaling>
          <c:orientation val="minMax"/>
        </c:scaling>
        <c:delete val="1"/>
        <c:axPos val="l"/>
        <c:majorGridlines/>
        <c:numFmt formatCode="#\ ##0.0" sourceLinked="1"/>
        <c:tickLblPos val="none"/>
        <c:crossAx val="84190336"/>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4"/>
  <c:chart>
    <c:autoTitleDeleted val="1"/>
    <c:view3D>
      <c:depthPercent val="100"/>
      <c:rAngAx val="1"/>
    </c:view3D>
    <c:plotArea>
      <c:layout>
        <c:manualLayout>
          <c:layoutTarget val="inner"/>
          <c:xMode val="edge"/>
          <c:yMode val="edge"/>
          <c:x val="0.1752229375673921"/>
          <c:y val="5.8575749723473812E-2"/>
          <c:w val="0.77352443769035306"/>
          <c:h val="0.88284850055305242"/>
        </c:manualLayout>
      </c:layout>
      <c:bar3DChart>
        <c:barDir val="bar"/>
        <c:grouping val="clustered"/>
        <c:ser>
          <c:idx val="0"/>
          <c:order val="0"/>
          <c:tx>
            <c:strRef>
              <c:f>Лист1!$B$1</c:f>
              <c:strCache>
                <c:ptCount val="1"/>
                <c:pt idx="0">
                  <c:v>НДФЛ, Поступивший в бюджет района в 2014 году. (млн. руб.)</c:v>
                </c:pt>
              </c:strCache>
            </c:strRef>
          </c:tx>
          <c:dLbls>
            <c:dLbl>
              <c:idx val="0"/>
              <c:layout>
                <c:manualLayout>
                  <c:x val="4.4846046649473163E-2"/>
                  <c:y val="0"/>
                </c:manualLayout>
              </c:layout>
              <c:showVal val="1"/>
              <c:extLst>
                <c:ext xmlns:c15="http://schemas.microsoft.com/office/drawing/2012/chart" uri="{CE6537A1-D6FC-4f65-9D91-7224C49458BB}">
                  <c15:layout/>
                </c:ext>
              </c:extLst>
            </c:dLbl>
            <c:dLbl>
              <c:idx val="1"/>
              <c:layout>
                <c:manualLayout>
                  <c:x val="3.2144375011823177E-2"/>
                  <c:y val="2.1300272626717763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numRef>
              <c:f>Лист1!$A$2:$A$3</c:f>
              <c:numCache>
                <c:formatCode>General</c:formatCode>
                <c:ptCount val="2"/>
                <c:pt idx="0">
                  <c:v>2018</c:v>
                </c:pt>
                <c:pt idx="1">
                  <c:v>2019</c:v>
                </c:pt>
              </c:numCache>
            </c:numRef>
          </c:cat>
          <c:val>
            <c:numRef>
              <c:f>Лист1!$B$2:$B$3</c:f>
              <c:numCache>
                <c:formatCode>General</c:formatCode>
                <c:ptCount val="2"/>
                <c:pt idx="0">
                  <c:v>364.4</c:v>
                </c:pt>
                <c:pt idx="1">
                  <c:v>403.7</c:v>
                </c:pt>
              </c:numCache>
            </c:numRef>
          </c:val>
        </c:ser>
        <c:dLbls/>
        <c:shape val="cylinder"/>
        <c:axId val="99205888"/>
        <c:axId val="99207424"/>
        <c:axId val="0"/>
      </c:bar3DChart>
      <c:catAx>
        <c:axId val="99205888"/>
        <c:scaling>
          <c:orientation val="minMax"/>
        </c:scaling>
        <c:axPos val="l"/>
        <c:numFmt formatCode="General" sourceLinked="1"/>
        <c:tickLblPos val="nextTo"/>
        <c:crossAx val="99207424"/>
        <c:crosses val="autoZero"/>
        <c:auto val="1"/>
        <c:lblAlgn val="ctr"/>
        <c:lblOffset val="100"/>
      </c:catAx>
      <c:valAx>
        <c:axId val="99207424"/>
        <c:scaling>
          <c:orientation val="minMax"/>
        </c:scaling>
        <c:delete val="1"/>
        <c:axPos val="b"/>
        <c:numFmt formatCode="General" sourceLinked="1"/>
        <c:tickLblPos val="none"/>
        <c:crossAx val="99205888"/>
        <c:crosses val="autoZero"/>
        <c:crossBetween val="between"/>
      </c:valAx>
    </c:plotArea>
    <c:plotVisOnly val="1"/>
    <c:dispBlanksAs val="gap"/>
  </c:chart>
  <c:spPr>
    <a:scene3d>
      <a:camera prst="orthographicFront"/>
      <a:lightRig rig="threePt" dir="t"/>
    </a:scene3d>
    <a:sp3d/>
  </c:spPr>
  <c:txPr>
    <a:bodyPr/>
    <a:lstStyle/>
    <a:p>
      <a:pPr>
        <a:defRPr sz="1800"/>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latin typeface="Times New Roman" panose="02020603050405020304" pitchFamily="18" charset="0"/>
                <a:cs typeface="Times New Roman" panose="02020603050405020304" pitchFamily="18" charset="0"/>
              </a:rPr>
              <a:t>В</a:t>
            </a:r>
            <a:r>
              <a:rPr lang="ru-RU" baseline="0" dirty="0" smtClean="0">
                <a:latin typeface="Times New Roman" panose="02020603050405020304" pitchFamily="18" charset="0"/>
                <a:cs typeface="Times New Roman" panose="02020603050405020304" pitchFamily="18" charset="0"/>
              </a:rPr>
              <a:t> т.ч. п</a:t>
            </a:r>
            <a:r>
              <a:rPr lang="ru-RU" dirty="0" smtClean="0">
                <a:latin typeface="Times New Roman" panose="02020603050405020304" pitchFamily="18" charset="0"/>
                <a:cs typeface="Times New Roman" panose="02020603050405020304" pitchFamily="18" charset="0"/>
              </a:rPr>
              <a:t>о </a:t>
            </a:r>
            <a:r>
              <a:rPr lang="ru-RU" dirty="0">
                <a:latin typeface="Times New Roman" panose="02020603050405020304" pitchFamily="18" charset="0"/>
                <a:cs typeface="Times New Roman" panose="02020603050405020304" pitchFamily="18" charset="0"/>
              </a:rPr>
              <a:t>дополнительному </a:t>
            </a:r>
            <a:r>
              <a:rPr lang="ru-RU" dirty="0" smtClean="0">
                <a:latin typeface="Times New Roman" panose="02020603050405020304" pitchFamily="18" charset="0"/>
                <a:cs typeface="Times New Roman" panose="02020603050405020304" pitchFamily="18" charset="0"/>
              </a:rPr>
              <a:t>нормативу отчислений от НДФЛ</a:t>
            </a:r>
            <a:endParaRPr lang="ru-RU" dirty="0">
              <a:latin typeface="Times New Roman" panose="02020603050405020304" pitchFamily="18" charset="0"/>
              <a:cs typeface="Times New Roman" panose="02020603050405020304" pitchFamily="18" charset="0"/>
            </a:endParaRPr>
          </a:p>
        </c:rich>
      </c:tx>
      <c:layout/>
    </c:title>
    <c:view3D>
      <c:rAngAx val="1"/>
    </c:view3D>
    <c:plotArea>
      <c:layout/>
      <c:bar3DChart>
        <c:barDir val="col"/>
        <c:grouping val="stacked"/>
        <c:ser>
          <c:idx val="0"/>
          <c:order val="0"/>
          <c:tx>
            <c:strRef>
              <c:f>Лист1!$B$1</c:f>
              <c:strCache>
                <c:ptCount val="1"/>
                <c:pt idx="0">
                  <c:v>По дополнительному нормативу</c:v>
                </c:pt>
              </c:strCache>
            </c:strRef>
          </c:tx>
          <c:dLbls>
            <c:spPr>
              <a:noFill/>
              <a:ln>
                <a:noFill/>
              </a:ln>
              <a:effectLst/>
            </c:spPr>
            <c:showVal val="1"/>
            <c:extLst>
              <c:ext xmlns:c15="http://schemas.microsoft.com/office/drawing/2012/chart" uri="{CE6537A1-D6FC-4f65-9D91-7224C49458BB}">
                <c15:layout/>
                <c15:showLeaderLines val="0"/>
              </c:ext>
            </c:extLst>
          </c:dLbls>
          <c:cat>
            <c:numRef>
              <c:f>Лист1!$A$2:$A$3</c:f>
              <c:numCache>
                <c:formatCode>General</c:formatCode>
                <c:ptCount val="2"/>
                <c:pt idx="0">
                  <c:v>2019</c:v>
                </c:pt>
                <c:pt idx="1">
                  <c:v>2018</c:v>
                </c:pt>
              </c:numCache>
            </c:numRef>
          </c:cat>
          <c:val>
            <c:numRef>
              <c:f>Лист1!$B$2:$B$3</c:f>
              <c:numCache>
                <c:formatCode>General</c:formatCode>
                <c:ptCount val="2"/>
                <c:pt idx="0">
                  <c:v>321.2</c:v>
                </c:pt>
                <c:pt idx="1">
                  <c:v>287.5</c:v>
                </c:pt>
              </c:numCache>
            </c:numRef>
          </c:val>
        </c:ser>
        <c:dLbls/>
        <c:shape val="cylinder"/>
        <c:axId val="111659264"/>
        <c:axId val="112201728"/>
        <c:axId val="0"/>
      </c:bar3DChart>
      <c:catAx>
        <c:axId val="111659264"/>
        <c:scaling>
          <c:orientation val="minMax"/>
        </c:scaling>
        <c:delete val="1"/>
        <c:axPos val="b"/>
        <c:numFmt formatCode="General" sourceLinked="1"/>
        <c:tickLblPos val="none"/>
        <c:crossAx val="112201728"/>
        <c:crosses val="autoZero"/>
        <c:auto val="1"/>
        <c:lblAlgn val="ctr"/>
        <c:lblOffset val="100"/>
      </c:catAx>
      <c:valAx>
        <c:axId val="112201728"/>
        <c:scaling>
          <c:orientation val="minMax"/>
        </c:scaling>
        <c:delete val="1"/>
        <c:axPos val="l"/>
        <c:numFmt formatCode="General" sourceLinked="1"/>
        <c:tickLblPos val="none"/>
        <c:crossAx val="111659264"/>
        <c:crosses val="autoZero"/>
        <c:crossBetween val="between"/>
      </c:valAx>
    </c:plotArea>
    <c:plotVisOnly val="1"/>
    <c:dispBlanksAs val="gap"/>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8049236900942939E-2"/>
          <c:y val="4.4861391929187248E-2"/>
          <c:w val="0.91362131816856251"/>
          <c:h val="0.84317326500459688"/>
        </c:manualLayout>
      </c:layout>
      <c:barChart>
        <c:barDir val="col"/>
        <c:grouping val="clustered"/>
        <c:ser>
          <c:idx val="0"/>
          <c:order val="0"/>
          <c:tx>
            <c:strRef>
              <c:f>Лист1!$B$1</c:f>
              <c:strCache>
                <c:ptCount val="1"/>
                <c:pt idx="0">
                  <c:v>План</c:v>
                </c:pt>
              </c:strCache>
            </c:strRef>
          </c:tx>
          <c:dLbls>
            <c:spPr>
              <a:noFill/>
              <a:ln>
                <a:noFill/>
              </a:ln>
              <a:effectLst/>
            </c:spPr>
            <c:showVal val="1"/>
            <c:extLst>
              <c:ext xmlns:c15="http://schemas.microsoft.com/office/drawing/2012/chart" uri="{CE6537A1-D6FC-4f65-9D91-7224C49458BB}">
                <c15:layout/>
                <c15:showLeaderLines val="0"/>
              </c:ext>
            </c:extLst>
          </c:dLbls>
          <c:cat>
            <c:strRef>
              <c:f>Лист1!$A$2:$A$4</c:f>
              <c:strCache>
                <c:ptCount val="3"/>
                <c:pt idx="0">
                  <c:v>Всего, в том числе:</c:v>
                </c:pt>
                <c:pt idx="1">
                  <c:v>налоговые доходы</c:v>
                </c:pt>
                <c:pt idx="2">
                  <c:v>неналоговые доходы</c:v>
                </c:pt>
              </c:strCache>
            </c:strRef>
          </c:cat>
          <c:val>
            <c:numRef>
              <c:f>Лист1!$B$2:$B$4</c:f>
              <c:numCache>
                <c:formatCode>#\ ##0.0</c:formatCode>
                <c:ptCount val="3"/>
                <c:pt idx="0">
                  <c:v>577.79999999999995</c:v>
                </c:pt>
                <c:pt idx="1">
                  <c:v>458.1</c:v>
                </c:pt>
                <c:pt idx="2">
                  <c:v>119.7</c:v>
                </c:pt>
              </c:numCache>
            </c:numRef>
          </c:val>
        </c:ser>
        <c:ser>
          <c:idx val="1"/>
          <c:order val="1"/>
          <c:tx>
            <c:strRef>
              <c:f>Лист1!$C$1</c:f>
              <c:strCache>
                <c:ptCount val="1"/>
                <c:pt idx="0">
                  <c:v>Факт</c:v>
                </c:pt>
              </c:strCache>
            </c:strRef>
          </c:tx>
          <c:dLbls>
            <c:spPr>
              <a:noFill/>
              <a:ln>
                <a:noFill/>
              </a:ln>
              <a:effectLst/>
            </c:spPr>
            <c:showVal val="1"/>
            <c:extLst>
              <c:ext xmlns:c15="http://schemas.microsoft.com/office/drawing/2012/chart" uri="{CE6537A1-D6FC-4f65-9D91-7224C49458BB}">
                <c15:layout/>
                <c15:showLeaderLines val="0"/>
              </c:ext>
            </c:extLst>
          </c:dLbls>
          <c:cat>
            <c:strRef>
              <c:f>Лист1!$A$2:$A$4</c:f>
              <c:strCache>
                <c:ptCount val="3"/>
                <c:pt idx="0">
                  <c:v>Всего, в том числе:</c:v>
                </c:pt>
                <c:pt idx="1">
                  <c:v>налоговые доходы</c:v>
                </c:pt>
                <c:pt idx="2">
                  <c:v>неналоговые доходы</c:v>
                </c:pt>
              </c:strCache>
            </c:strRef>
          </c:cat>
          <c:val>
            <c:numRef>
              <c:f>Лист1!$C$2:$C$4</c:f>
              <c:numCache>
                <c:formatCode>#\ ##0.0</c:formatCode>
                <c:ptCount val="3"/>
                <c:pt idx="0">
                  <c:v>624.29999999999995</c:v>
                </c:pt>
                <c:pt idx="1">
                  <c:v>503.9</c:v>
                </c:pt>
                <c:pt idx="2">
                  <c:v>120.4</c:v>
                </c:pt>
              </c:numCache>
            </c:numRef>
          </c:val>
        </c:ser>
        <c:dLbls/>
        <c:axId val="116687232"/>
        <c:axId val="116688768"/>
      </c:barChart>
      <c:catAx>
        <c:axId val="116687232"/>
        <c:scaling>
          <c:orientation val="minMax"/>
        </c:scaling>
        <c:axPos val="b"/>
        <c:numFmt formatCode="General" sourceLinked="0"/>
        <c:tickLblPos val="nextTo"/>
        <c:crossAx val="116688768"/>
        <c:crosses val="autoZero"/>
        <c:auto val="1"/>
        <c:lblAlgn val="ctr"/>
        <c:lblOffset val="100"/>
      </c:catAx>
      <c:valAx>
        <c:axId val="116688768"/>
        <c:scaling>
          <c:orientation val="minMax"/>
        </c:scaling>
        <c:axPos val="l"/>
        <c:majorGridlines/>
        <c:numFmt formatCode="#\ ##0.0" sourceLinked="1"/>
        <c:tickLblPos val="nextTo"/>
        <c:crossAx val="116687232"/>
        <c:crosses val="autoZero"/>
        <c:crossBetween val="between"/>
      </c:valAx>
      <c:spPr>
        <a:blipFill>
          <a:blip xmlns:r="http://schemas.openxmlformats.org/officeDocument/2006/relationships" r:embed="rId1"/>
          <a:tile tx="0" ty="0" sx="100000" sy="100000" flip="none" algn="tl"/>
        </a:blipFill>
      </c:spPr>
    </c:plotArea>
    <c:legend>
      <c:legendPos val="r"/>
      <c:layout>
        <c:manualLayout>
          <c:xMode val="edge"/>
          <c:yMode val="edge"/>
          <c:x val="0.82500388840283867"/>
          <c:y val="0.13590256924327482"/>
          <c:w val="0.11994878565696054"/>
          <c:h val="0.15576397774352113"/>
        </c:manualLayout>
      </c:layout>
    </c:legend>
    <c:plotVisOnly val="1"/>
    <c:dispBlanksAs val="gap"/>
  </c:chart>
  <c:txPr>
    <a:bodyPr/>
    <a:lstStyle/>
    <a:p>
      <a:pPr>
        <a:defRPr sz="1800"/>
      </a:pPr>
      <a:endParaRPr lang="ru-RU"/>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latin typeface="Times New Roman" panose="02020603050405020304" pitchFamily="18" charset="0"/>
                <a:cs typeface="Times New Roman" panose="02020603050405020304" pitchFamily="18" charset="0"/>
              </a:rPr>
              <a:t>Структура </a:t>
            </a:r>
            <a:r>
              <a:rPr lang="ru-RU" dirty="0" smtClean="0">
                <a:latin typeface="Times New Roman" panose="02020603050405020304" pitchFamily="18" charset="0"/>
                <a:cs typeface="Times New Roman" panose="02020603050405020304" pitchFamily="18" charset="0"/>
              </a:rPr>
              <a:t>налоговых </a:t>
            </a:r>
            <a:r>
              <a:rPr lang="ru-RU" dirty="0">
                <a:latin typeface="Times New Roman" panose="02020603050405020304" pitchFamily="18" charset="0"/>
                <a:cs typeface="Times New Roman" panose="02020603050405020304" pitchFamily="18" charset="0"/>
              </a:rPr>
              <a:t>и неналоговых доходов бюджета </a:t>
            </a:r>
            <a:r>
              <a:rPr lang="ru-RU" dirty="0" smtClean="0">
                <a:latin typeface="Times New Roman" panose="02020603050405020304" pitchFamily="18" charset="0"/>
                <a:cs typeface="Times New Roman" panose="02020603050405020304" pitchFamily="18" charset="0"/>
              </a:rPr>
              <a:t>МО Волосовский</a:t>
            </a:r>
            <a:r>
              <a:rPr lang="ru-RU" baseline="0" dirty="0" smtClean="0">
                <a:latin typeface="Times New Roman" panose="02020603050405020304" pitchFamily="18" charset="0"/>
                <a:cs typeface="Times New Roman" panose="02020603050405020304" pitchFamily="18" charset="0"/>
              </a:rPr>
              <a:t> муниципальный район </a:t>
            </a:r>
          </a:p>
          <a:p>
            <a:pPr>
              <a:defRPr/>
            </a:pPr>
            <a:r>
              <a:rPr lang="ru-RU" baseline="0" dirty="0" smtClean="0">
                <a:latin typeface="Times New Roman" panose="02020603050405020304" pitchFamily="18" charset="0"/>
                <a:cs typeface="Times New Roman" panose="02020603050405020304" pitchFamily="18" charset="0"/>
              </a:rPr>
              <a:t>Ленинградской области </a:t>
            </a:r>
            <a:r>
              <a:rPr lang="ru-RU" dirty="0" smtClean="0">
                <a:latin typeface="Times New Roman" panose="02020603050405020304" pitchFamily="18" charset="0"/>
                <a:cs typeface="Times New Roman" panose="02020603050405020304" pitchFamily="18" charset="0"/>
              </a:rPr>
              <a:t>за 2019 год </a:t>
            </a:r>
            <a:r>
              <a:rPr lang="ru-RU" dirty="0">
                <a:latin typeface="Times New Roman" panose="02020603050405020304" pitchFamily="18" charset="0"/>
                <a:cs typeface="Times New Roman" panose="02020603050405020304" pitchFamily="18" charset="0"/>
              </a:rPr>
              <a:t>(млн. </a:t>
            </a:r>
            <a:r>
              <a:rPr lang="ru-RU" dirty="0" smtClean="0">
                <a:latin typeface="Times New Roman" panose="02020603050405020304" pitchFamily="18" charset="0"/>
                <a:cs typeface="Times New Roman" panose="02020603050405020304" pitchFamily="18" charset="0"/>
              </a:rPr>
              <a:t>руб.)</a:t>
            </a:r>
            <a:endParaRPr lang="ru-RU" dirty="0">
              <a:latin typeface="Times New Roman" panose="02020603050405020304" pitchFamily="18" charset="0"/>
              <a:cs typeface="Times New Roman" panose="02020603050405020304" pitchFamily="18" charset="0"/>
            </a:endParaRPr>
          </a:p>
        </c:rich>
      </c:tx>
    </c:title>
    <c:view3D>
      <c:rotX val="30"/>
      <c:perspective val="30"/>
    </c:view3D>
    <c:plotArea>
      <c:layout/>
      <c:pie3DChart>
        <c:varyColors val="1"/>
        <c:ser>
          <c:idx val="0"/>
          <c:order val="0"/>
          <c:tx>
            <c:strRef>
              <c:f>Лист1!$B$1</c:f>
              <c:strCache>
                <c:ptCount val="1"/>
                <c:pt idx="0">
                  <c:v>Столбец1</c:v>
                </c:pt>
              </c:strCache>
            </c:strRef>
          </c:tx>
          <c:explosion val="25"/>
          <c:dLbls>
            <c:spPr>
              <a:noFill/>
              <a:ln>
                <a:noFill/>
              </a:ln>
              <a:effectLst/>
            </c:spPr>
            <c:showVal val="1"/>
            <c:showLeaderLines val="1"/>
            <c:extLst>
              <c:ext xmlns:c15="http://schemas.microsoft.com/office/drawing/2012/chart" uri="{CE6537A1-D6FC-4f65-9D91-7224C49458BB}">
                <c15:layout/>
              </c:ext>
            </c:extLst>
          </c:dLbls>
          <c:cat>
            <c:strRef>
              <c:f>Лист1!$A$2:$A$6</c:f>
              <c:strCache>
                <c:ptCount val="5"/>
                <c:pt idx="0">
                  <c:v>НДФЛ</c:v>
                </c:pt>
                <c:pt idx="1">
                  <c:v>Налоги на совокупный доход</c:v>
                </c:pt>
                <c:pt idx="2">
                  <c:v>Доходы от использования и реализации имущества</c:v>
                </c:pt>
                <c:pt idx="3">
                  <c:v>Доходы от приносящей доход деятельности</c:v>
                </c:pt>
                <c:pt idx="4">
                  <c:v>Прочие доходы</c:v>
                </c:pt>
              </c:strCache>
            </c:strRef>
          </c:cat>
          <c:val>
            <c:numRef>
              <c:f>Лист1!$B$2:$B$6</c:f>
              <c:numCache>
                <c:formatCode>#\ ##0.0</c:formatCode>
                <c:ptCount val="5"/>
                <c:pt idx="0">
                  <c:v>403.7</c:v>
                </c:pt>
                <c:pt idx="1">
                  <c:v>88.4</c:v>
                </c:pt>
                <c:pt idx="2">
                  <c:v>48.1</c:v>
                </c:pt>
                <c:pt idx="3">
                  <c:v>10.200000000000001</c:v>
                </c:pt>
                <c:pt idx="4">
                  <c:v>73.900000000000006</c:v>
                </c:pt>
              </c:numCache>
            </c:numRef>
          </c:val>
        </c:ser>
        <c:dLbls/>
      </c:pie3DChart>
    </c:plotArea>
    <c:legend>
      <c:legendPos val="r"/>
      <c:legendEntry>
        <c:idx val="0"/>
        <c:txPr>
          <a:bodyPr/>
          <a:lstStyle/>
          <a:p>
            <a:pPr>
              <a:defRPr sz="1800" b="1"/>
            </a:pPr>
            <a:endParaRPr lang="ru-RU"/>
          </a:p>
        </c:txPr>
      </c:legendEntry>
      <c:legendEntry>
        <c:idx val="1"/>
        <c:txPr>
          <a:bodyPr/>
          <a:lstStyle/>
          <a:p>
            <a:pPr>
              <a:defRPr sz="1800" b="1"/>
            </a:pPr>
            <a:endParaRPr lang="ru-RU"/>
          </a:p>
        </c:txPr>
      </c:legendEntry>
      <c:legendEntry>
        <c:idx val="2"/>
        <c:txPr>
          <a:bodyPr/>
          <a:lstStyle/>
          <a:p>
            <a:pPr>
              <a:defRPr sz="1800" b="1"/>
            </a:pPr>
            <a:endParaRPr lang="ru-RU"/>
          </a:p>
        </c:txPr>
      </c:legendEntry>
      <c:legendEntry>
        <c:idx val="3"/>
        <c:txPr>
          <a:bodyPr/>
          <a:lstStyle/>
          <a:p>
            <a:pPr>
              <a:defRPr sz="1800" b="1"/>
            </a:pPr>
            <a:endParaRPr lang="ru-RU"/>
          </a:p>
        </c:txPr>
      </c:legendEntry>
      <c:legendEntry>
        <c:idx val="4"/>
        <c:txPr>
          <a:bodyPr/>
          <a:lstStyle/>
          <a:p>
            <a:pPr>
              <a:defRPr sz="1800" b="1"/>
            </a:pPr>
            <a:endParaRPr lang="ru-RU"/>
          </a:p>
        </c:txPr>
      </c:legendEntry>
      <c:layout>
        <c:manualLayout>
          <c:xMode val="edge"/>
          <c:yMode val="edge"/>
          <c:x val="0.62200746917360561"/>
          <c:y val="0.24944402628429221"/>
          <c:w val="0.36008834218517466"/>
          <c:h val="0.65177534091181744"/>
        </c:manualLayout>
      </c:layout>
      <c:txPr>
        <a:bodyPr/>
        <a:lstStyle/>
        <a:p>
          <a:pPr>
            <a:defRPr sz="1800"/>
          </a:pPr>
          <a:endParaRPr lang="ru-RU"/>
        </a:p>
      </c:txPr>
    </c:legend>
    <c:plotVisOnly val="1"/>
    <c:dispBlanksAs val="zero"/>
  </c:chart>
  <c:spPr>
    <a:blipFill>
      <a:blip xmlns:r="http://schemas.openxmlformats.org/officeDocument/2006/relationships" r:embed="rId1"/>
      <a:tile tx="0" ty="0" sx="100000" sy="100000" flip="none" algn="tl"/>
    </a:blipFill>
  </c:spPr>
  <c:txPr>
    <a:bodyPr/>
    <a:lstStyle/>
    <a:p>
      <a:pPr>
        <a:defRPr sz="1800"/>
      </a:pPr>
      <a:endParaRPr lang="ru-RU"/>
    </a:p>
  </c:txPr>
  <c:externalData r:id="rId2"/>
</c:chartSpace>
</file>

<file path=ppt/drawings/drawing1.xml><?xml version="1.0" encoding="utf-8"?>
<c:userShapes xmlns:c="http://schemas.openxmlformats.org/drawingml/2006/chart">
  <cdr:relSizeAnchor xmlns:cdr="http://schemas.openxmlformats.org/drawingml/2006/chartDrawing">
    <cdr:from>
      <cdr:x>0.64399</cdr:x>
      <cdr:y>0.22774</cdr:y>
    </cdr:from>
    <cdr:to>
      <cdr:x>0.98305</cdr:x>
      <cdr:y>0.42081</cdr:y>
    </cdr:to>
    <cdr:sp macro="" textlink="">
      <cdr:nvSpPr>
        <cdr:cNvPr id="2" name="TextBox 1"/>
        <cdr:cNvSpPr txBox="1"/>
      </cdr:nvSpPr>
      <cdr:spPr>
        <a:xfrm xmlns:a="http://schemas.openxmlformats.org/drawingml/2006/main">
          <a:off x="2735352" y="1104233"/>
          <a:ext cx="1440174" cy="936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0.61008</cdr:x>
      <cdr:y>0.27229</cdr:y>
    </cdr:from>
    <cdr:to>
      <cdr:x>0.95663</cdr:x>
      <cdr:y>0.42081</cdr:y>
    </cdr:to>
    <cdr:sp macro="" textlink="">
      <cdr:nvSpPr>
        <cdr:cNvPr id="3" name="TextBox 2"/>
        <cdr:cNvSpPr txBox="1"/>
      </cdr:nvSpPr>
      <cdr:spPr>
        <a:xfrm xmlns:a="http://schemas.openxmlformats.org/drawingml/2006/main">
          <a:off x="2591336" y="1320241"/>
          <a:ext cx="1471970" cy="720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Доходы всего 1655,1 млн</a:t>
          </a:r>
          <a:r>
            <a:rPr lang="ru-RU" sz="1400" b="1" dirty="0"/>
            <a:t>. </a:t>
          </a:r>
          <a:r>
            <a:rPr lang="ru-RU" sz="1400" b="1" dirty="0" smtClean="0"/>
            <a:t>руб.</a:t>
          </a:r>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0.64366</cdr:x>
      <cdr:y>0.24211</cdr:y>
    </cdr:from>
    <cdr:to>
      <cdr:x>0.95141</cdr:x>
      <cdr:y>0.36189</cdr:y>
    </cdr:to>
    <cdr:sp macro="" textlink="">
      <cdr:nvSpPr>
        <cdr:cNvPr id="2" name="TextBox 1"/>
        <cdr:cNvSpPr txBox="1"/>
      </cdr:nvSpPr>
      <cdr:spPr>
        <a:xfrm xmlns:a="http://schemas.openxmlformats.org/drawingml/2006/main">
          <a:off x="2861475" y="1164373"/>
          <a:ext cx="136815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0.72464</cdr:x>
      <cdr:y>0.28703</cdr:y>
    </cdr:from>
    <cdr:to>
      <cdr:x>1</cdr:x>
      <cdr:y>0.37686</cdr:y>
    </cdr:to>
    <cdr:sp macro="" textlink="">
      <cdr:nvSpPr>
        <cdr:cNvPr id="3" name="TextBox 2"/>
        <cdr:cNvSpPr txBox="1"/>
      </cdr:nvSpPr>
      <cdr:spPr>
        <a:xfrm xmlns:a="http://schemas.openxmlformats.org/drawingml/2006/main">
          <a:off x="3221515" y="1380397"/>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0.64366</cdr:x>
      <cdr:y>0.21216</cdr:y>
    </cdr:from>
    <cdr:to>
      <cdr:x>0.90282</cdr:x>
      <cdr:y>0.302</cdr:y>
    </cdr:to>
    <cdr:sp macro="" textlink="">
      <cdr:nvSpPr>
        <cdr:cNvPr id="4" name="TextBox 3"/>
        <cdr:cNvSpPr txBox="1"/>
      </cdr:nvSpPr>
      <cdr:spPr>
        <a:xfrm xmlns:a="http://schemas.openxmlformats.org/drawingml/2006/main">
          <a:off x="2861475" y="1020357"/>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0.52745</cdr:x>
      <cdr:y>0.28448</cdr:y>
    </cdr:from>
    <cdr:to>
      <cdr:x>0.95081</cdr:x>
      <cdr:y>0.40426</cdr:y>
    </cdr:to>
    <cdr:sp macro="" textlink="">
      <cdr:nvSpPr>
        <cdr:cNvPr id="5" name="TextBox 4"/>
        <cdr:cNvSpPr txBox="1"/>
      </cdr:nvSpPr>
      <cdr:spPr>
        <a:xfrm xmlns:a="http://schemas.openxmlformats.org/drawingml/2006/main">
          <a:off x="2344853" y="1368156"/>
          <a:ext cx="1882117" cy="576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Доходы всего </a:t>
          </a:r>
          <a:r>
            <a:rPr lang="en-US" sz="1400" b="1" dirty="0" smtClean="0">
              <a:solidFill>
                <a:schemeClr val="tx1"/>
              </a:solidFill>
            </a:rPr>
            <a:t>1808,3</a:t>
          </a:r>
          <a:r>
            <a:rPr lang="ru-RU" sz="1400" b="1" dirty="0" smtClean="0">
              <a:solidFill>
                <a:schemeClr val="tx1"/>
              </a:solidFill>
            </a:rPr>
            <a:t> </a:t>
          </a:r>
          <a:r>
            <a:rPr lang="ru-RU" sz="1400" b="1" dirty="0" smtClean="0"/>
            <a:t>млн. руб.</a:t>
          </a:r>
          <a:endParaRPr lang="ru-RU" sz="1400" b="1" dirty="0"/>
        </a:p>
        <a:p xmlns:a="http://schemas.openxmlformats.org/drawingml/2006/main">
          <a:r>
            <a:rPr lang="ru-RU" sz="1400" dirty="0" smtClean="0"/>
            <a:t>3</a:t>
          </a:r>
          <a:endParaRPr lang="ru-RU"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0.64366</cdr:x>
      <cdr:y>0.24211</cdr:y>
    </cdr:from>
    <cdr:to>
      <cdr:x>0.95141</cdr:x>
      <cdr:y>0.36189</cdr:y>
    </cdr:to>
    <cdr:sp macro="" textlink="">
      <cdr:nvSpPr>
        <cdr:cNvPr id="2" name="TextBox 1"/>
        <cdr:cNvSpPr txBox="1"/>
      </cdr:nvSpPr>
      <cdr:spPr>
        <a:xfrm xmlns:a="http://schemas.openxmlformats.org/drawingml/2006/main">
          <a:off x="2861475" y="1164373"/>
          <a:ext cx="136815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0.72464</cdr:x>
      <cdr:y>0.28703</cdr:y>
    </cdr:from>
    <cdr:to>
      <cdr:x>1</cdr:x>
      <cdr:y>0.37686</cdr:y>
    </cdr:to>
    <cdr:sp macro="" textlink="">
      <cdr:nvSpPr>
        <cdr:cNvPr id="3" name="TextBox 2"/>
        <cdr:cNvSpPr txBox="1"/>
      </cdr:nvSpPr>
      <cdr:spPr>
        <a:xfrm xmlns:a="http://schemas.openxmlformats.org/drawingml/2006/main">
          <a:off x="3221515" y="1380397"/>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0.64366</cdr:x>
      <cdr:y>0.21216</cdr:y>
    </cdr:from>
    <cdr:to>
      <cdr:x>0.90282</cdr:x>
      <cdr:y>0.302</cdr:y>
    </cdr:to>
    <cdr:sp macro="" textlink="">
      <cdr:nvSpPr>
        <cdr:cNvPr id="4" name="TextBox 3"/>
        <cdr:cNvSpPr txBox="1"/>
      </cdr:nvSpPr>
      <cdr:spPr>
        <a:xfrm xmlns:a="http://schemas.openxmlformats.org/drawingml/2006/main">
          <a:off x="2861475" y="1020357"/>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0.52745</cdr:x>
      <cdr:y>0.28448</cdr:y>
    </cdr:from>
    <cdr:to>
      <cdr:x>0.95081</cdr:x>
      <cdr:y>0.40426</cdr:y>
    </cdr:to>
    <cdr:sp macro="" textlink="">
      <cdr:nvSpPr>
        <cdr:cNvPr id="5" name="TextBox 4"/>
        <cdr:cNvSpPr txBox="1"/>
      </cdr:nvSpPr>
      <cdr:spPr>
        <a:xfrm xmlns:a="http://schemas.openxmlformats.org/drawingml/2006/main">
          <a:off x="2344853" y="1368156"/>
          <a:ext cx="1882117" cy="576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Доходы всего </a:t>
          </a:r>
          <a:r>
            <a:rPr lang="en-US" sz="1400" b="1" dirty="0" smtClean="0">
              <a:solidFill>
                <a:schemeClr val="tx1"/>
              </a:solidFill>
            </a:rPr>
            <a:t>1808,3</a:t>
          </a:r>
          <a:r>
            <a:rPr lang="ru-RU" sz="1400" b="1" dirty="0" smtClean="0">
              <a:solidFill>
                <a:schemeClr val="tx1"/>
              </a:solidFill>
            </a:rPr>
            <a:t> </a:t>
          </a:r>
          <a:r>
            <a:rPr lang="ru-RU" sz="1400" b="1" dirty="0" smtClean="0"/>
            <a:t>млн. руб.</a:t>
          </a:r>
          <a:endParaRPr lang="ru-RU" sz="1400" b="1" dirty="0"/>
        </a:p>
        <a:p xmlns:a="http://schemas.openxmlformats.org/drawingml/2006/main">
          <a:r>
            <a:rPr lang="ru-RU" sz="1400" dirty="0" smtClean="0"/>
            <a:t>3</a:t>
          </a:r>
          <a:endParaRPr lang="ru-RU"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0.64366</cdr:x>
      <cdr:y>0.24211</cdr:y>
    </cdr:from>
    <cdr:to>
      <cdr:x>0.95141</cdr:x>
      <cdr:y>0.36189</cdr:y>
    </cdr:to>
    <cdr:sp macro="" textlink="">
      <cdr:nvSpPr>
        <cdr:cNvPr id="2" name="TextBox 1"/>
        <cdr:cNvSpPr txBox="1"/>
      </cdr:nvSpPr>
      <cdr:spPr>
        <a:xfrm xmlns:a="http://schemas.openxmlformats.org/drawingml/2006/main">
          <a:off x="2861475" y="1164373"/>
          <a:ext cx="136815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0.72464</cdr:x>
      <cdr:y>0.28703</cdr:y>
    </cdr:from>
    <cdr:to>
      <cdr:x>1</cdr:x>
      <cdr:y>0.37686</cdr:y>
    </cdr:to>
    <cdr:sp macro="" textlink="">
      <cdr:nvSpPr>
        <cdr:cNvPr id="3" name="TextBox 2"/>
        <cdr:cNvSpPr txBox="1"/>
      </cdr:nvSpPr>
      <cdr:spPr>
        <a:xfrm xmlns:a="http://schemas.openxmlformats.org/drawingml/2006/main">
          <a:off x="3221515" y="1380397"/>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0.64366</cdr:x>
      <cdr:y>0.21216</cdr:y>
    </cdr:from>
    <cdr:to>
      <cdr:x>0.90282</cdr:x>
      <cdr:y>0.302</cdr:y>
    </cdr:to>
    <cdr:sp macro="" textlink="">
      <cdr:nvSpPr>
        <cdr:cNvPr id="4" name="TextBox 3"/>
        <cdr:cNvSpPr txBox="1"/>
      </cdr:nvSpPr>
      <cdr:spPr>
        <a:xfrm xmlns:a="http://schemas.openxmlformats.org/drawingml/2006/main">
          <a:off x="2861475" y="1020357"/>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0.52745</cdr:x>
      <cdr:y>0.28448</cdr:y>
    </cdr:from>
    <cdr:to>
      <cdr:x>0.95081</cdr:x>
      <cdr:y>0.40426</cdr:y>
    </cdr:to>
    <cdr:sp macro="" textlink="">
      <cdr:nvSpPr>
        <cdr:cNvPr id="5" name="TextBox 4"/>
        <cdr:cNvSpPr txBox="1"/>
      </cdr:nvSpPr>
      <cdr:spPr>
        <a:xfrm xmlns:a="http://schemas.openxmlformats.org/drawingml/2006/main">
          <a:off x="2344853" y="1368156"/>
          <a:ext cx="1882117" cy="576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Доходы всего</a:t>
          </a:r>
        </a:p>
        <a:p xmlns:a="http://schemas.openxmlformats.org/drawingml/2006/main">
          <a:r>
            <a:rPr lang="ru-RU" sz="1400" b="1" dirty="0" smtClean="0"/>
            <a:t> </a:t>
          </a:r>
          <a:r>
            <a:rPr lang="en-US" sz="1400" b="1" dirty="0" smtClean="0">
              <a:solidFill>
                <a:schemeClr val="tx1"/>
              </a:solidFill>
            </a:rPr>
            <a:t>1</a:t>
          </a:r>
          <a:r>
            <a:rPr lang="ru-RU" sz="1400" b="1" dirty="0" smtClean="0">
              <a:solidFill>
                <a:schemeClr val="tx1"/>
              </a:solidFill>
            </a:rPr>
            <a:t>673,3 </a:t>
          </a:r>
          <a:r>
            <a:rPr lang="ru-RU" sz="1400" b="1" dirty="0" smtClean="0"/>
            <a:t>млн. руб.</a:t>
          </a:r>
          <a:endParaRPr lang="ru-RU" sz="1400" b="1" dirty="0"/>
        </a:p>
        <a:p xmlns:a="http://schemas.openxmlformats.org/drawingml/2006/main">
          <a:r>
            <a:rPr lang="ru-RU" sz="1400" dirty="0" smtClean="0"/>
            <a:t>3</a:t>
          </a:r>
          <a:endParaRPr lang="ru-RU"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0.70442</cdr:x>
      <cdr:y>0.81884</cdr:y>
    </cdr:from>
    <cdr:to>
      <cdr:x>0.93115</cdr:x>
      <cdr:y>1</cdr:y>
    </cdr:to>
    <cdr:sp macro="" textlink="">
      <cdr:nvSpPr>
        <cdr:cNvPr id="2" name="TextBox 1"/>
        <cdr:cNvSpPr txBox="1"/>
      </cdr:nvSpPr>
      <cdr:spPr>
        <a:xfrm xmlns:a="http://schemas.openxmlformats.org/drawingml/2006/main">
          <a:off x="2792786" y="1952898"/>
          <a:ext cx="898933"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a:t>
          </a:r>
          <a:r>
            <a:rPr lang="ru-RU" sz="1600" b="1" dirty="0" smtClean="0"/>
            <a:t>39,3</a:t>
          </a:r>
          <a:endParaRPr lang="en-US" sz="1600" b="1" dirty="0" smtClean="0"/>
        </a:p>
        <a:p xmlns:a="http://schemas.openxmlformats.org/drawingml/2006/main">
          <a:endParaRPr lang="ru-RU" sz="1600" b="1" dirty="0" smtClean="0"/>
        </a:p>
        <a:p xmlns:a="http://schemas.openxmlformats.org/drawingml/2006/main">
          <a:endParaRPr lang="ru-RU"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45659" cy="496411"/>
          </a:xfrm>
          <a:prstGeom prst="rect">
            <a:avLst/>
          </a:prstGeom>
        </p:spPr>
        <p:txBody>
          <a:bodyPr vert="horz" lIns="91531" tIns="45765" rIns="91531" bIns="45765" rtlCol="0"/>
          <a:lstStyle>
            <a:lvl1pPr algn="l">
              <a:defRPr sz="1200"/>
            </a:lvl1pPr>
          </a:lstStyle>
          <a:p>
            <a:endParaRPr lang="ru-RU" dirty="0"/>
          </a:p>
        </p:txBody>
      </p:sp>
      <p:sp>
        <p:nvSpPr>
          <p:cNvPr id="3" name="Дата 2"/>
          <p:cNvSpPr>
            <a:spLocks noGrp="1"/>
          </p:cNvSpPr>
          <p:nvPr>
            <p:ph type="dt" idx="1"/>
          </p:nvPr>
        </p:nvSpPr>
        <p:spPr>
          <a:xfrm>
            <a:off x="3850446" y="1"/>
            <a:ext cx="2945659" cy="496411"/>
          </a:xfrm>
          <a:prstGeom prst="rect">
            <a:avLst/>
          </a:prstGeom>
        </p:spPr>
        <p:txBody>
          <a:bodyPr vert="horz" lIns="91531" tIns="45765" rIns="91531" bIns="45765" rtlCol="0"/>
          <a:lstStyle>
            <a:lvl1pPr algn="r">
              <a:defRPr sz="1200"/>
            </a:lvl1pPr>
          </a:lstStyle>
          <a:p>
            <a:fld id="{4F1BAC4F-8F55-46BC-9D5E-A4F440E99AE0}" type="datetimeFigureOut">
              <a:rPr lang="ru-RU" smtClean="0"/>
              <a:pPr/>
              <a:t>03.02.2021</a:t>
            </a:fld>
            <a:endParaRPr lang="ru-RU" dirty="0"/>
          </a:p>
        </p:txBody>
      </p:sp>
      <p:sp>
        <p:nvSpPr>
          <p:cNvPr id="4" name="Образ слайда 3"/>
          <p:cNvSpPr>
            <a:spLocks noGrp="1" noRot="1" noChangeAspect="1"/>
          </p:cNvSpPr>
          <p:nvPr>
            <p:ph type="sldImg" idx="2"/>
          </p:nvPr>
        </p:nvSpPr>
        <p:spPr>
          <a:xfrm>
            <a:off x="919163" y="744538"/>
            <a:ext cx="4959350" cy="3719512"/>
          </a:xfrm>
          <a:prstGeom prst="rect">
            <a:avLst/>
          </a:prstGeom>
          <a:noFill/>
          <a:ln w="12700">
            <a:solidFill>
              <a:prstClr val="black"/>
            </a:solidFill>
          </a:ln>
        </p:spPr>
        <p:txBody>
          <a:bodyPr vert="horz" lIns="91531" tIns="45765" rIns="91531" bIns="45765" rtlCol="0" anchor="ctr"/>
          <a:lstStyle/>
          <a:p>
            <a:endParaRPr lang="ru-RU" dirty="0"/>
          </a:p>
        </p:txBody>
      </p:sp>
      <p:sp>
        <p:nvSpPr>
          <p:cNvPr id="5" name="Заметки 4"/>
          <p:cNvSpPr>
            <a:spLocks noGrp="1"/>
          </p:cNvSpPr>
          <p:nvPr>
            <p:ph type="body" sz="quarter" idx="3"/>
          </p:nvPr>
        </p:nvSpPr>
        <p:spPr>
          <a:xfrm>
            <a:off x="679768" y="4715910"/>
            <a:ext cx="5438140" cy="4467701"/>
          </a:xfrm>
          <a:prstGeom prst="rect">
            <a:avLst/>
          </a:prstGeom>
        </p:spPr>
        <p:txBody>
          <a:bodyPr vert="horz" lIns="91531" tIns="45765" rIns="91531" bIns="4576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4"/>
            <a:ext cx="2945659" cy="496411"/>
          </a:xfrm>
          <a:prstGeom prst="rect">
            <a:avLst/>
          </a:prstGeom>
        </p:spPr>
        <p:txBody>
          <a:bodyPr vert="horz" lIns="91531" tIns="45765" rIns="91531" bIns="45765"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6" y="9430094"/>
            <a:ext cx="2945659" cy="496411"/>
          </a:xfrm>
          <a:prstGeom prst="rect">
            <a:avLst/>
          </a:prstGeom>
        </p:spPr>
        <p:txBody>
          <a:bodyPr vert="horz" lIns="91531" tIns="45765" rIns="91531" bIns="45765" rtlCol="0" anchor="b"/>
          <a:lstStyle>
            <a:lvl1pPr algn="r">
              <a:defRPr sz="1200"/>
            </a:lvl1pPr>
          </a:lstStyle>
          <a:p>
            <a:fld id="{2A8D0319-B2F0-41E8-90FB-A04204FE3A8B}" type="slidenum">
              <a:rPr lang="ru-RU" smtClean="0"/>
              <a:pPr/>
              <a:t>‹#›</a:t>
            </a:fld>
            <a:endParaRPr lang="ru-RU" dirty="0"/>
          </a:p>
        </p:txBody>
      </p:sp>
    </p:spTree>
    <p:extLst>
      <p:ext uri="{BB962C8B-B14F-4D97-AF65-F5344CB8AC3E}">
        <p14:creationId xmlns:p14="http://schemas.microsoft.com/office/powerpoint/2010/main" xmlns="" val="414897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8D0319-B2F0-41E8-90FB-A04204FE3A8B}" type="slidenum">
              <a:rPr lang="ru-RU" smtClean="0"/>
              <a:pPr/>
              <a:t>5</a:t>
            </a:fld>
            <a:endParaRPr lang="ru-RU" dirty="0"/>
          </a:p>
        </p:txBody>
      </p:sp>
    </p:spTree>
    <p:extLst>
      <p:ext uri="{BB962C8B-B14F-4D97-AF65-F5344CB8AC3E}">
        <p14:creationId xmlns:p14="http://schemas.microsoft.com/office/powerpoint/2010/main" xmlns="" val="250231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4538"/>
            <a:ext cx="4959350" cy="37195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8D0319-B2F0-41E8-90FB-A04204FE3A8B}" type="slidenum">
              <a:rPr lang="ru-RU" smtClean="0"/>
              <a:pPr/>
              <a:t>8</a:t>
            </a:fld>
            <a:endParaRPr lang="ru-RU" dirty="0"/>
          </a:p>
        </p:txBody>
      </p:sp>
    </p:spTree>
    <p:extLst>
      <p:ext uri="{BB962C8B-B14F-4D97-AF65-F5344CB8AC3E}">
        <p14:creationId xmlns:p14="http://schemas.microsoft.com/office/powerpoint/2010/main" xmlns="" val="2370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000" dirty="0"/>
          </a:p>
        </p:txBody>
      </p:sp>
      <p:sp>
        <p:nvSpPr>
          <p:cNvPr id="4" name="Номер слайда 3"/>
          <p:cNvSpPr>
            <a:spLocks noGrp="1"/>
          </p:cNvSpPr>
          <p:nvPr>
            <p:ph type="sldNum" sz="quarter" idx="10"/>
          </p:nvPr>
        </p:nvSpPr>
        <p:spPr/>
        <p:txBody>
          <a:bodyPr/>
          <a:lstStyle/>
          <a:p>
            <a:fld id="{2A8D0319-B2F0-41E8-90FB-A04204FE3A8B}" type="slidenum">
              <a:rPr lang="ru-RU" smtClean="0"/>
              <a:pPr/>
              <a:t>16</a:t>
            </a:fld>
            <a:endParaRPr lang="ru-RU" dirty="0"/>
          </a:p>
        </p:txBody>
      </p:sp>
    </p:spTree>
    <p:extLst>
      <p:ext uri="{BB962C8B-B14F-4D97-AF65-F5344CB8AC3E}">
        <p14:creationId xmlns:p14="http://schemas.microsoft.com/office/powerpoint/2010/main" xmlns="" val="342503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8D0319-B2F0-41E8-90FB-A04204FE3A8B}" type="slidenum">
              <a:rPr lang="ru-RU" smtClean="0"/>
              <a:pPr/>
              <a:t>19</a:t>
            </a:fld>
            <a:endParaRPr lang="ru-RU" dirty="0"/>
          </a:p>
        </p:txBody>
      </p:sp>
    </p:spTree>
    <p:extLst>
      <p:ext uri="{BB962C8B-B14F-4D97-AF65-F5344CB8AC3E}">
        <p14:creationId xmlns:p14="http://schemas.microsoft.com/office/powerpoint/2010/main" xmlns="" val="48863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52FDC1-098A-4D48-8EAA-1782AF9A2C14}" type="datetime1">
              <a:rPr lang="ru-RU" smtClean="0"/>
              <a:pPr/>
              <a:t>03.02.2021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2894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43E92A-E2EB-4A5C-92BA-39CD039E1F86}" type="datetime1">
              <a:rPr lang="ru-RU" smtClean="0"/>
              <a:pPr/>
              <a:t>03.02.2021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310842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A2018E-4234-44C9-8786-63EDA39A216B}" type="datetime1">
              <a:rPr lang="ru-RU" smtClean="0"/>
              <a:pPr/>
              <a:t>03.02.2021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148967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66A074-DEAC-45A0-977E-A494381F2B06}" type="datetime1">
              <a:rPr lang="ru-RU" smtClean="0"/>
              <a:pPr/>
              <a:t>03.02.2021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164080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BFCEE8-A569-4D39-A3F2-4B28740AE550}" type="datetime1">
              <a:rPr lang="ru-RU" smtClean="0"/>
              <a:pPr/>
              <a:t>03.02.2021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16457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0857C4-0643-464A-A345-4C29E2AFD9BE}" type="datetime1">
              <a:rPr lang="ru-RU" smtClean="0"/>
              <a:pPr/>
              <a:t>03.02.2021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232110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9A52EA-4CF1-4811-A025-62F3DF1603EF}" type="datetime1">
              <a:rPr lang="ru-RU" smtClean="0"/>
              <a:pPr/>
              <a:t>03.02.2021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365081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7D8710-57DB-44F4-9D06-4407B693909F}" type="datetime1">
              <a:rPr lang="ru-RU" smtClean="0"/>
              <a:pPr/>
              <a:t>03.02.2021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355542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1462F0-18FD-4EA5-A879-BD56D5AB5DC0}" type="datetime1">
              <a:rPr lang="ru-RU" smtClean="0"/>
              <a:pPr/>
              <a:t>03.02.2021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212534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F61B12-7543-43A7-A935-0A4D88329192}" type="datetime1">
              <a:rPr lang="ru-RU" smtClean="0"/>
              <a:pPr/>
              <a:t>03.02.2021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286424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E09ED1-6857-4700-8FFA-E492F4EA5C94}" type="datetime1">
              <a:rPr lang="ru-RU" smtClean="0"/>
              <a:pPr/>
              <a:t>03.02.2021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302049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B56CF-CF40-4509-BFD6-4EB21C0AC182}" type="datetime1">
              <a:rPr lang="ru-RU" smtClean="0"/>
              <a:pPr/>
              <a:t>03.02.2021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466D5-4684-485F-A2A8-A7189E0508E1}" type="slidenum">
              <a:rPr lang="ru-RU" smtClean="0"/>
              <a:pPr/>
              <a:t>‹#›</a:t>
            </a:fld>
            <a:endParaRPr lang="ru-RU" dirty="0"/>
          </a:p>
        </p:txBody>
      </p:sp>
    </p:spTree>
    <p:extLst>
      <p:ext uri="{BB962C8B-B14F-4D97-AF65-F5344CB8AC3E}">
        <p14:creationId xmlns:p14="http://schemas.microsoft.com/office/powerpoint/2010/main" xmlns="" val="18061466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34495" y="535781"/>
            <a:ext cx="4157762" cy="6048672"/>
          </a:xfrm>
        </p:spPr>
        <p:txBody>
          <a:bodyPr>
            <a:normAutofit fontScale="92500" lnSpcReduction="20000"/>
          </a:bodyPr>
          <a:lstStyle/>
          <a:p>
            <a:pPr marL="0" indent="0" algn="just">
              <a:buNone/>
            </a:pP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gn="ctr">
              <a:buNone/>
            </a:pPr>
            <a:r>
              <a:rPr lang="ru-RU" sz="2600" b="1" dirty="0" smtClean="0">
                <a:latin typeface="Times New Roman" panose="02020603050405020304" pitchFamily="18" charset="0"/>
                <a:cs typeface="Times New Roman" panose="02020603050405020304" pitchFamily="18" charset="0"/>
              </a:rPr>
              <a:t> К </a:t>
            </a:r>
            <a:r>
              <a:rPr lang="ru-RU" sz="2600" b="1" dirty="0">
                <a:latin typeface="Times New Roman" panose="02020603050405020304" pitchFamily="18" charset="0"/>
                <a:cs typeface="Times New Roman" panose="02020603050405020304" pitchFamily="18" charset="0"/>
              </a:rPr>
              <a:t>проекту решения совета </a:t>
            </a:r>
            <a:r>
              <a:rPr lang="ru-RU" sz="2600" b="1" dirty="0" smtClean="0">
                <a:latin typeface="Times New Roman" panose="02020603050405020304" pitchFamily="18" charset="0"/>
                <a:cs typeface="Times New Roman" panose="02020603050405020304" pitchFamily="18" charset="0"/>
              </a:rPr>
              <a:t>   депутатов Волосовского муниципального района Ленинградской области </a:t>
            </a:r>
          </a:p>
          <a:p>
            <a:pPr marL="0" indent="0" algn="ctr">
              <a:lnSpc>
                <a:spcPct val="110000"/>
              </a:lnSpc>
              <a:spcBef>
                <a:spcPts val="1200"/>
              </a:spcBef>
              <a:buNone/>
            </a:pPr>
            <a:r>
              <a:rPr lang="ru-RU" sz="2600" b="1" dirty="0" smtClean="0">
                <a:latin typeface="Times New Roman" panose="02020603050405020304" pitchFamily="18" charset="0"/>
                <a:cs typeface="Times New Roman" panose="02020603050405020304" pitchFamily="18" charset="0"/>
              </a:rPr>
              <a:t>«Об </a:t>
            </a:r>
            <a:r>
              <a:rPr lang="ru-RU" sz="2600" b="1" dirty="0">
                <a:latin typeface="Times New Roman" panose="02020603050405020304" pitchFamily="18" charset="0"/>
                <a:cs typeface="Times New Roman" panose="02020603050405020304" pitchFamily="18" charset="0"/>
              </a:rPr>
              <a:t>утверждении отчета об исполнении бюджета муниципального образования Волосовский муниципальный </a:t>
            </a:r>
            <a:r>
              <a:rPr lang="ru-RU" sz="2600" b="1" dirty="0" smtClean="0">
                <a:latin typeface="Times New Roman" panose="02020603050405020304" pitchFamily="18" charset="0"/>
                <a:cs typeface="Times New Roman" panose="02020603050405020304" pitchFamily="18" charset="0"/>
              </a:rPr>
              <a:t>район Ленинградской области </a:t>
            </a:r>
          </a:p>
          <a:p>
            <a:pPr marL="0" indent="0" algn="ctr">
              <a:lnSpc>
                <a:spcPct val="110000"/>
              </a:lnSpc>
              <a:spcBef>
                <a:spcPts val="1200"/>
              </a:spcBef>
              <a:buNone/>
            </a:pPr>
            <a:r>
              <a:rPr lang="ru-RU" sz="2600" b="1" dirty="0" smtClean="0">
                <a:latin typeface="Times New Roman" panose="02020603050405020304" pitchFamily="18" charset="0"/>
                <a:cs typeface="Times New Roman" panose="02020603050405020304" pitchFamily="18" charset="0"/>
              </a:rPr>
              <a:t>за </a:t>
            </a:r>
            <a:r>
              <a:rPr lang="ru-RU" sz="3500" b="1" dirty="0" smtClean="0">
                <a:latin typeface="Times New Roman" panose="02020603050405020304" pitchFamily="18" charset="0"/>
                <a:cs typeface="Times New Roman" panose="02020603050405020304" pitchFamily="18" charset="0"/>
              </a:rPr>
              <a:t>2019</a:t>
            </a:r>
            <a:r>
              <a:rPr lang="ru-RU" sz="2600" b="1" dirty="0" smtClean="0">
                <a:latin typeface="Times New Roman" panose="02020603050405020304" pitchFamily="18" charset="0"/>
                <a:cs typeface="Times New Roman" panose="02020603050405020304" pitchFamily="18" charset="0"/>
              </a:rPr>
              <a:t> год» </a:t>
            </a:r>
            <a:endParaRPr lang="en-US" dirty="0" smtClean="0"/>
          </a:p>
          <a:p>
            <a:pPr marL="0" indent="0" algn="ctr">
              <a:buNone/>
            </a:pPr>
            <a:r>
              <a:rPr lang="ru-RU" sz="4300" b="1" dirty="0" smtClean="0">
                <a:solidFill>
                  <a:srgbClr val="002060"/>
                </a:solidFill>
                <a:latin typeface="Times New Roman" panose="02020603050405020304" pitchFamily="18" charset="0"/>
                <a:cs typeface="Times New Roman" panose="02020603050405020304" pitchFamily="18" charset="0"/>
              </a:rPr>
              <a:t>БЮДЖЕТ </a:t>
            </a:r>
          </a:p>
          <a:p>
            <a:pPr marL="0" indent="0" algn="ctr">
              <a:buNone/>
            </a:pPr>
            <a:r>
              <a:rPr lang="ru-RU" sz="4300" b="1" dirty="0" smtClean="0">
                <a:solidFill>
                  <a:srgbClr val="002060"/>
                </a:solidFill>
                <a:latin typeface="Times New Roman" panose="02020603050405020304" pitchFamily="18" charset="0"/>
                <a:cs typeface="Times New Roman" panose="02020603050405020304" pitchFamily="18" charset="0"/>
              </a:rPr>
              <a:t>для </a:t>
            </a:r>
            <a:r>
              <a:rPr lang="ru-RU" sz="4300" b="1" dirty="0">
                <a:solidFill>
                  <a:srgbClr val="002060"/>
                </a:solidFill>
                <a:latin typeface="Times New Roman" panose="02020603050405020304" pitchFamily="18" charset="0"/>
                <a:cs typeface="Times New Roman" panose="02020603050405020304" pitchFamily="18" charset="0"/>
              </a:rPr>
              <a:t>ГРАЖДАН</a:t>
            </a:r>
          </a:p>
        </p:txBody>
      </p:sp>
      <p:pic>
        <p:nvPicPr>
          <p:cNvPr id="4"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97042" y="1"/>
            <a:ext cx="812188" cy="98072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757" y="188640"/>
            <a:ext cx="4120738" cy="607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783466D5-4684-485F-A2A8-A7189E0508E1}" type="slidenum">
              <a:rPr lang="ru-RU" smtClean="0"/>
              <a:pPr/>
              <a:t>1</a:t>
            </a:fld>
            <a:endParaRPr lang="ru-RU" dirty="0"/>
          </a:p>
        </p:txBody>
      </p:sp>
    </p:spTree>
    <p:extLst>
      <p:ext uri="{BB962C8B-B14F-4D97-AF65-F5344CB8AC3E}">
        <p14:creationId xmlns:p14="http://schemas.microsoft.com/office/powerpoint/2010/main" xmlns="" val="225748230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188641"/>
            <a:ext cx="7623832" cy="1080120"/>
          </a:xfrm>
        </p:spPr>
        <p:txBody>
          <a:bodyPr>
            <a:noAutofit/>
          </a:bodyPr>
          <a:lstStyle/>
          <a:p>
            <a:r>
              <a:rPr lang="ru-RU" sz="2800" b="1" dirty="0" smtClean="0">
                <a:latin typeface="Times New Roman" panose="02020603050405020304" pitchFamily="18" charset="0"/>
                <a:cs typeface="Times New Roman" panose="02020603050405020304" pitchFamily="18" charset="0"/>
              </a:rPr>
              <a:t>Анализ поступления межбюджетных трансфертов в 2018-2019 годах</a:t>
            </a:r>
            <a:endParaRPr lang="ru-RU" sz="28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1837863073"/>
              </p:ext>
            </p:extLst>
          </p:nvPr>
        </p:nvGraphicFramePr>
        <p:xfrm>
          <a:off x="179512" y="1268759"/>
          <a:ext cx="8826472" cy="5091107"/>
        </p:xfrm>
        <a:graphic>
          <a:graphicData uri="http://schemas.openxmlformats.org/drawingml/2006/table">
            <a:tbl>
              <a:tblPr firstRow="1" bandRow="1">
                <a:tableStyleId>{5C22544A-7EE6-4342-B048-85BDC9FD1C3A}</a:tableStyleId>
              </a:tblPr>
              <a:tblGrid>
                <a:gridCol w="1955638"/>
                <a:gridCol w="1054452"/>
                <a:gridCol w="1053499"/>
                <a:gridCol w="1265003"/>
                <a:gridCol w="976030"/>
                <a:gridCol w="1260925"/>
                <a:gridCol w="1260925"/>
              </a:tblGrid>
              <a:tr h="648073">
                <a:tc rowSpan="2">
                  <a:txBody>
                    <a:bodyPr/>
                    <a:lstStyle/>
                    <a:p>
                      <a:pPr algn="ctr"/>
                      <a:endParaRPr lang="ru-RU" sz="2000" b="1" dirty="0" smtClean="0"/>
                    </a:p>
                    <a:p>
                      <a:pPr algn="ctr"/>
                      <a:endParaRPr lang="ru-RU" sz="2000" b="1" dirty="0" smtClean="0"/>
                    </a:p>
                    <a:p>
                      <a:pPr algn="ctr"/>
                      <a:r>
                        <a:rPr lang="ru-RU" sz="2000" b="1" dirty="0" smtClean="0">
                          <a:latin typeface="Times New Roman" panose="02020603050405020304" pitchFamily="18" charset="0"/>
                          <a:cs typeface="Times New Roman" panose="02020603050405020304" pitchFamily="18" charset="0"/>
                        </a:rPr>
                        <a:t>Наименование</a:t>
                      </a:r>
                      <a:endParaRPr lang="en-US"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показателя</a:t>
                      </a:r>
                      <a:endParaRPr lang="ru-RU" sz="2000" b="1" dirty="0">
                        <a:latin typeface="Times New Roman" panose="02020603050405020304" pitchFamily="18" charset="0"/>
                        <a:cs typeface="Times New Roman" panose="02020603050405020304" pitchFamily="18" charset="0"/>
                      </a:endParaRPr>
                    </a:p>
                  </a:txBody>
                  <a:tcPr/>
                </a:tc>
                <a:tc rowSpan="2">
                  <a:txBody>
                    <a:bodyPr/>
                    <a:lstStyle/>
                    <a:p>
                      <a:pPr algn="ctr"/>
                      <a:r>
                        <a:rPr lang="ru-RU" sz="2000" b="1" dirty="0" smtClean="0">
                          <a:latin typeface="Times New Roman" panose="02020603050405020304" pitchFamily="18" charset="0"/>
                          <a:cs typeface="Times New Roman" panose="02020603050405020304" pitchFamily="18" charset="0"/>
                        </a:rPr>
                        <a:t>2018 год (факт)</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Times New Roman" panose="02020603050405020304" pitchFamily="18" charset="0"/>
                          <a:ea typeface="+mn-ea"/>
                          <a:cs typeface="Times New Roman" panose="02020603050405020304" pitchFamily="18" charset="0"/>
                        </a:rPr>
                        <a:t>млн. руб</a:t>
                      </a:r>
                      <a:r>
                        <a:rPr lang="ru-RU" sz="2000" b="1" kern="1200" dirty="0" smtClean="0">
                          <a:solidFill>
                            <a:schemeClr val="bg1"/>
                          </a:solidFill>
                          <a:latin typeface="Times New Roman" panose="02020603050405020304" pitchFamily="18" charset="0"/>
                          <a:ea typeface="+mn-ea"/>
                          <a:cs typeface="Times New Roman" panose="02020603050405020304" pitchFamily="18" charset="0"/>
                        </a:rPr>
                        <a:t>.</a:t>
                      </a:r>
                    </a:p>
                    <a:p>
                      <a:pPr algn="ctr"/>
                      <a:endParaRPr lang="ru-RU" sz="2000" b="1" dirty="0">
                        <a:latin typeface="Times New Roman" panose="02020603050405020304" pitchFamily="18" charset="0"/>
                        <a:cs typeface="Times New Roman" panose="02020603050405020304" pitchFamily="18" charset="0"/>
                      </a:endParaRPr>
                    </a:p>
                  </a:txBody>
                  <a:tcPr/>
                </a:tc>
                <a:tc gridSpan="3">
                  <a:txBody>
                    <a:bodyPr/>
                    <a:lstStyle/>
                    <a:p>
                      <a:pPr algn="ctr"/>
                      <a:r>
                        <a:rPr lang="ru-RU" sz="2000" b="1" dirty="0" smtClean="0">
                          <a:latin typeface="Times New Roman" panose="02020603050405020304" pitchFamily="18" charset="0"/>
                          <a:cs typeface="Times New Roman" panose="02020603050405020304" pitchFamily="18" charset="0"/>
                        </a:rPr>
                        <a:t>2019 год</a:t>
                      </a:r>
                      <a:endParaRPr lang="ru-RU" sz="20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c gridSpan="2">
                  <a:txBody>
                    <a:bodyPr/>
                    <a:lstStyle/>
                    <a:p>
                      <a:pPr algn="ctr"/>
                      <a:r>
                        <a:rPr lang="ru-RU" sz="2000" b="1" dirty="0" smtClean="0">
                          <a:latin typeface="Times New Roman" panose="02020603050405020304" pitchFamily="18" charset="0"/>
                          <a:cs typeface="Times New Roman" panose="02020603050405020304" pitchFamily="18" charset="0"/>
                        </a:rPr>
                        <a:t>Отклонение</a:t>
                      </a:r>
                    </a:p>
                    <a:p>
                      <a:pPr algn="ctr"/>
                      <a:endParaRPr lang="ru-RU" sz="20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r>
              <a:tr h="1099161">
                <a:tc vMerge="1">
                  <a:txBody>
                    <a:bodyPr/>
                    <a:lstStyle/>
                    <a:p>
                      <a:endParaRPr lang="ru-RU"/>
                    </a:p>
                  </a:txBody>
                  <a:tcPr/>
                </a:tc>
                <a:tc vMerge="1">
                  <a:txBody>
                    <a:bodyPr/>
                    <a:lstStyle/>
                    <a:p>
                      <a:endParaRPr lang="ru-RU"/>
                    </a:p>
                  </a:txBody>
                  <a:tcPr/>
                </a:tc>
                <a:tc>
                  <a:txBody>
                    <a:bodyPr/>
                    <a:lstStyle/>
                    <a:p>
                      <a:pPr algn="ctr"/>
                      <a:r>
                        <a:rPr lang="ru-RU" sz="2000" b="1" dirty="0" smtClean="0">
                          <a:latin typeface="Times New Roman" panose="02020603050405020304" pitchFamily="18" charset="0"/>
                          <a:cs typeface="Times New Roman" panose="02020603050405020304" pitchFamily="18" charset="0"/>
                        </a:rPr>
                        <a:t>План</a:t>
                      </a:r>
                    </a:p>
                    <a:p>
                      <a:pPr algn="ctr"/>
                      <a:endParaRPr lang="ru-RU" sz="20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dk1"/>
                          </a:solidFill>
                          <a:latin typeface="Times New Roman" panose="02020603050405020304" pitchFamily="18" charset="0"/>
                          <a:ea typeface="+mn-ea"/>
                          <a:cs typeface="Times New Roman" panose="02020603050405020304" pitchFamily="18" charset="0"/>
                        </a:rPr>
                        <a:t>млн. руб.</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ru-RU" sz="2000" b="1" dirty="0" smtClean="0">
                          <a:latin typeface="Times New Roman" panose="02020603050405020304" pitchFamily="18" charset="0"/>
                          <a:cs typeface="Times New Roman" panose="02020603050405020304" pitchFamily="18" charset="0"/>
                        </a:rPr>
                        <a:t>Факт</a:t>
                      </a:r>
                    </a:p>
                    <a:p>
                      <a:pPr algn="ctr"/>
                      <a:endParaRPr lang="ru-RU" sz="20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млн. руб.</a:t>
                      </a:r>
                    </a:p>
                  </a:txBody>
                  <a:tcPr>
                    <a:lnT w="12700" cap="flat" cmpd="sng" algn="ctr">
                      <a:solidFill>
                        <a:schemeClr val="tx1"/>
                      </a:solidFill>
                      <a:prstDash val="solid"/>
                      <a:round/>
                      <a:headEnd type="none" w="med" len="med"/>
                      <a:tailEnd type="none" w="med" len="med"/>
                    </a:lnT>
                  </a:tcPr>
                </a:tc>
                <a:tc>
                  <a:txBody>
                    <a:bodyPr/>
                    <a:lstStyle/>
                    <a:p>
                      <a:pPr algn="ctr"/>
                      <a:r>
                        <a:rPr lang="ru-RU" sz="1600" b="1" dirty="0" smtClean="0">
                          <a:latin typeface="Times New Roman" panose="02020603050405020304" pitchFamily="18" charset="0"/>
                          <a:cs typeface="Times New Roman" panose="02020603050405020304" pitchFamily="18" charset="0"/>
                        </a:rPr>
                        <a:t>% </a:t>
                      </a:r>
                    </a:p>
                    <a:p>
                      <a:pPr algn="ctr"/>
                      <a:r>
                        <a:rPr lang="ru-RU" sz="1600" b="1" dirty="0" smtClean="0">
                          <a:latin typeface="Times New Roman" panose="02020603050405020304" pitchFamily="18" charset="0"/>
                          <a:cs typeface="Times New Roman" panose="02020603050405020304" pitchFamily="18" charset="0"/>
                        </a:rPr>
                        <a:t>исполнения</a:t>
                      </a:r>
                      <a:endParaRPr lang="ru-RU" sz="1600" b="1"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ru-RU" sz="16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ru-RU" sz="1600" b="1" dirty="0" smtClean="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 млн. руб.</a:t>
                      </a:r>
                      <a:endParaRPr lang="ru-RU" sz="1600" b="1"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696672">
                <a:tc>
                  <a:txBody>
                    <a:bodyPr/>
                    <a:lstStyle/>
                    <a:p>
                      <a:pPr algn="ctr"/>
                      <a:r>
                        <a:rPr lang="ru-RU" sz="1800" b="1" dirty="0" smtClean="0">
                          <a:latin typeface="Times New Roman" panose="02020603050405020304" pitchFamily="18" charset="0"/>
                          <a:cs typeface="Times New Roman" panose="02020603050405020304" pitchFamily="18" charset="0"/>
                        </a:rPr>
                        <a:t>Дотации</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30,0</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38,4</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38,4</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100,0</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28,0</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+8,4</a:t>
                      </a:r>
                      <a:endParaRPr lang="ru-RU" sz="1800" b="1" dirty="0">
                        <a:solidFill>
                          <a:schemeClr val="tx1"/>
                        </a:solidFill>
                        <a:latin typeface="Times New Roman" panose="02020603050405020304" pitchFamily="18" charset="0"/>
                        <a:cs typeface="Times New Roman" panose="02020603050405020304" pitchFamily="18" charset="0"/>
                      </a:endParaRPr>
                    </a:p>
                  </a:txBody>
                  <a:tcPr/>
                </a:tc>
              </a:tr>
              <a:tr h="696672">
                <a:tc>
                  <a:txBody>
                    <a:bodyPr/>
                    <a:lstStyle/>
                    <a:p>
                      <a:pPr algn="ctr"/>
                      <a:r>
                        <a:rPr lang="ru-RU" sz="1800" b="1" dirty="0" smtClean="0">
                          <a:latin typeface="Times New Roman" panose="02020603050405020304" pitchFamily="18" charset="0"/>
                          <a:cs typeface="Times New Roman" panose="02020603050405020304" pitchFamily="18" charset="0"/>
                        </a:rPr>
                        <a:t>Субсидии</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208,3</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158,4</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135,5</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85,6</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-34,9</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-72,8</a:t>
                      </a:r>
                      <a:endParaRPr lang="ru-RU" sz="1800" b="1" dirty="0">
                        <a:solidFill>
                          <a:schemeClr val="tx1"/>
                        </a:solidFill>
                        <a:latin typeface="Times New Roman" panose="02020603050405020304" pitchFamily="18" charset="0"/>
                        <a:cs typeface="Times New Roman" panose="02020603050405020304" pitchFamily="18" charset="0"/>
                      </a:endParaRPr>
                    </a:p>
                  </a:txBody>
                  <a:tcPr/>
                </a:tc>
              </a:tr>
              <a:tr h="681323">
                <a:tc>
                  <a:txBody>
                    <a:bodyPr/>
                    <a:lstStyle/>
                    <a:p>
                      <a:pPr algn="ctr"/>
                      <a:r>
                        <a:rPr lang="ru-RU" sz="1800" b="1" dirty="0" smtClean="0">
                          <a:latin typeface="Times New Roman" panose="02020603050405020304" pitchFamily="18" charset="0"/>
                          <a:cs typeface="Times New Roman" panose="02020603050405020304" pitchFamily="18" charset="0"/>
                        </a:rPr>
                        <a:t>Субвенции</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809,3</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823,7</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822,8</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99,9</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1,7</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+13,5</a:t>
                      </a:r>
                      <a:endParaRPr lang="ru-RU" sz="1800" b="1" dirty="0">
                        <a:solidFill>
                          <a:schemeClr val="tx1"/>
                        </a:solidFill>
                        <a:latin typeface="Times New Roman" panose="02020603050405020304" pitchFamily="18" charset="0"/>
                        <a:cs typeface="Times New Roman" panose="02020603050405020304" pitchFamily="18" charset="0"/>
                      </a:endParaRPr>
                    </a:p>
                  </a:txBody>
                  <a:tcPr/>
                </a:tc>
              </a:tr>
              <a:tr h="519567">
                <a:tc>
                  <a:txBody>
                    <a:bodyPr/>
                    <a:lstStyle/>
                    <a:p>
                      <a:pPr algn="ctr"/>
                      <a:r>
                        <a:rPr lang="ru-RU" sz="1800" b="1" dirty="0" smtClean="0">
                          <a:latin typeface="Times New Roman" panose="02020603050405020304" pitchFamily="18" charset="0"/>
                          <a:cs typeface="Times New Roman" panose="02020603050405020304" pitchFamily="18" charset="0"/>
                        </a:rPr>
                        <a:t>Иные</a:t>
                      </a:r>
                      <a:r>
                        <a:rPr lang="ru-RU" sz="1800" b="1" baseline="0" dirty="0" smtClean="0">
                          <a:latin typeface="Times New Roman" panose="02020603050405020304" pitchFamily="18" charset="0"/>
                          <a:cs typeface="Times New Roman" panose="02020603050405020304" pitchFamily="18" charset="0"/>
                        </a:rPr>
                        <a:t> МБТ</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45,5</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52,9</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54,5</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103,0</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19,7</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+9,0</a:t>
                      </a:r>
                      <a:endParaRPr lang="ru-RU" sz="1800" b="1" dirty="0">
                        <a:solidFill>
                          <a:schemeClr val="tx1"/>
                        </a:solidFill>
                        <a:latin typeface="Times New Roman" panose="02020603050405020304" pitchFamily="18" charset="0"/>
                        <a:cs typeface="Times New Roman" panose="02020603050405020304" pitchFamily="18" charset="0"/>
                      </a:endParaRPr>
                    </a:p>
                  </a:txBody>
                  <a:tcPr/>
                </a:tc>
              </a:tr>
              <a:tr h="696672">
                <a:tc>
                  <a:txBody>
                    <a:bodyPr/>
                    <a:lstStyle/>
                    <a:p>
                      <a:pPr algn="ctr"/>
                      <a:r>
                        <a:rPr lang="ru-RU" sz="1800" b="1" dirty="0" smtClean="0">
                          <a:latin typeface="Times New Roman" panose="02020603050405020304" pitchFamily="18" charset="0"/>
                          <a:cs typeface="Times New Roman" panose="02020603050405020304" pitchFamily="18" charset="0"/>
                        </a:rPr>
                        <a:t>Итого</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1 093,1</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1 073,4</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1 051,2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97,9</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-3,8</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-41,9</a:t>
                      </a:r>
                      <a:endParaRPr lang="ru-RU" sz="18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6"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26410"/>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10</a:t>
            </a:fld>
            <a:endParaRPr lang="ru-RU" dirty="0"/>
          </a:p>
        </p:txBody>
      </p:sp>
    </p:spTree>
    <p:extLst>
      <p:ext uri="{BB962C8B-B14F-4D97-AF65-F5344CB8AC3E}">
        <p14:creationId xmlns:p14="http://schemas.microsoft.com/office/powerpoint/2010/main" xmlns="" val="404434455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80120"/>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Динамика безвозмездных поступлений</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 из бюджетов других уровней 2018- 201</a:t>
            </a:r>
            <a:r>
              <a:rPr lang="ru-RU" sz="2800" b="1" dirty="0">
                <a:latin typeface="Times New Roman" panose="02020603050405020304" pitchFamily="18" charset="0"/>
                <a:cs typeface="Times New Roman" panose="02020603050405020304" pitchFamily="18" charset="0"/>
              </a:rPr>
              <a:t>9</a:t>
            </a:r>
            <a:r>
              <a:rPr lang="ru-RU" sz="2800" b="1" dirty="0" smtClean="0">
                <a:latin typeface="Times New Roman" panose="02020603050405020304" pitchFamily="18" charset="0"/>
                <a:cs typeface="Times New Roman" panose="02020603050405020304" pitchFamily="18" charset="0"/>
              </a:rPr>
              <a:t> гг.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sz="13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862695676"/>
              </p:ext>
            </p:extLst>
          </p:nvPr>
        </p:nvGraphicFramePr>
        <p:xfrm>
          <a:off x="323528" y="980729"/>
          <a:ext cx="8674352" cy="561662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256587" y="26410"/>
            <a:ext cx="887413" cy="1071563"/>
          </a:xfrm>
          <a:prstGeom prst="rect">
            <a:avLst/>
          </a:prstGeom>
          <a:noFill/>
          <a:ln w="9525">
            <a:noFill/>
            <a:miter lim="800000"/>
            <a:headEnd/>
            <a:tailEnd/>
          </a:ln>
        </p:spPr>
      </p:pic>
      <p:sp>
        <p:nvSpPr>
          <p:cNvPr id="3" name="TextBox 2"/>
          <p:cNvSpPr txBox="1"/>
          <p:nvPr/>
        </p:nvSpPr>
        <p:spPr>
          <a:xfrm>
            <a:off x="7671460" y="1916832"/>
            <a:ext cx="1326421" cy="369332"/>
          </a:xfrm>
          <a:prstGeom prst="rect">
            <a:avLst/>
          </a:prstGeom>
          <a:noFill/>
        </p:spPr>
        <p:txBody>
          <a:bodyPr wrap="square" rtlCol="0">
            <a:spAutoFit/>
          </a:bodyPr>
          <a:lstStyle/>
          <a:p>
            <a:r>
              <a:rPr lang="en-US" b="1" dirty="0" smtClean="0"/>
              <a:t>(</a:t>
            </a:r>
            <a:r>
              <a:rPr lang="ru-RU" b="1" dirty="0" smtClean="0"/>
              <a:t>млн. руб.)</a:t>
            </a:r>
            <a:endParaRPr lang="ru-RU" b="1" dirty="0"/>
          </a:p>
        </p:txBody>
      </p:sp>
      <p:sp>
        <p:nvSpPr>
          <p:cNvPr id="4" name="Номер слайда 3"/>
          <p:cNvSpPr>
            <a:spLocks noGrp="1"/>
          </p:cNvSpPr>
          <p:nvPr>
            <p:ph type="sldNum" sz="quarter" idx="12"/>
          </p:nvPr>
        </p:nvSpPr>
        <p:spPr/>
        <p:txBody>
          <a:bodyPr/>
          <a:lstStyle/>
          <a:p>
            <a:fld id="{783466D5-4684-485F-A2A8-A7189E0508E1}" type="slidenum">
              <a:rPr lang="ru-RU" smtClean="0"/>
              <a:pPr/>
              <a:t>11</a:t>
            </a:fld>
            <a:endParaRPr lang="ru-RU" dirty="0"/>
          </a:p>
        </p:txBody>
      </p:sp>
    </p:spTree>
    <p:extLst>
      <p:ext uri="{BB962C8B-B14F-4D97-AF65-F5344CB8AC3E}">
        <p14:creationId xmlns:p14="http://schemas.microsoft.com/office/powerpoint/2010/main" xmlns="" val="112034056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9648"/>
            <a:ext cx="8229600" cy="787064"/>
          </a:xfrm>
        </p:spPr>
        <p:txBody>
          <a:bodyPr>
            <a:normAutofit/>
          </a:bodyPr>
          <a:lstStyle/>
          <a:p>
            <a:r>
              <a:rPr lang="ru-RU" sz="3200" b="1" dirty="0" smtClean="0">
                <a:latin typeface="Times New Roman" panose="02020603050405020304" pitchFamily="18" charset="0"/>
                <a:cs typeface="Times New Roman" panose="02020603050405020304" pitchFamily="18" charset="0"/>
              </a:rPr>
              <a:t>РАСХОДЫ БЮДЖЕТА</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5" y="908720"/>
            <a:ext cx="8532791" cy="5544616"/>
          </a:xfrm>
          <a:blipFill>
            <a:blip r:embed="rId2" cstate="print"/>
            <a:tile tx="0" ty="0" sx="100000" sy="100000" flip="none" algn="tl"/>
          </a:blipFill>
        </p:spPr>
        <p:txBody>
          <a:bodyPr>
            <a:normAutofit/>
          </a:bodyPr>
          <a:lstStyle/>
          <a:p>
            <a:pPr algn="just">
              <a:buFont typeface="Courier New" panose="02070309020205020404" pitchFamily="49" charset="0"/>
              <a:buChar char="o"/>
            </a:pPr>
            <a:r>
              <a:rPr lang="ru-RU" sz="2000" b="1" dirty="0" smtClean="0">
                <a:solidFill>
                  <a:schemeClr val="accent2"/>
                </a:solidFill>
                <a:latin typeface="Times New Roman" panose="02020603050405020304" pitchFamily="18" charset="0"/>
                <a:cs typeface="Times New Roman" panose="02020603050405020304" pitchFamily="18" charset="0"/>
              </a:rPr>
              <a:t>Расходы бюджета </a:t>
            </a:r>
            <a:r>
              <a:rPr lang="ru-RU" sz="2000" b="1" dirty="0" smtClean="0">
                <a:latin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являющими средствами финансирования</a:t>
            </a:r>
            <a:r>
              <a:rPr lang="en-US" sz="2000" b="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дефицита бюджета</a:t>
            </a:r>
          </a:p>
          <a:p>
            <a:pPr algn="just">
              <a:buFont typeface="Courier New" panose="02070309020205020404" pitchFamily="49" charset="0"/>
              <a:buChar char="o"/>
            </a:pPr>
            <a:r>
              <a:rPr lang="ru-RU" sz="2000" b="1" dirty="0" smtClean="0">
                <a:solidFill>
                  <a:schemeClr val="accent2"/>
                </a:solidFill>
                <a:latin typeface="Times New Roman" panose="02020603050405020304" pitchFamily="18" charset="0"/>
                <a:cs typeface="Times New Roman" panose="02020603050405020304" pitchFamily="18" charset="0"/>
              </a:rPr>
              <a:t>Формирование расходов </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производиться в очередном финансовом году за счет средств соответствующих бюджетов</a:t>
            </a:r>
            <a:endParaRPr lang="ru-RU" sz="2000" b="1" dirty="0" smtClean="0">
              <a:solidFill>
                <a:schemeClr val="tx2"/>
              </a:solidFill>
              <a:latin typeface="Times New Roman" panose="02020603050405020304" pitchFamily="18" charset="0"/>
              <a:cs typeface="Times New Roman" panose="02020603050405020304" pitchFamily="18" charset="0"/>
            </a:endParaRPr>
          </a:p>
          <a:p>
            <a:pPr marL="0" indent="0">
              <a:buNone/>
            </a:pPr>
            <a:r>
              <a:rPr lang="ru-RU" sz="2400" b="1" dirty="0" smtClean="0">
                <a:solidFill>
                  <a:schemeClr val="accent2"/>
                </a:solidFill>
                <a:latin typeface="Times New Roman" panose="02020603050405020304" pitchFamily="18" charset="0"/>
                <a:cs typeface="Times New Roman" panose="02020603050405020304" pitchFamily="18" charset="0"/>
              </a:rPr>
              <a:t>Принципы формирования расходов бюджета:</a:t>
            </a:r>
          </a:p>
          <a:p>
            <a:pPr>
              <a:buFont typeface="Courier New" panose="02070309020205020404" pitchFamily="49" charset="0"/>
              <a:buChar char="o"/>
            </a:pPr>
            <a:r>
              <a:rPr lang="ru-RU" sz="2400" b="1" dirty="0" smtClean="0">
                <a:latin typeface="Times New Roman" panose="02020603050405020304" pitchFamily="18" charset="0"/>
                <a:cs typeface="Times New Roman" panose="02020603050405020304" pitchFamily="18" charset="0"/>
              </a:rPr>
              <a:t>по разделам;</a:t>
            </a:r>
          </a:p>
          <a:p>
            <a:pPr>
              <a:buFont typeface="Courier New" panose="02070309020205020404" pitchFamily="49" charset="0"/>
              <a:buChar char="o"/>
            </a:pPr>
            <a:r>
              <a:rPr lang="ru-RU" sz="2400" b="1" dirty="0" smtClean="0">
                <a:latin typeface="Times New Roman" panose="02020603050405020304" pitchFamily="18" charset="0"/>
                <a:cs typeface="Times New Roman" panose="02020603050405020304" pitchFamily="18" charset="0"/>
              </a:rPr>
              <a:t>по ведомствам;</a:t>
            </a:r>
          </a:p>
          <a:p>
            <a:pPr>
              <a:buFont typeface="Courier New" panose="02070309020205020404" pitchFamily="49" charset="0"/>
              <a:buChar char="o"/>
            </a:pPr>
            <a:r>
              <a:rPr lang="ru-RU" sz="2400" b="1" dirty="0" smtClean="0">
                <a:latin typeface="Times New Roman" panose="02020603050405020304" pitchFamily="18" charset="0"/>
                <a:cs typeface="Times New Roman" panose="02020603050405020304" pitchFamily="18" charset="0"/>
              </a:rPr>
              <a:t>по муниципальным программам</a:t>
            </a:r>
            <a:endParaRPr lang="ru-RU" sz="2400" b="1" dirty="0">
              <a:latin typeface="Times New Roman" panose="02020603050405020304" pitchFamily="18" charset="0"/>
              <a:cs typeface="Times New Roman" panose="02020603050405020304" pitchFamily="18" charset="0"/>
            </a:endParaRPr>
          </a:p>
        </p:txBody>
      </p:sp>
      <p:pic>
        <p:nvPicPr>
          <p:cNvPr id="4"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344558" y="20037"/>
            <a:ext cx="827781" cy="999557"/>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67654" y="4797152"/>
            <a:ext cx="3298825" cy="16714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783466D5-4684-485F-A2A8-A7189E0508E1}" type="slidenum">
              <a:rPr lang="ru-RU" smtClean="0"/>
              <a:pPr/>
              <a:t>12</a:t>
            </a:fld>
            <a:endParaRPr lang="ru-RU" dirty="0"/>
          </a:p>
        </p:txBody>
      </p:sp>
    </p:spTree>
    <p:extLst>
      <p:ext uri="{BB962C8B-B14F-4D97-AF65-F5344CB8AC3E}">
        <p14:creationId xmlns:p14="http://schemas.microsoft.com/office/powerpoint/2010/main" xmlns="" val="2983382205"/>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 y="246063"/>
            <a:ext cx="8229600" cy="1143000"/>
          </a:xfrm>
        </p:spPr>
        <p:txBody>
          <a:bodyPr>
            <a:normAutofit/>
          </a:bodyPr>
          <a:lstStyle/>
          <a:p>
            <a:r>
              <a:rPr lang="ru-RU" sz="2400" b="1" dirty="0" smtClean="0">
                <a:latin typeface="Times New Roman" panose="02020603050405020304" pitchFamily="18" charset="0"/>
                <a:cs typeface="Times New Roman" panose="02020603050405020304" pitchFamily="18" charset="0"/>
              </a:rPr>
              <a:t>Исполнение бюджета Волосовского муниципального района по расходам за 2019 год</a:t>
            </a:r>
            <a:endParaRPr lang="ru-RU" sz="1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990148386"/>
              </p:ext>
            </p:extLst>
          </p:nvPr>
        </p:nvGraphicFramePr>
        <p:xfrm>
          <a:off x="273132" y="1253636"/>
          <a:ext cx="8619348" cy="5520458"/>
        </p:xfrm>
        <a:graphic>
          <a:graphicData uri="http://schemas.openxmlformats.org/drawingml/2006/table">
            <a:tbl>
              <a:tblPr firstRow="1" bandRow="1">
                <a:tableStyleId>{5C22544A-7EE6-4342-B048-85BDC9FD1C3A}</a:tableStyleId>
              </a:tblPr>
              <a:tblGrid>
                <a:gridCol w="3247700"/>
                <a:gridCol w="1411208"/>
                <a:gridCol w="1801270"/>
                <a:gridCol w="2159170"/>
              </a:tblGrid>
              <a:tr h="1055310">
                <a:tc>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Уточненный план</a:t>
                      </a:r>
                      <a:endParaRPr lang="en-US"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 2019</a:t>
                      </a:r>
                      <a:r>
                        <a:rPr lang="ru-RU" sz="1600" baseline="0" dirty="0" smtClean="0">
                          <a:latin typeface="Times New Roman" panose="02020603050405020304" pitchFamily="18" charset="0"/>
                          <a:cs typeface="Times New Roman" panose="02020603050405020304" pitchFamily="18" charset="0"/>
                        </a:rPr>
                        <a:t> года </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Исполнение </a:t>
                      </a:r>
                    </a:p>
                    <a:p>
                      <a:pPr algn="ctr"/>
                      <a:r>
                        <a:rPr lang="ru-RU" sz="1600" dirty="0" smtClean="0">
                          <a:latin typeface="Times New Roman" panose="02020603050405020304" pitchFamily="18" charset="0"/>
                          <a:cs typeface="Times New Roman" panose="02020603050405020304" pitchFamily="18" charset="0"/>
                        </a:rPr>
                        <a:t>2019 года</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 исполнения</a:t>
                      </a:r>
                      <a:endParaRPr lang="ru-RU" sz="1600" dirty="0">
                        <a:latin typeface="Times New Roman" panose="02020603050405020304" pitchFamily="18" charset="0"/>
                        <a:cs typeface="Times New Roman" panose="02020603050405020304" pitchFamily="18" charset="0"/>
                      </a:endParaRPr>
                    </a:p>
                  </a:txBody>
                  <a:tcPr/>
                </a:tc>
              </a:tr>
              <a:tr h="507251">
                <a:tc>
                  <a:txBody>
                    <a:bodyPr/>
                    <a:lstStyle/>
                    <a:p>
                      <a:r>
                        <a:rPr lang="ru-RU" sz="1400" b="1" dirty="0" smtClean="0">
                          <a:latin typeface="Times New Roman" panose="02020603050405020304" pitchFamily="18" charset="0"/>
                          <a:cs typeface="Times New Roman" panose="02020603050405020304" pitchFamily="18" charset="0"/>
                        </a:rPr>
                        <a:t>Р. 0100 Общегосударственные вопросы </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151,9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146,2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96,2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507251">
                <a:tc>
                  <a:txBody>
                    <a:bodyPr/>
                    <a:lstStyle/>
                    <a:p>
                      <a:r>
                        <a:rPr lang="ru-RU" sz="1400" b="1" dirty="0" smtClean="0">
                          <a:latin typeface="Times New Roman" panose="02020603050405020304" pitchFamily="18" charset="0"/>
                          <a:cs typeface="Times New Roman" panose="02020603050405020304" pitchFamily="18" charset="0"/>
                        </a:rPr>
                        <a:t>р. 0300 Национальная безопасность</a:t>
                      </a:r>
                      <a:r>
                        <a:rPr lang="ru-RU" sz="1400" b="1"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97,8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57738">
                <a:tc>
                  <a:txBody>
                    <a:bodyPr/>
                    <a:lstStyle/>
                    <a:p>
                      <a:r>
                        <a:rPr lang="ru-RU" sz="1400" b="1" dirty="0" smtClean="0">
                          <a:latin typeface="Times New Roman" panose="02020603050405020304" pitchFamily="18" charset="0"/>
                          <a:cs typeface="Times New Roman" panose="02020603050405020304" pitchFamily="18" charset="0"/>
                        </a:rPr>
                        <a:t>р. 0400 Национальная экономика</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33,3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29,3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87,7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57738">
                <a:tc>
                  <a:txBody>
                    <a:bodyPr/>
                    <a:lstStyle/>
                    <a:p>
                      <a:r>
                        <a:rPr lang="ru-RU" sz="1400" b="1" dirty="0" smtClean="0">
                          <a:latin typeface="Times New Roman" panose="02020603050405020304" pitchFamily="18" charset="0"/>
                          <a:cs typeface="Times New Roman" panose="02020603050405020304" pitchFamily="18" charset="0"/>
                        </a:rPr>
                        <a:t>Р. 0500 Жилищно-Коммунальное</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39,6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7,5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2120">
                <a:tc>
                  <a:txBody>
                    <a:bodyPr/>
                    <a:lstStyle/>
                    <a:p>
                      <a:r>
                        <a:rPr lang="ru-RU" sz="1400" b="1" dirty="0" smtClean="0">
                          <a:latin typeface="Times New Roman" panose="02020603050405020304" pitchFamily="18" charset="0"/>
                          <a:cs typeface="Times New Roman" panose="02020603050405020304" pitchFamily="18" charset="0"/>
                        </a:rPr>
                        <a:t>Р. 0700 Образование</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1093,1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1089,0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99,6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57738">
                <a:tc>
                  <a:txBody>
                    <a:bodyPr/>
                    <a:lstStyle/>
                    <a:p>
                      <a:r>
                        <a:rPr lang="ru-RU" sz="1400" b="1" dirty="0" smtClean="0">
                          <a:latin typeface="Times New Roman" panose="02020603050405020304" pitchFamily="18" charset="0"/>
                          <a:cs typeface="Times New Roman" panose="02020603050405020304" pitchFamily="18" charset="0"/>
                        </a:rPr>
                        <a:t>Р. 0800 Культура, кинематография</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100,0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57738">
                <a:tc>
                  <a:txBody>
                    <a:bodyPr/>
                    <a:lstStyle/>
                    <a:p>
                      <a:r>
                        <a:rPr lang="ru-RU" sz="1400" b="1" dirty="0" smtClean="0">
                          <a:latin typeface="Times New Roman" panose="02020603050405020304" pitchFamily="18" charset="0"/>
                          <a:cs typeface="Times New Roman" panose="02020603050405020304" pitchFamily="18" charset="0"/>
                        </a:rPr>
                        <a:t>Р. 1000 Социальная политика</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121,8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114,6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94,1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57738">
                <a:tc>
                  <a:txBody>
                    <a:bodyPr/>
                    <a:lstStyle/>
                    <a:p>
                      <a:r>
                        <a:rPr lang="ru-RU" sz="1400" b="1" dirty="0" smtClean="0">
                          <a:latin typeface="Times New Roman" panose="02020603050405020304" pitchFamily="18" charset="0"/>
                          <a:cs typeface="Times New Roman" panose="02020603050405020304" pitchFamily="18" charset="0"/>
                        </a:rPr>
                        <a:t>Р. 1100 Физическая культура и спорт</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25,4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25,4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100,0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507251">
                <a:tc>
                  <a:txBody>
                    <a:bodyPr/>
                    <a:lstStyle/>
                    <a:p>
                      <a:r>
                        <a:rPr lang="ru-RU" sz="1400" b="1" dirty="0" smtClean="0">
                          <a:latin typeface="Times New Roman" panose="02020603050405020304" pitchFamily="18" charset="0"/>
                          <a:cs typeface="Times New Roman" panose="02020603050405020304" pitchFamily="18" charset="0"/>
                        </a:rPr>
                        <a:t>р.1200 Средства массовой информации</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100,0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57738">
                <a:tc>
                  <a:txBody>
                    <a:bodyPr/>
                    <a:lstStyle/>
                    <a:p>
                      <a:r>
                        <a:rPr lang="ru-RU" sz="1400" b="1" dirty="0" smtClean="0">
                          <a:latin typeface="Times New Roman" panose="02020603050405020304" pitchFamily="18" charset="0"/>
                          <a:cs typeface="Times New Roman" panose="02020603050405020304" pitchFamily="18" charset="0"/>
                        </a:rPr>
                        <a:t>Р. 1400 Межбюджетные трансферы</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162,9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161,1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98,9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2120">
                <a:tc>
                  <a:txBody>
                    <a:bodyPr/>
                    <a:lstStyle/>
                    <a:p>
                      <a:r>
                        <a:rPr lang="ru-RU" sz="1400" b="1" dirty="0" smtClean="0">
                          <a:latin typeface="Times New Roman" panose="02020603050405020304" pitchFamily="18" charset="0"/>
                          <a:cs typeface="Times New Roman" panose="02020603050405020304" pitchFamily="18" charset="0"/>
                        </a:rPr>
                        <a:t>Итого</a:t>
                      </a:r>
                      <a:r>
                        <a:rPr lang="ru-RU" sz="1400" b="1" baseline="0" dirty="0" smtClean="0">
                          <a:latin typeface="Times New Roman" panose="02020603050405020304" pitchFamily="18" charset="0"/>
                          <a:cs typeface="Times New Roman" panose="02020603050405020304" pitchFamily="18" charset="0"/>
                        </a:rPr>
                        <a:t> по бюджету</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1639,0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1579,4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96,4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0"/>
            <a:ext cx="887413" cy="1071563"/>
          </a:xfrm>
          <a:prstGeom prst="rect">
            <a:avLst/>
          </a:prstGeom>
          <a:noFill/>
          <a:ln w="9525">
            <a:noFill/>
            <a:miter lim="800000"/>
            <a:headEnd/>
            <a:tailEnd/>
          </a:ln>
        </p:spPr>
      </p:pic>
      <p:sp>
        <p:nvSpPr>
          <p:cNvPr id="3" name="TextBox 2"/>
          <p:cNvSpPr txBox="1"/>
          <p:nvPr/>
        </p:nvSpPr>
        <p:spPr>
          <a:xfrm>
            <a:off x="6943193" y="945858"/>
            <a:ext cx="1080120" cy="307777"/>
          </a:xfrm>
          <a:prstGeom prst="rect">
            <a:avLst/>
          </a:prstGeom>
          <a:noFill/>
        </p:spPr>
        <p:txBody>
          <a:bodyPr wrap="square" rtlCol="0">
            <a:spAutoFit/>
          </a:bodyPr>
          <a:lstStyle/>
          <a:p>
            <a:r>
              <a:rPr lang="ru-RU" sz="1400" b="1" dirty="0" smtClean="0"/>
              <a:t>(млн. руб.)</a:t>
            </a:r>
            <a:endParaRPr lang="ru-RU" sz="1400" b="1"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13</a:t>
            </a:fld>
            <a:endParaRPr lang="ru-RU" dirty="0"/>
          </a:p>
        </p:txBody>
      </p:sp>
    </p:spTree>
    <p:extLst>
      <p:ext uri="{BB962C8B-B14F-4D97-AF65-F5344CB8AC3E}">
        <p14:creationId xmlns:p14="http://schemas.microsoft.com/office/powerpoint/2010/main" xmlns="" val="58955587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210796092"/>
              </p:ext>
            </p:extLst>
          </p:nvPr>
        </p:nvGraphicFramePr>
        <p:xfrm>
          <a:off x="251520" y="332656"/>
          <a:ext cx="8712968" cy="6264696"/>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13338" y="0"/>
            <a:ext cx="101123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783466D5-4684-485F-A2A8-A7189E0508E1}" type="slidenum">
              <a:rPr lang="ru-RU" smtClean="0"/>
              <a:pPr/>
              <a:t>14</a:t>
            </a:fld>
            <a:endParaRPr lang="ru-RU" dirty="0"/>
          </a:p>
        </p:txBody>
      </p:sp>
    </p:spTree>
    <p:extLst>
      <p:ext uri="{BB962C8B-B14F-4D97-AF65-F5344CB8AC3E}">
        <p14:creationId xmlns:p14="http://schemas.microsoft.com/office/powerpoint/2010/main" xmlns="" val="403644701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7776864" cy="959602"/>
          </a:xfrm>
        </p:spPr>
        <p:txBody>
          <a:bodyPr>
            <a:normAutofit/>
          </a:bodyPr>
          <a:lstStyle/>
          <a:p>
            <a:r>
              <a:rPr lang="ru-RU" sz="2600" b="1" dirty="0" smtClean="0">
                <a:latin typeface="Times New Roman" panose="02020603050405020304" pitchFamily="18" charset="0"/>
                <a:cs typeface="Times New Roman" panose="02020603050405020304" pitchFamily="18" charset="0"/>
              </a:rPr>
              <a:t>Динамика исполнения расходной части бюджета по основным направления расходов</a:t>
            </a:r>
            <a:endParaRPr lang="ru-RU" sz="2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noChangeAspect="1"/>
          </p:cNvGraphicFramePr>
          <p:nvPr>
            <p:ph idx="1"/>
            <p:extLst>
              <p:ext uri="{D42A27DB-BD31-4B8C-83A1-F6EECF244321}">
                <p14:modId xmlns:p14="http://schemas.microsoft.com/office/powerpoint/2010/main" xmlns="" val="3360659556"/>
              </p:ext>
            </p:extLst>
          </p:nvPr>
        </p:nvGraphicFramePr>
        <p:xfrm>
          <a:off x="290135" y="1268760"/>
          <a:ext cx="8563730" cy="5400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256587" y="4671"/>
            <a:ext cx="887413" cy="1071563"/>
          </a:xfrm>
          <a:prstGeom prst="rect">
            <a:avLst/>
          </a:prstGeom>
          <a:noFill/>
          <a:ln w="9525">
            <a:noFill/>
            <a:miter lim="800000"/>
            <a:headEnd/>
            <a:tailEnd/>
          </a:ln>
        </p:spPr>
      </p:pic>
      <p:sp>
        <p:nvSpPr>
          <p:cNvPr id="3" name="TextBox 2"/>
          <p:cNvSpPr txBox="1"/>
          <p:nvPr/>
        </p:nvSpPr>
        <p:spPr>
          <a:xfrm>
            <a:off x="7668344" y="1783849"/>
            <a:ext cx="1185521"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(млн. руб.)</a:t>
            </a:r>
            <a:endParaRPr lang="ru-RU" sz="1200" dirty="0"/>
          </a:p>
        </p:txBody>
      </p:sp>
      <p:sp>
        <p:nvSpPr>
          <p:cNvPr id="5" name="Номер слайда 4"/>
          <p:cNvSpPr>
            <a:spLocks noGrp="1"/>
          </p:cNvSpPr>
          <p:nvPr>
            <p:ph type="sldNum" sz="quarter" idx="12"/>
          </p:nvPr>
        </p:nvSpPr>
        <p:spPr/>
        <p:txBody>
          <a:bodyPr/>
          <a:lstStyle/>
          <a:p>
            <a:fld id="{783466D5-4684-485F-A2A8-A7189E0508E1}" type="slidenum">
              <a:rPr lang="ru-RU" smtClean="0"/>
              <a:pPr/>
              <a:t>15</a:t>
            </a:fld>
            <a:endParaRPr lang="ru-RU" dirty="0"/>
          </a:p>
        </p:txBody>
      </p:sp>
    </p:spTree>
    <p:extLst>
      <p:ext uri="{BB962C8B-B14F-4D97-AF65-F5344CB8AC3E}">
        <p14:creationId xmlns:p14="http://schemas.microsoft.com/office/powerpoint/2010/main" xmlns="" val="323554633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262" y="116632"/>
            <a:ext cx="8235538" cy="592922"/>
          </a:xfrm>
        </p:spPr>
        <p:txBody>
          <a:bodyPr>
            <a:normAutofit/>
          </a:bodyPr>
          <a:lstStyle/>
          <a:p>
            <a:r>
              <a:rPr lang="ru-RU" sz="1750" b="1" dirty="0" smtClean="0">
                <a:latin typeface="Times New Roman" panose="02020603050405020304" pitchFamily="18" charset="0"/>
                <a:cs typeface="Times New Roman" panose="02020603050405020304" pitchFamily="18" charset="0"/>
              </a:rPr>
              <a:t>Структура расходов бюджета в программном формате</a:t>
            </a:r>
            <a:endParaRPr lang="ru-RU" sz="175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522327967"/>
              </p:ext>
            </p:extLst>
          </p:nvPr>
        </p:nvGraphicFramePr>
        <p:xfrm>
          <a:off x="249381" y="914398"/>
          <a:ext cx="8643100" cy="5682953"/>
        </p:xfrm>
        <a:graphic>
          <a:graphicData uri="http://schemas.openxmlformats.org/drawingml/2006/table">
            <a:tbl>
              <a:tblPr firstRow="1" bandRow="1">
                <a:tableStyleId>{5C22544A-7EE6-4342-B048-85BDC9FD1C3A}</a:tableStyleId>
              </a:tblPr>
              <a:tblGrid>
                <a:gridCol w="480172"/>
                <a:gridCol w="2681481"/>
                <a:gridCol w="1309561"/>
                <a:gridCol w="1484169"/>
                <a:gridCol w="1309561"/>
                <a:gridCol w="1378156"/>
              </a:tblGrid>
              <a:tr h="557820">
                <a:tc>
                  <a:txBody>
                    <a:bodyPr/>
                    <a:lstStyle/>
                    <a:p>
                      <a:pPr algn="ctr"/>
                      <a:r>
                        <a:rPr lang="ru-RU" sz="1200" dirty="0" smtClean="0">
                          <a:latin typeface="Times New Roman" panose="02020603050405020304" pitchFamily="18" charset="0"/>
                          <a:cs typeface="Times New Roman" panose="02020603050405020304" pitchFamily="18" charset="0"/>
                        </a:rPr>
                        <a:t>№</a:t>
                      </a:r>
                    </a:p>
                    <a:p>
                      <a:pPr algn="ctr"/>
                      <a:r>
                        <a:rPr lang="ru-RU" sz="1200" dirty="0" smtClean="0">
                          <a:latin typeface="Times New Roman" panose="02020603050405020304" pitchFamily="18" charset="0"/>
                          <a:cs typeface="Times New Roman" panose="02020603050405020304" pitchFamily="18" charset="0"/>
                        </a:rPr>
                        <a:t>п/п</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Наименование муниципальной программы</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План 2019 г.</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b="1" kern="1200" dirty="0" smtClean="0">
                          <a:solidFill>
                            <a:schemeClr val="lt1"/>
                          </a:solidFill>
                          <a:latin typeface="Times New Roman" panose="02020603050405020304" pitchFamily="18" charset="0"/>
                          <a:ea typeface="+mn-ea"/>
                          <a:cs typeface="Times New Roman" panose="02020603050405020304" pitchFamily="18" charset="0"/>
                        </a:rPr>
                        <a:t>Удельный вес в расходах %</a:t>
                      </a:r>
                      <a:endParaRPr lang="ru-RU" sz="1200" b="1" kern="1200" dirty="0">
                        <a:solidFill>
                          <a:schemeClr val="lt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ru-RU" sz="1200" b="1" kern="1200" dirty="0" smtClean="0">
                          <a:solidFill>
                            <a:schemeClr val="lt1"/>
                          </a:solidFill>
                          <a:latin typeface="Times New Roman" panose="02020603050405020304" pitchFamily="18" charset="0"/>
                          <a:ea typeface="+mn-ea"/>
                          <a:cs typeface="Times New Roman" panose="02020603050405020304" pitchFamily="18" charset="0"/>
                        </a:rPr>
                        <a:t>Исполнение </a:t>
                      </a:r>
                      <a:endParaRPr lang="ru-RU" sz="1200" b="1" kern="1200" dirty="0">
                        <a:solidFill>
                          <a:schemeClr val="lt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lt1"/>
                          </a:solidFill>
                          <a:latin typeface="Times New Roman" panose="02020603050405020304" pitchFamily="18" charset="0"/>
                          <a:ea typeface="+mn-ea"/>
                          <a:cs typeface="Times New Roman" panose="02020603050405020304" pitchFamily="18" charset="0"/>
                        </a:rPr>
                        <a:t>Удельный вес в расходах %</a:t>
                      </a:r>
                      <a:endParaRPr lang="ru-RU" sz="1200" b="1" kern="1200" dirty="0">
                        <a:solidFill>
                          <a:schemeClr val="lt1"/>
                        </a:solidFill>
                        <a:latin typeface="Times New Roman" panose="02020603050405020304" pitchFamily="18" charset="0"/>
                        <a:ea typeface="+mn-ea"/>
                        <a:cs typeface="Times New Roman" panose="02020603050405020304" pitchFamily="18" charset="0"/>
                      </a:endParaRPr>
                    </a:p>
                  </a:txBody>
                  <a:tcPr/>
                </a:tc>
              </a:tr>
              <a:tr h="637890">
                <a:tc>
                  <a:txBody>
                    <a:bodyPr/>
                    <a:lstStyle/>
                    <a:p>
                      <a:r>
                        <a:rPr lang="ru-RU"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100" dirty="0" smtClean="0">
                          <a:latin typeface="Times New Roman" panose="02020603050405020304" pitchFamily="18" charset="0"/>
                          <a:cs typeface="Times New Roman" panose="02020603050405020304" pitchFamily="18" charset="0"/>
                        </a:rPr>
                        <a:t>Муниципальная программа «Современное образование</a:t>
                      </a:r>
                      <a:r>
                        <a:rPr lang="ru-RU" sz="1100" baseline="0" dirty="0" smtClean="0">
                          <a:latin typeface="Times New Roman" panose="02020603050405020304" pitchFamily="18" charset="0"/>
                          <a:cs typeface="Times New Roman" panose="02020603050405020304" pitchFamily="18" charset="0"/>
                        </a:rPr>
                        <a:t> в Волосовском муниципальном районе</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1170,8</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1162,1</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99,2</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70,9</a:t>
                      </a:r>
                      <a:endParaRPr lang="ru-RU" sz="1400" b="0" i="0" u="none" strike="noStrike" dirty="0">
                        <a:solidFill>
                          <a:srgbClr val="000000"/>
                        </a:solidFill>
                        <a:effectLst/>
                        <a:latin typeface="Times New Roman"/>
                      </a:endParaRPr>
                    </a:p>
                  </a:txBody>
                  <a:tcPr marL="7620" marR="7620" marT="7620" marB="0" anchor="b"/>
                </a:tc>
              </a:tr>
              <a:tr h="619898">
                <a:tc>
                  <a:txBody>
                    <a:bodyPr/>
                    <a:lstStyle/>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Муниципальная программа «Демографическое</a:t>
                      </a:r>
                      <a:r>
                        <a:rPr lang="ru-RU" sz="1100" baseline="0" dirty="0" smtClean="0">
                          <a:latin typeface="Times New Roman" panose="02020603050405020304" pitchFamily="18" charset="0"/>
                          <a:cs typeface="Times New Roman" panose="02020603050405020304" pitchFamily="18" charset="0"/>
                        </a:rPr>
                        <a:t> развитие Волосовского муниципального района</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52,0</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49,6</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99,2</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3,0</a:t>
                      </a:r>
                      <a:endParaRPr lang="ru-RU" sz="1400" b="0" i="0" u="none" strike="noStrike" dirty="0">
                        <a:solidFill>
                          <a:srgbClr val="000000"/>
                        </a:solidFill>
                        <a:effectLst/>
                        <a:latin typeface="Times New Roman"/>
                      </a:endParaRPr>
                    </a:p>
                  </a:txBody>
                  <a:tcPr marL="7620" marR="7620" marT="7620" marB="0" anchor="b"/>
                </a:tc>
              </a:tr>
              <a:tr h="619898">
                <a:tc>
                  <a:txBody>
                    <a:bodyPr/>
                    <a:lstStyle/>
                    <a:p>
                      <a:r>
                        <a:rPr lang="ru-RU"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Times New Roman" panose="02020603050405020304" pitchFamily="18" charset="0"/>
                          <a:cs typeface="Times New Roman" panose="02020603050405020304" pitchFamily="18" charset="0"/>
                        </a:rPr>
                        <a:t>Муниципальная программа «Безопасность Волосовского муниципального района»</a:t>
                      </a:r>
                      <a:endParaRPr lang="ru-RU" sz="11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20,0</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19,7</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99,1</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1,2</a:t>
                      </a:r>
                      <a:endParaRPr lang="ru-RU" sz="1400" b="0" i="0" u="none" strike="noStrike" dirty="0">
                        <a:solidFill>
                          <a:srgbClr val="000000"/>
                        </a:solidFill>
                        <a:effectLst/>
                        <a:latin typeface="Times New Roman"/>
                      </a:endParaRPr>
                    </a:p>
                  </a:txBody>
                  <a:tcPr marL="7620" marR="7620" marT="7620" marB="0" anchor="b"/>
                </a:tc>
              </a:tr>
              <a:tr h="619898">
                <a:tc>
                  <a:txBody>
                    <a:bodyPr/>
                    <a:lstStyle/>
                    <a:p>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Муниципальная программа «Устойчивое</a:t>
                      </a:r>
                      <a:r>
                        <a:rPr lang="ru-RU" sz="1100" baseline="0" dirty="0" smtClean="0">
                          <a:latin typeface="Times New Roman" panose="02020603050405020304" pitchFamily="18" charset="0"/>
                          <a:cs typeface="Times New Roman" panose="02020603050405020304" pitchFamily="18" charset="0"/>
                        </a:rPr>
                        <a:t> развитие Волосовского муниципального района</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36,8</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32,6</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88,7</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2,0</a:t>
                      </a:r>
                      <a:endParaRPr lang="ru-RU" sz="1400" b="0" i="0" u="none" strike="noStrike" dirty="0">
                        <a:solidFill>
                          <a:srgbClr val="000000"/>
                        </a:solidFill>
                        <a:effectLst/>
                        <a:latin typeface="Times New Roman"/>
                      </a:endParaRPr>
                    </a:p>
                  </a:txBody>
                  <a:tcPr marL="7620" marR="7620" marT="7620" marB="0" anchor="b"/>
                </a:tc>
              </a:tr>
              <a:tr h="693774">
                <a:tc>
                  <a:txBody>
                    <a:bodyPr/>
                    <a:lstStyle/>
                    <a:p>
                      <a:r>
                        <a:rPr lang="en-US"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Times New Roman" panose="02020603050405020304" pitchFamily="18" charset="0"/>
                          <a:cs typeface="Times New Roman" panose="02020603050405020304" pitchFamily="18" charset="0"/>
                        </a:rPr>
                        <a:t>Муниципальная программа «Управление</a:t>
                      </a:r>
                      <a:r>
                        <a:rPr lang="ru-RU" sz="1100" baseline="0" dirty="0" smtClean="0">
                          <a:latin typeface="Times New Roman" panose="02020603050405020304" pitchFamily="18" charset="0"/>
                          <a:cs typeface="Times New Roman" panose="02020603050405020304" pitchFamily="18" charset="0"/>
                        </a:rPr>
                        <a:t> муниципальными финансами Волосовского муниципального района</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167,8</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166,3</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99,1</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10,1</a:t>
                      </a:r>
                      <a:endParaRPr lang="ru-RU" sz="1400" b="0" i="0" u="none" strike="noStrike" dirty="0">
                        <a:solidFill>
                          <a:srgbClr val="000000"/>
                        </a:solidFill>
                        <a:effectLst/>
                        <a:latin typeface="Times New Roman"/>
                      </a:endParaRPr>
                    </a:p>
                  </a:txBody>
                  <a:tcPr marL="7620" marR="7620" marT="7620" marB="0" anchor="b"/>
                </a:tc>
              </a:tr>
              <a:tr h="969585">
                <a:tc>
                  <a:txBody>
                    <a:bodyPr/>
                    <a:lstStyle/>
                    <a:p>
                      <a:r>
                        <a:rPr lang="en-US"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latin typeface="Times New Roman" panose="02020603050405020304" pitchFamily="18" charset="0"/>
                          <a:ea typeface="+mn-ea"/>
                          <a:cs typeface="Times New Roman" panose="02020603050405020304" pitchFamily="18" charset="0"/>
                        </a:rPr>
                        <a:t>Муниципальная программа "Муниципальное управление муниципального образования Волосовский муниципальный район Ленинградской области"</a:t>
                      </a:r>
                      <a:endParaRPr lang="ru-RU" sz="11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120,4</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115,3</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95,7</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7,0</a:t>
                      </a:r>
                      <a:endParaRPr lang="ru-RU" sz="1400" b="0" i="0" u="none" strike="noStrike" dirty="0">
                        <a:solidFill>
                          <a:srgbClr val="000000"/>
                        </a:solidFill>
                        <a:effectLst/>
                        <a:latin typeface="Times New Roman"/>
                      </a:endParaRPr>
                    </a:p>
                  </a:txBody>
                  <a:tcPr marL="7620" marR="7620" marT="7620" marB="0" anchor="b"/>
                </a:tc>
              </a:tr>
              <a:tr h="532375">
                <a:tc gridSpan="2">
                  <a:txBody>
                    <a:bodyPr/>
                    <a:lstStyle/>
                    <a:p>
                      <a:r>
                        <a:rPr lang="ru-RU" sz="1100" b="1" dirty="0" smtClean="0">
                          <a:latin typeface="Times New Roman" panose="02020603050405020304" pitchFamily="18" charset="0"/>
                          <a:cs typeface="Times New Roman" panose="02020603050405020304" pitchFamily="18" charset="0"/>
                        </a:rPr>
                        <a:t>ИТОГО</a:t>
                      </a:r>
                      <a:r>
                        <a:rPr lang="ru-RU" sz="1100" b="1" baseline="0" dirty="0" smtClean="0">
                          <a:latin typeface="Times New Roman" panose="02020603050405020304" pitchFamily="18" charset="0"/>
                          <a:cs typeface="Times New Roman" panose="02020603050405020304" pitchFamily="18" charset="0"/>
                        </a:rPr>
                        <a:t> по муниципальным программам</a:t>
                      </a:r>
                      <a:endParaRPr lang="ru-RU" sz="1100" b="1" dirty="0">
                        <a:latin typeface="Times New Roman" panose="02020603050405020304" pitchFamily="18" charset="0"/>
                        <a:cs typeface="Times New Roman" panose="02020603050405020304" pitchFamily="18" charset="0"/>
                      </a:endParaRPr>
                    </a:p>
                  </a:txBody>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1 567,8</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1 545,6</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98,6</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97,9</a:t>
                      </a:r>
                      <a:endParaRPr lang="ru-RU" sz="1400" b="0" i="0" u="none" strike="noStrike" dirty="0">
                        <a:solidFill>
                          <a:srgbClr val="000000"/>
                        </a:solidFill>
                        <a:effectLst/>
                        <a:latin typeface="Times New Roman"/>
                      </a:endParaRPr>
                    </a:p>
                  </a:txBody>
                  <a:tcPr marL="7620" marR="7620" marT="7620" marB="0" anchor="b"/>
                </a:tc>
              </a:tr>
              <a:tr h="431815">
                <a:tc gridSpan="2">
                  <a:txBody>
                    <a:bodyPr/>
                    <a:lstStyle/>
                    <a:p>
                      <a:endParaRPr lang="ru-RU" sz="1100" dirty="0">
                        <a:latin typeface="Times New Roman" panose="02020603050405020304" pitchFamily="18" charset="0"/>
                        <a:cs typeface="Times New Roman" panose="02020603050405020304" pitchFamily="18" charset="0"/>
                      </a:endParaRPr>
                    </a:p>
                  </a:txBody>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a:solidFill>
                            <a:srgbClr val="000000"/>
                          </a:solidFill>
                          <a:effectLst/>
                          <a:latin typeface="Times New Roman"/>
                        </a:rPr>
                        <a:t> </a:t>
                      </a:r>
                    </a:p>
                  </a:txBody>
                  <a:tcPr marL="7620" marR="7620" marT="7620" marB="0" anchor="b"/>
                </a:tc>
                <a:tc>
                  <a:txBody>
                    <a:bodyPr/>
                    <a:lstStyle/>
                    <a:p>
                      <a:pPr algn="ctr" fontAlgn="b"/>
                      <a:r>
                        <a:rPr lang="ru-RU" sz="1400" b="0" i="0" u="none" strike="noStrike" dirty="0">
                          <a:solidFill>
                            <a:srgbClr val="000000"/>
                          </a:solidFill>
                          <a:effectLst/>
                          <a:latin typeface="Times New Roman"/>
                        </a:rPr>
                        <a:t> </a:t>
                      </a:r>
                    </a:p>
                  </a:txBody>
                  <a:tcPr marL="7620" marR="7620" marT="7620" marB="0" anchor="b"/>
                </a:tc>
                <a:tc>
                  <a:txBody>
                    <a:bodyPr/>
                    <a:lstStyle/>
                    <a:p>
                      <a:pPr algn="ctr" fontAlgn="b"/>
                      <a:r>
                        <a:rPr lang="ru-RU" sz="1400" b="0" i="0" u="none" strike="noStrike" dirty="0">
                          <a:solidFill>
                            <a:srgbClr val="000000"/>
                          </a:solidFill>
                          <a:effectLst/>
                          <a:latin typeface="Times New Roman"/>
                        </a:rPr>
                        <a:t> </a:t>
                      </a:r>
                    </a:p>
                  </a:txBody>
                  <a:tcPr marL="7620" marR="7620" marT="7620" marB="0" anchor="b"/>
                </a:tc>
                <a:tc>
                  <a:txBody>
                    <a:bodyPr/>
                    <a:lstStyle/>
                    <a:p>
                      <a:pPr algn="ctr" fontAlgn="b"/>
                      <a:r>
                        <a:rPr lang="ru-RU" sz="1400" b="0" i="0" u="none" strike="noStrike" dirty="0">
                          <a:solidFill>
                            <a:srgbClr val="000000"/>
                          </a:solidFill>
                          <a:effectLst/>
                          <a:latin typeface="Times New Roman"/>
                        </a:rPr>
                        <a:t> </a:t>
                      </a:r>
                    </a:p>
                  </a:txBody>
                  <a:tcPr marL="7620" marR="7620" marT="7620" marB="0" anchor="b"/>
                </a:tc>
              </a:tr>
            </a:tbl>
          </a:graphicData>
        </a:graphic>
      </p:graphicFrame>
      <p:sp>
        <p:nvSpPr>
          <p:cNvPr id="6" name="TextBox 5"/>
          <p:cNvSpPr txBox="1"/>
          <p:nvPr/>
        </p:nvSpPr>
        <p:spPr>
          <a:xfrm>
            <a:off x="3563888" y="571055"/>
            <a:ext cx="1185521"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(млн. руб.)</a:t>
            </a:r>
            <a:endParaRPr lang="ru-RU" sz="1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16416" y="2769"/>
            <a:ext cx="793236" cy="909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783466D5-4684-485F-A2A8-A7189E0508E1}" type="slidenum">
              <a:rPr lang="ru-RU" smtClean="0"/>
              <a:pPr/>
              <a:t>16</a:t>
            </a:fld>
            <a:endParaRPr lang="ru-RU" dirty="0"/>
          </a:p>
        </p:txBody>
      </p:sp>
    </p:spTree>
    <p:extLst>
      <p:ext uri="{BB962C8B-B14F-4D97-AF65-F5344CB8AC3E}">
        <p14:creationId xmlns:p14="http://schemas.microsoft.com/office/powerpoint/2010/main" xmlns="" val="305647831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 y="1"/>
            <a:ext cx="8229600" cy="1124744"/>
          </a:xfrm>
        </p:spPr>
        <p:txBody>
          <a:bodyPr>
            <a:normAutofit/>
          </a:bodyPr>
          <a:lstStyle/>
          <a:p>
            <a:r>
              <a:rPr lang="ru-RU" sz="2400" b="1" dirty="0" smtClean="0"/>
              <a:t>Объем расходов бюджета Волосовского муниципального района в расчете 1 –</a:t>
            </a:r>
            <a:r>
              <a:rPr lang="ru-RU" sz="2400" b="1" dirty="0" err="1" smtClean="0"/>
              <a:t>го</a:t>
            </a:r>
            <a:r>
              <a:rPr lang="ru-RU" sz="2400" b="1" dirty="0" smtClean="0"/>
              <a:t> жителя района </a:t>
            </a:r>
            <a:br>
              <a:rPr lang="ru-RU" sz="2400" b="1" dirty="0" smtClean="0"/>
            </a:br>
            <a:r>
              <a:rPr lang="ru-RU" sz="1600" b="1" dirty="0" smtClean="0"/>
              <a:t>(тыс. рублей)</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36361648"/>
              </p:ext>
            </p:extLst>
          </p:nvPr>
        </p:nvGraphicFramePr>
        <p:xfrm>
          <a:off x="323528" y="1080865"/>
          <a:ext cx="8568951" cy="5662420"/>
        </p:xfrm>
        <a:graphic>
          <a:graphicData uri="http://schemas.openxmlformats.org/drawingml/2006/table">
            <a:tbl>
              <a:tblPr firstRow="1" bandRow="1">
                <a:tableStyleId>{5C22544A-7EE6-4342-B048-85BDC9FD1C3A}</a:tableStyleId>
              </a:tblPr>
              <a:tblGrid>
                <a:gridCol w="3862163"/>
                <a:gridCol w="1645932"/>
                <a:gridCol w="1530428"/>
                <a:gridCol w="1530428"/>
              </a:tblGrid>
              <a:tr h="758794">
                <a:tc>
                  <a:txBody>
                    <a:bodyPr/>
                    <a:lstStyle/>
                    <a:p>
                      <a:pPr algn="ctr"/>
                      <a:r>
                        <a:rPr lang="ru-RU" sz="1600" dirty="0" smtClean="0"/>
                        <a:t>Наименование</a:t>
                      </a:r>
                      <a:endParaRPr lang="ru-RU" sz="1600" dirty="0"/>
                    </a:p>
                  </a:txBody>
                  <a:tcPr/>
                </a:tc>
                <a:tc>
                  <a:txBody>
                    <a:bodyPr/>
                    <a:lstStyle/>
                    <a:p>
                      <a:pPr algn="ctr"/>
                      <a:r>
                        <a:rPr lang="ru-RU" sz="1600" dirty="0" smtClean="0"/>
                        <a:t>2017г.</a:t>
                      </a:r>
                    </a:p>
                    <a:p>
                      <a:pPr algn="ctr"/>
                      <a:r>
                        <a:rPr lang="ru-RU" sz="1600" dirty="0" smtClean="0"/>
                        <a:t> исполнение</a:t>
                      </a:r>
                      <a:endParaRPr lang="ru-RU" sz="1600" dirty="0"/>
                    </a:p>
                  </a:txBody>
                  <a:tcPr/>
                </a:tc>
                <a:tc>
                  <a:txBody>
                    <a:bodyPr/>
                    <a:lstStyle/>
                    <a:p>
                      <a:pPr algn="ctr"/>
                      <a:r>
                        <a:rPr lang="ru-RU" sz="1600" dirty="0" smtClean="0"/>
                        <a:t>2018 г.</a:t>
                      </a:r>
                    </a:p>
                    <a:p>
                      <a:pPr algn="ctr"/>
                      <a:r>
                        <a:rPr lang="ru-RU" sz="1600" dirty="0" smtClean="0"/>
                        <a:t> исполнение</a:t>
                      </a:r>
                      <a:endParaRPr lang="ru-RU" sz="1600" dirty="0"/>
                    </a:p>
                  </a:txBody>
                  <a:tcPr/>
                </a:tc>
                <a:tc>
                  <a:txBody>
                    <a:bodyPr/>
                    <a:lstStyle/>
                    <a:p>
                      <a:pPr algn="ctr"/>
                      <a:r>
                        <a:rPr lang="ru-RU" sz="1600" dirty="0" smtClean="0"/>
                        <a:t>2019 г.</a:t>
                      </a:r>
                    </a:p>
                    <a:p>
                      <a:pPr algn="ctr"/>
                      <a:r>
                        <a:rPr lang="ru-RU" sz="1600" dirty="0" smtClean="0"/>
                        <a:t> исполнение</a:t>
                      </a:r>
                    </a:p>
                    <a:p>
                      <a:pPr algn="ctr"/>
                      <a:endParaRPr lang="ru-RU" sz="1600" dirty="0"/>
                    </a:p>
                  </a:txBody>
                  <a:tcPr/>
                </a:tc>
              </a:tr>
              <a:tr h="400475">
                <a:tc>
                  <a:txBody>
                    <a:bodyPr/>
                    <a:lstStyle/>
                    <a:p>
                      <a:r>
                        <a:rPr lang="ru-RU" sz="1300" b="1" dirty="0" smtClean="0"/>
                        <a:t>Р. 0100 Общегосударственные вопросы </a:t>
                      </a:r>
                      <a:endParaRPr lang="ru-RU" sz="1300" b="1" dirty="0"/>
                    </a:p>
                  </a:txBody>
                  <a:tcPr/>
                </a:tc>
                <a:tc>
                  <a:txBody>
                    <a:bodyPr/>
                    <a:lstStyle/>
                    <a:p>
                      <a:pPr algn="ctr"/>
                      <a:r>
                        <a:rPr lang="en-US" sz="1400" b="1" dirty="0" smtClean="0"/>
                        <a:t>2,612</a:t>
                      </a:r>
                      <a:endParaRPr lang="ru-RU" sz="1400" b="1" dirty="0"/>
                    </a:p>
                  </a:txBody>
                  <a:tcPr/>
                </a:tc>
                <a:tc>
                  <a:txBody>
                    <a:bodyPr/>
                    <a:lstStyle/>
                    <a:p>
                      <a:pPr algn="ctr"/>
                      <a:r>
                        <a:rPr lang="en-US" sz="1400" b="1" dirty="0" smtClean="0"/>
                        <a:t>2,895</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2.830</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59355">
                <a:tc>
                  <a:txBody>
                    <a:bodyPr/>
                    <a:lstStyle/>
                    <a:p>
                      <a:r>
                        <a:rPr lang="ru-RU" sz="1300" b="1" dirty="0" smtClean="0"/>
                        <a:t>р. 0300 Национальная безопасность</a:t>
                      </a:r>
                      <a:r>
                        <a:rPr lang="ru-RU" sz="1300" b="1" baseline="0" dirty="0" smtClean="0"/>
                        <a:t> и правоохранительная деятельность</a:t>
                      </a:r>
                      <a:endParaRPr lang="ru-RU" sz="1300" b="1" dirty="0"/>
                    </a:p>
                  </a:txBody>
                  <a:tcPr/>
                </a:tc>
                <a:tc>
                  <a:txBody>
                    <a:bodyPr/>
                    <a:lstStyle/>
                    <a:p>
                      <a:pPr algn="ctr"/>
                      <a:r>
                        <a:rPr lang="en-US" sz="1400" b="1" dirty="0" smtClean="0"/>
                        <a:t>0,037</a:t>
                      </a:r>
                      <a:endParaRPr lang="ru-RU" sz="1400" b="1" dirty="0"/>
                    </a:p>
                  </a:txBody>
                  <a:tcPr/>
                </a:tc>
                <a:tc>
                  <a:txBody>
                    <a:bodyPr/>
                    <a:lstStyle/>
                    <a:p>
                      <a:pPr algn="ctr"/>
                      <a:r>
                        <a:rPr lang="en-US" sz="1400" b="1" dirty="0" smtClean="0"/>
                        <a:t>0,014</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0.085</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р. 0400 Национальная экономика</a:t>
                      </a:r>
                      <a:endParaRPr lang="ru-RU" sz="1300" b="1" dirty="0"/>
                    </a:p>
                  </a:txBody>
                  <a:tcPr/>
                </a:tc>
                <a:tc>
                  <a:txBody>
                    <a:bodyPr/>
                    <a:lstStyle/>
                    <a:p>
                      <a:pPr algn="ctr"/>
                      <a:r>
                        <a:rPr lang="en-US" sz="1400" b="1" dirty="0" smtClean="0"/>
                        <a:t>1,102</a:t>
                      </a:r>
                      <a:endParaRPr lang="ru-RU" sz="1400" b="1" dirty="0"/>
                    </a:p>
                  </a:txBody>
                  <a:tcPr/>
                </a:tc>
                <a:tc>
                  <a:txBody>
                    <a:bodyPr/>
                    <a:lstStyle/>
                    <a:p>
                      <a:pPr algn="ctr"/>
                      <a:r>
                        <a:rPr lang="en-US" sz="1400" b="1" dirty="0" smtClean="0"/>
                        <a:t>0,689</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0.567</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Р. 0500 Жилищно-Коммунальное</a:t>
                      </a:r>
                      <a:endParaRPr lang="ru-RU" sz="1300" b="1" dirty="0"/>
                    </a:p>
                  </a:txBody>
                  <a:tcPr/>
                </a:tc>
                <a:tc>
                  <a:txBody>
                    <a:bodyPr/>
                    <a:lstStyle/>
                    <a:p>
                      <a:pPr algn="ctr"/>
                      <a:r>
                        <a:rPr lang="en-US" sz="1400" b="1" dirty="0" smtClean="0"/>
                        <a:t>0,466</a:t>
                      </a:r>
                      <a:endParaRPr lang="ru-RU" sz="1400" b="1" dirty="0"/>
                    </a:p>
                  </a:txBody>
                  <a:tcPr/>
                </a:tc>
                <a:tc>
                  <a:txBody>
                    <a:bodyPr/>
                    <a:lstStyle/>
                    <a:p>
                      <a:pPr algn="ctr"/>
                      <a:r>
                        <a:rPr lang="en-US" sz="1400" b="1" dirty="0" smtClean="0"/>
                        <a:t>0,062</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0.056</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Р. 0700 Образование</a:t>
                      </a:r>
                      <a:endParaRPr lang="ru-RU" sz="1300" b="1" dirty="0"/>
                    </a:p>
                  </a:txBody>
                  <a:tcPr/>
                </a:tc>
                <a:tc>
                  <a:txBody>
                    <a:bodyPr/>
                    <a:lstStyle/>
                    <a:p>
                      <a:pPr algn="ctr"/>
                      <a:r>
                        <a:rPr lang="en-US" sz="1400" b="1" dirty="0" smtClean="0"/>
                        <a:t>22,597</a:t>
                      </a:r>
                      <a:endParaRPr lang="ru-RU" sz="1400" b="1" dirty="0"/>
                    </a:p>
                  </a:txBody>
                  <a:tcPr/>
                </a:tc>
                <a:tc>
                  <a:txBody>
                    <a:bodyPr/>
                    <a:lstStyle/>
                    <a:p>
                      <a:pPr algn="ctr"/>
                      <a:r>
                        <a:rPr lang="en-US" sz="1400" b="1" dirty="0" smtClean="0"/>
                        <a:t>22,376</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21.077</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Р. 0800 Культура, кинематография</a:t>
                      </a:r>
                      <a:endParaRPr lang="ru-RU" sz="1300" b="1" dirty="0"/>
                    </a:p>
                  </a:txBody>
                  <a:tcPr/>
                </a:tc>
                <a:tc>
                  <a:txBody>
                    <a:bodyPr/>
                    <a:lstStyle/>
                    <a:p>
                      <a:pPr algn="ctr"/>
                      <a:r>
                        <a:rPr lang="en-US" sz="1400" b="1" dirty="0" smtClean="0"/>
                        <a:t>0,040</a:t>
                      </a:r>
                      <a:endParaRPr lang="ru-RU" sz="1400" b="1" dirty="0"/>
                    </a:p>
                  </a:txBody>
                  <a:tcPr/>
                </a:tc>
                <a:tc>
                  <a:txBody>
                    <a:bodyPr/>
                    <a:lstStyle/>
                    <a:p>
                      <a:pPr algn="ctr"/>
                      <a:r>
                        <a:rPr lang="en-US" sz="1400" b="1" dirty="0" smtClean="0"/>
                        <a:t>0,041</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0.045</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Р. 1000 Социальная политика</a:t>
                      </a:r>
                      <a:endParaRPr lang="ru-RU" sz="1300" b="1" dirty="0"/>
                    </a:p>
                  </a:txBody>
                  <a:tcPr/>
                </a:tc>
                <a:tc>
                  <a:txBody>
                    <a:bodyPr/>
                    <a:lstStyle/>
                    <a:p>
                      <a:pPr algn="ctr"/>
                      <a:r>
                        <a:rPr lang="en-US" sz="1400" b="1" dirty="0" smtClean="0"/>
                        <a:t>3,752</a:t>
                      </a:r>
                      <a:endParaRPr lang="ru-RU" sz="1400" b="1" dirty="0"/>
                    </a:p>
                  </a:txBody>
                  <a:tcPr/>
                </a:tc>
                <a:tc>
                  <a:txBody>
                    <a:bodyPr/>
                    <a:lstStyle/>
                    <a:p>
                      <a:pPr algn="ctr"/>
                      <a:r>
                        <a:rPr lang="en-US" sz="1400" b="1" dirty="0" smtClean="0"/>
                        <a:t>2,711</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2.218</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42720">
                <a:tc>
                  <a:txBody>
                    <a:bodyPr/>
                    <a:lstStyle/>
                    <a:p>
                      <a:r>
                        <a:rPr lang="ru-RU" sz="1300" b="1" dirty="0" smtClean="0"/>
                        <a:t>Р. 1100 Физическая культура и спорт</a:t>
                      </a:r>
                      <a:endParaRPr lang="ru-RU" sz="1300" b="1" dirty="0"/>
                    </a:p>
                  </a:txBody>
                  <a:tcPr/>
                </a:tc>
                <a:tc>
                  <a:txBody>
                    <a:bodyPr/>
                    <a:lstStyle/>
                    <a:p>
                      <a:pPr algn="ctr"/>
                      <a:r>
                        <a:rPr lang="en-US" sz="1400" b="1" dirty="0" smtClean="0"/>
                        <a:t>0,376</a:t>
                      </a:r>
                      <a:endParaRPr lang="ru-RU" sz="1400" b="1" dirty="0"/>
                    </a:p>
                  </a:txBody>
                  <a:tcPr/>
                </a:tc>
                <a:tc>
                  <a:txBody>
                    <a:bodyPr/>
                    <a:lstStyle/>
                    <a:p>
                      <a:pPr algn="ctr"/>
                      <a:r>
                        <a:rPr lang="en-US" sz="1400" b="1" dirty="0" smtClean="0"/>
                        <a:t>0,404</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0.492</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р.1200 Средства массовой информации</a:t>
                      </a:r>
                      <a:endParaRPr lang="ru-RU" sz="1300" b="1" dirty="0"/>
                    </a:p>
                  </a:txBody>
                  <a:tcPr/>
                </a:tc>
                <a:tc>
                  <a:txBody>
                    <a:bodyPr/>
                    <a:lstStyle/>
                    <a:p>
                      <a:pPr algn="ctr"/>
                      <a:r>
                        <a:rPr lang="en-US" sz="1400" b="1" dirty="0" smtClean="0"/>
                        <a:t>0,073</a:t>
                      </a:r>
                      <a:endParaRPr lang="ru-RU" sz="1400" b="1" dirty="0"/>
                    </a:p>
                  </a:txBody>
                  <a:tcPr/>
                </a:tc>
                <a:tc>
                  <a:txBody>
                    <a:bodyPr/>
                    <a:lstStyle/>
                    <a:p>
                      <a:pPr algn="ctr"/>
                      <a:r>
                        <a:rPr lang="en-US" sz="1400" b="1" dirty="0" smtClean="0"/>
                        <a:t>0,074</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0.081</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Р. 1400 Межбюджетные трансферы</a:t>
                      </a:r>
                      <a:endParaRPr lang="ru-RU" sz="1300" b="1" dirty="0"/>
                    </a:p>
                  </a:txBody>
                  <a:tcPr/>
                </a:tc>
                <a:tc>
                  <a:txBody>
                    <a:bodyPr/>
                    <a:lstStyle/>
                    <a:p>
                      <a:pPr algn="ctr"/>
                      <a:r>
                        <a:rPr lang="en-US" sz="1400" b="1" dirty="0" smtClean="0"/>
                        <a:t>3,135</a:t>
                      </a:r>
                      <a:endParaRPr lang="ru-RU" sz="1400" b="1" dirty="0"/>
                    </a:p>
                  </a:txBody>
                  <a:tcPr/>
                </a:tc>
                <a:tc>
                  <a:txBody>
                    <a:bodyPr/>
                    <a:lstStyle/>
                    <a:p>
                      <a:pPr algn="ctr"/>
                      <a:r>
                        <a:rPr lang="en-US" sz="1400" b="1" dirty="0" smtClean="0"/>
                        <a:t>3,046</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3.118</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r h="400475">
                <a:tc>
                  <a:txBody>
                    <a:bodyPr/>
                    <a:lstStyle/>
                    <a:p>
                      <a:r>
                        <a:rPr lang="ru-RU" sz="1300" b="1" dirty="0" smtClean="0"/>
                        <a:t>Итого</a:t>
                      </a:r>
                      <a:r>
                        <a:rPr lang="ru-RU" sz="1300" b="1" baseline="0" dirty="0" smtClean="0"/>
                        <a:t> по бюджету</a:t>
                      </a:r>
                      <a:endParaRPr lang="ru-RU" sz="1300" b="1" dirty="0"/>
                    </a:p>
                  </a:txBody>
                  <a:tcPr/>
                </a:tc>
                <a:tc>
                  <a:txBody>
                    <a:bodyPr/>
                    <a:lstStyle/>
                    <a:p>
                      <a:pPr algn="ctr"/>
                      <a:r>
                        <a:rPr lang="en-US" sz="1400" b="1" dirty="0" smtClean="0"/>
                        <a:t>34,189</a:t>
                      </a:r>
                      <a:endParaRPr lang="ru-RU" sz="1400" b="1" dirty="0"/>
                    </a:p>
                  </a:txBody>
                  <a:tcPr/>
                </a:tc>
                <a:tc>
                  <a:txBody>
                    <a:bodyPr/>
                    <a:lstStyle/>
                    <a:p>
                      <a:pPr algn="ctr"/>
                      <a:r>
                        <a:rPr lang="en-US" sz="1400" b="1" dirty="0" smtClean="0"/>
                        <a:t>32,312</a:t>
                      </a:r>
                      <a:endParaRPr lang="ru-RU" sz="1400" b="1" dirty="0"/>
                    </a:p>
                  </a:txBody>
                  <a:tcPr/>
                </a:tc>
                <a:tc>
                  <a:txBody>
                    <a:bodyPr/>
                    <a:lstStyle/>
                    <a:p>
                      <a:pPr algn="ctr" fontAlgn="b"/>
                      <a:r>
                        <a:rPr lang="ru-RU" sz="1400" b="1" i="0" u="none" strike="noStrike" baseline="0" dirty="0" smtClean="0">
                          <a:solidFill>
                            <a:srgbClr val="000000"/>
                          </a:solidFill>
                          <a:effectLst/>
                          <a:latin typeface="Calibri" panose="020F0502020204030204" pitchFamily="34" charset="0"/>
                        </a:rPr>
                        <a:t>30.568</a:t>
                      </a:r>
                    </a:p>
                    <a:p>
                      <a:pPr algn="ctr" fontAlgn="b"/>
                      <a:endParaRPr lang="ru-RU" sz="1400" b="1" i="0" u="none" strike="noStrike" baseline="0" dirty="0">
                        <a:solidFill>
                          <a:srgbClr val="000000"/>
                        </a:solidFill>
                        <a:effectLst/>
                        <a:latin typeface="Calibri" panose="020F0502020204030204" pitchFamily="34" charset="0"/>
                      </a:endParaRPr>
                    </a:p>
                  </a:txBody>
                  <a:tcPr marL="7620" marR="7620" marT="7620" marB="0" anchor="b"/>
                </a:tc>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25024" y="9302"/>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17</a:t>
            </a:fld>
            <a:endParaRPr lang="ru-RU" dirty="0"/>
          </a:p>
        </p:txBody>
      </p:sp>
    </p:spTree>
    <p:extLst>
      <p:ext uri="{BB962C8B-B14F-4D97-AF65-F5344CB8AC3E}">
        <p14:creationId xmlns:p14="http://schemas.microsoft.com/office/powerpoint/2010/main" xmlns="" val="2957557561"/>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34894" cy="994122"/>
          </a:xfrm>
        </p:spPr>
        <p:txBody>
          <a:bodyPr>
            <a:normAutofit/>
          </a:bodyPr>
          <a:lstStyle/>
          <a:p>
            <a:pPr algn="l"/>
            <a:r>
              <a:rPr lang="ru-RU" sz="2200" b="1" dirty="0" smtClean="0">
                <a:latin typeface="Times New Roman" panose="02020603050405020304" pitchFamily="18" charset="0"/>
                <a:cs typeface="Times New Roman" panose="02020603050405020304" pitchFamily="18" charset="0"/>
              </a:rPr>
              <a:t> Динамика темпов роста средней </a:t>
            </a:r>
            <a:r>
              <a:rPr lang="ru-RU" sz="2200" b="1" dirty="0">
                <a:latin typeface="Times New Roman" panose="02020603050405020304" pitchFamily="18" charset="0"/>
                <a:cs typeface="Times New Roman" panose="02020603050405020304" pitchFamily="18" charset="0"/>
              </a:rPr>
              <a:t>заработной платы по отдельным категориям </a:t>
            </a:r>
            <a:r>
              <a:rPr lang="ru-RU" sz="2200" b="1" dirty="0" smtClean="0">
                <a:latin typeface="Times New Roman" panose="02020603050405020304" pitchFamily="18" charset="0"/>
                <a:cs typeface="Times New Roman" panose="02020603050405020304" pitchFamily="18" charset="0"/>
              </a:rPr>
              <a:t>работников бюджетной сферы</a:t>
            </a:r>
            <a:r>
              <a:rPr lang="ru-RU" sz="1200" b="1" dirty="0" smtClean="0">
                <a:latin typeface="Times New Roman" panose="02020603050405020304" pitchFamily="18" charset="0"/>
                <a:cs typeface="Times New Roman" panose="02020603050405020304" pitchFamily="18" charset="0"/>
              </a:rPr>
              <a:t>						руб.</a:t>
            </a:r>
            <a:endParaRPr lang="ru-RU" sz="2200" b="1"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2459771477"/>
              </p:ext>
            </p:extLst>
          </p:nvPr>
        </p:nvGraphicFramePr>
        <p:xfrm>
          <a:off x="457200" y="1405720"/>
          <a:ext cx="8435280" cy="4667814"/>
        </p:xfrm>
        <a:graphic>
          <a:graphicData uri="http://schemas.openxmlformats.org/drawingml/2006/table">
            <a:tbl>
              <a:tblPr firstRow="1" bandRow="1">
                <a:tableStyleId>{5C22544A-7EE6-4342-B048-85BDC9FD1C3A}</a:tableStyleId>
              </a:tblPr>
              <a:tblGrid>
                <a:gridCol w="284159"/>
                <a:gridCol w="2067155"/>
                <a:gridCol w="1403446"/>
                <a:gridCol w="1440160"/>
                <a:gridCol w="1584176"/>
                <a:gridCol w="1656184"/>
              </a:tblGrid>
              <a:tr h="458706">
                <a:tc>
                  <a:txBody>
                    <a:bodyPr/>
                    <a:lstStyle/>
                    <a:p>
                      <a:r>
                        <a:rPr lang="ru-RU" sz="1200" baseline="0" dirty="0" smtClean="0">
                          <a:latin typeface="Times New Roman" panose="02020603050405020304" pitchFamily="18" charset="0"/>
                        </a:rPr>
                        <a:t>№</a:t>
                      </a:r>
                      <a:endParaRPr lang="ru-RU" sz="1200" baseline="0" dirty="0">
                        <a:latin typeface="Times New Roman" panose="02020603050405020304" pitchFamily="18" charset="0"/>
                      </a:endParaRPr>
                    </a:p>
                  </a:txBody>
                  <a:tcPr/>
                </a:tc>
                <a:tc>
                  <a:txBody>
                    <a:bodyPr/>
                    <a:lstStyle/>
                    <a:p>
                      <a:pPr algn="ctr"/>
                      <a:r>
                        <a:rPr lang="ru-RU" sz="1400" baseline="0" dirty="0" smtClean="0">
                          <a:latin typeface="Times New Roman" panose="02020603050405020304" pitchFamily="18" charset="0"/>
                        </a:rPr>
                        <a:t>Наименование</a:t>
                      </a:r>
                      <a:endParaRPr lang="ru-RU" sz="1400" baseline="0" dirty="0">
                        <a:latin typeface="Times New Roman" panose="02020603050405020304" pitchFamily="18" charset="0"/>
                      </a:endParaRPr>
                    </a:p>
                  </a:txBody>
                  <a:tcPr/>
                </a:tc>
                <a:tc>
                  <a:txBody>
                    <a:bodyPr/>
                    <a:lstStyle/>
                    <a:p>
                      <a:pPr algn="ctr"/>
                      <a:r>
                        <a:rPr lang="ru-RU" sz="1400" baseline="0" dirty="0" smtClean="0">
                          <a:latin typeface="Times New Roman" panose="02020603050405020304" pitchFamily="18" charset="0"/>
                        </a:rPr>
                        <a:t>2016 г. Исполнено</a:t>
                      </a:r>
                      <a:endParaRPr lang="ru-RU" sz="1400" baseline="0" dirty="0">
                        <a:latin typeface="Times New Roman" panose="02020603050405020304" pitchFamily="18" charset="0"/>
                      </a:endParaRPr>
                    </a:p>
                  </a:txBody>
                  <a:tcPr/>
                </a:tc>
                <a:tc>
                  <a:txBody>
                    <a:bodyPr/>
                    <a:lstStyle/>
                    <a:p>
                      <a:pPr algn="ctr"/>
                      <a:r>
                        <a:rPr lang="ru-RU" sz="1400" baseline="0" dirty="0" smtClean="0">
                          <a:latin typeface="Times New Roman" panose="02020603050405020304" pitchFamily="18" charset="0"/>
                        </a:rPr>
                        <a:t>2017 г. исполнено</a:t>
                      </a:r>
                      <a:endParaRPr lang="ru-RU" sz="1400" baseline="0" dirty="0">
                        <a:latin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rPr>
                        <a:t>2018 г. </a:t>
                      </a:r>
                      <a:endParaRPr lang="en-US" sz="1400" baseline="0" dirty="0" smtClean="0">
                        <a:latin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rPr>
                        <a:t>исполнено</a:t>
                      </a:r>
                      <a:endParaRPr lang="ru-RU" sz="1400" baseline="0" dirty="0">
                        <a:latin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rPr>
                        <a:t>201</a:t>
                      </a:r>
                      <a:r>
                        <a:rPr lang="ru-RU" sz="1400" baseline="0" dirty="0" smtClean="0">
                          <a:latin typeface="Times New Roman" panose="02020603050405020304" pitchFamily="18" charset="0"/>
                        </a:rPr>
                        <a:t>9</a:t>
                      </a:r>
                      <a:r>
                        <a:rPr lang="en-US" sz="1400" baseline="0" dirty="0" smtClean="0">
                          <a:latin typeface="Times New Roman" panose="02020603050405020304" pitchFamily="18" charset="0"/>
                        </a:rPr>
                        <a:t> </a:t>
                      </a:r>
                      <a:r>
                        <a:rPr lang="ru-RU" sz="1400" baseline="0" dirty="0" smtClean="0">
                          <a:latin typeface="Times New Roman" panose="02020603050405020304" pitchFamily="18" charset="0"/>
                        </a:rPr>
                        <a:t>г.</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rPr>
                        <a:t>исполнено</a:t>
                      </a:r>
                      <a:endParaRPr lang="ru-RU" sz="1400" baseline="0" dirty="0">
                        <a:latin typeface="Times New Roman" panose="02020603050405020304" pitchFamily="18" charset="0"/>
                      </a:endParaRPr>
                    </a:p>
                  </a:txBody>
                  <a:tcPr/>
                </a:tc>
              </a:tr>
              <a:tr h="688691">
                <a:tc>
                  <a:txBody>
                    <a:bodyPr/>
                    <a:lstStyle/>
                    <a:p>
                      <a:r>
                        <a:rPr lang="ru-RU" sz="1200" baseline="0" dirty="0" smtClean="0">
                          <a:latin typeface="Times New Roman" panose="02020603050405020304" pitchFamily="18" charset="0"/>
                        </a:rPr>
                        <a:t>1</a:t>
                      </a:r>
                      <a:endParaRPr lang="ru-RU" sz="1200" baseline="0" dirty="0">
                        <a:latin typeface="Times New Roman" panose="02020603050405020304" pitchFamily="18" charset="0"/>
                      </a:endParaRPr>
                    </a:p>
                  </a:txBody>
                  <a:tcPr/>
                </a:tc>
                <a:tc>
                  <a:txBody>
                    <a:bodyPr/>
                    <a:lstStyle/>
                    <a:p>
                      <a:r>
                        <a:rPr lang="ru-RU" sz="1000" b="1" baseline="0" dirty="0" smtClean="0">
                          <a:latin typeface="Times New Roman" panose="02020603050405020304" pitchFamily="18" charset="0"/>
                        </a:rPr>
                        <a:t>Среднемесячная начисленная заработная плата на 1 работника района по полному кругу предприятий</a:t>
                      </a:r>
                      <a:endParaRPr lang="ru-RU" sz="1000" b="1"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28748,3</a:t>
                      </a:r>
                      <a:endParaRPr lang="ru-RU" sz="1400"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32256,0</a:t>
                      </a:r>
                      <a:endParaRPr lang="ru-RU" sz="1400" baseline="0" dirty="0">
                        <a:latin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35230,0</a:t>
                      </a:r>
                    </a:p>
                    <a:p>
                      <a:pPr algn="ctr" fontAlgn="b"/>
                      <a:endParaRPr lang="ru-RU" sz="1400" b="0" i="0" u="none" strike="noStrike" dirty="0" smtClean="0">
                        <a:solidFill>
                          <a:srgbClr val="000000"/>
                        </a:solidFill>
                        <a:effectLst/>
                        <a:latin typeface="Times New Roman"/>
                      </a:endParaRPr>
                    </a:p>
                    <a:p>
                      <a:pPr algn="ctr" fontAlgn="b"/>
                      <a:endParaRPr lang="ru-RU" sz="1400" b="0" i="0" u="none" strike="noStrike" dirty="0" smtClean="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39088.0</a:t>
                      </a:r>
                    </a:p>
                    <a:p>
                      <a:pPr algn="ctr" fontAlgn="b"/>
                      <a:endParaRPr lang="ru-RU" sz="1400" b="0" i="0" u="none" strike="noStrike" dirty="0" smtClean="0">
                        <a:solidFill>
                          <a:srgbClr val="000000"/>
                        </a:solidFill>
                        <a:effectLst/>
                        <a:latin typeface="Times New Roman"/>
                      </a:endParaRPr>
                    </a:p>
                    <a:p>
                      <a:pPr algn="ctr" fontAlgn="b"/>
                      <a:endParaRPr lang="ru-RU" sz="1400" b="0" i="0" u="none" strike="noStrike" dirty="0">
                        <a:solidFill>
                          <a:srgbClr val="000000"/>
                        </a:solidFill>
                        <a:effectLst/>
                        <a:latin typeface="Times New Roman"/>
                      </a:endParaRPr>
                    </a:p>
                  </a:txBody>
                  <a:tcPr marL="7620" marR="7620" marT="7620" marB="0" anchor="b"/>
                </a:tc>
              </a:tr>
              <a:tr h="660064">
                <a:tc>
                  <a:txBody>
                    <a:bodyPr/>
                    <a:lstStyle/>
                    <a:p>
                      <a:r>
                        <a:rPr lang="ru-RU" sz="1200" baseline="0" dirty="0" smtClean="0">
                          <a:latin typeface="Times New Roman" panose="02020603050405020304" pitchFamily="18" charset="0"/>
                        </a:rPr>
                        <a:t>2</a:t>
                      </a:r>
                      <a:endParaRPr lang="ru-RU" sz="1200" baseline="0" dirty="0">
                        <a:latin typeface="Times New Roman" panose="02020603050405020304" pitchFamily="18" charset="0"/>
                      </a:endParaRPr>
                    </a:p>
                  </a:txBody>
                  <a:tcPr/>
                </a:tc>
                <a:tc>
                  <a:txBody>
                    <a:bodyPr/>
                    <a:lstStyle/>
                    <a:p>
                      <a:r>
                        <a:rPr lang="ru-RU" sz="1000" b="1" baseline="0" dirty="0" smtClean="0">
                          <a:latin typeface="Times New Roman" panose="02020603050405020304" pitchFamily="18" charset="0"/>
                        </a:rPr>
                        <a:t>Средняя заработная плата педагогических работников дошкольных образовательных учреждений</a:t>
                      </a:r>
                      <a:endParaRPr lang="ru-RU" sz="1000" b="1" baseline="0" dirty="0">
                        <a:latin typeface="Times New Roman" panose="02020603050405020304" pitchFamily="18" charset="0"/>
                      </a:endParaRPr>
                    </a:p>
                  </a:txBody>
                  <a:tcPr/>
                </a:tc>
                <a:tc>
                  <a:txBody>
                    <a:bodyPr/>
                    <a:lstStyle/>
                    <a:p>
                      <a:pPr algn="ctr"/>
                      <a:endParaRPr lang="ru-RU" sz="1400" baseline="0" dirty="0" smtClean="0">
                        <a:latin typeface="Times New Roman" panose="02020603050405020304" pitchFamily="18" charset="0"/>
                      </a:endParaRPr>
                    </a:p>
                    <a:p>
                      <a:pPr algn="ctr"/>
                      <a:r>
                        <a:rPr lang="en-US" sz="1400" baseline="0" dirty="0" smtClean="0">
                          <a:latin typeface="Times New Roman" panose="02020603050405020304" pitchFamily="18" charset="0"/>
                        </a:rPr>
                        <a:t>34896,2</a:t>
                      </a:r>
                      <a:endParaRPr lang="ru-RU" sz="1400" baseline="0" dirty="0">
                        <a:latin typeface="Times New Roman" panose="02020603050405020304" pitchFamily="18" charset="0"/>
                      </a:endParaRPr>
                    </a:p>
                  </a:txBody>
                  <a:tcPr/>
                </a:tc>
                <a:tc>
                  <a:txBody>
                    <a:bodyPr/>
                    <a:lstStyle/>
                    <a:p>
                      <a:pPr algn="ctr"/>
                      <a:endParaRPr lang="ru-RU" sz="1400" baseline="0" dirty="0" smtClean="0">
                        <a:latin typeface="Times New Roman" panose="02020603050405020304" pitchFamily="18" charset="0"/>
                      </a:endParaRPr>
                    </a:p>
                    <a:p>
                      <a:pPr algn="ctr"/>
                      <a:r>
                        <a:rPr lang="en-US" sz="1400" baseline="0" dirty="0" smtClean="0">
                          <a:latin typeface="Times New Roman" panose="02020603050405020304" pitchFamily="18" charset="0"/>
                        </a:rPr>
                        <a:t>36546,9</a:t>
                      </a:r>
                      <a:endParaRPr lang="ru-RU" sz="1400" baseline="0" dirty="0">
                        <a:latin typeface="Times New Roman" panose="02020603050405020304" pitchFamily="18" charset="0"/>
                      </a:endParaRPr>
                    </a:p>
                  </a:txBody>
                  <a:tcPr/>
                </a:tc>
                <a:tc>
                  <a:txBody>
                    <a:bodyPr/>
                    <a:lstStyle/>
                    <a:p>
                      <a:pPr algn="ctr" fontAlgn="b"/>
                      <a:endParaRPr lang="ru-RU" sz="1400" b="0" i="0" u="none" strike="noStrike" dirty="0" smtClean="0">
                        <a:solidFill>
                          <a:srgbClr val="000000"/>
                        </a:solidFill>
                        <a:effectLst/>
                        <a:latin typeface="Times New Roman"/>
                      </a:endParaRPr>
                    </a:p>
                    <a:p>
                      <a:pPr algn="ctr" fontAlgn="b"/>
                      <a:r>
                        <a:rPr lang="ru-RU" sz="1400" b="0" i="0" u="none" strike="noStrike" dirty="0" smtClean="0">
                          <a:solidFill>
                            <a:srgbClr val="000000"/>
                          </a:solidFill>
                          <a:effectLst/>
                          <a:latin typeface="Times New Roman"/>
                        </a:rPr>
                        <a:t>40606,6</a:t>
                      </a:r>
                    </a:p>
                    <a:p>
                      <a:pPr algn="ctr" fontAlgn="b"/>
                      <a:endParaRPr lang="ru-RU" sz="1400" b="0" i="0" u="none" strike="noStrike" dirty="0" smtClean="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 </a:t>
                      </a:r>
                      <a:r>
                        <a:rPr lang="ru-RU" sz="1400" b="0" i="0" u="none" strike="noStrike" dirty="0">
                          <a:solidFill>
                            <a:srgbClr val="000000"/>
                          </a:solidFill>
                          <a:effectLst/>
                          <a:latin typeface="Times New Roman"/>
                        </a:rPr>
                        <a:t>41 955,8 </a:t>
                      </a:r>
                      <a:endParaRPr lang="ru-RU" sz="1400" b="0" i="0" u="none" strike="noStrike" dirty="0" smtClean="0">
                        <a:solidFill>
                          <a:srgbClr val="000000"/>
                        </a:solidFill>
                        <a:effectLst/>
                        <a:latin typeface="Times New Roman"/>
                      </a:endParaRPr>
                    </a:p>
                    <a:p>
                      <a:pPr algn="ctr" fontAlgn="b"/>
                      <a:endParaRPr lang="ru-RU" sz="1400" b="0" i="0" u="none" strike="noStrike" dirty="0">
                        <a:solidFill>
                          <a:srgbClr val="000000"/>
                        </a:solidFill>
                        <a:effectLst/>
                        <a:latin typeface="Times New Roman"/>
                      </a:endParaRPr>
                    </a:p>
                  </a:txBody>
                  <a:tcPr marL="7620" marR="7620" marT="7620" marB="0" anchor="b"/>
                </a:tc>
              </a:tr>
              <a:tr h="622519">
                <a:tc>
                  <a:txBody>
                    <a:bodyPr/>
                    <a:lstStyle/>
                    <a:p>
                      <a:r>
                        <a:rPr lang="ru-RU" sz="1200" baseline="0" dirty="0" smtClean="0">
                          <a:latin typeface="Times New Roman" panose="02020603050405020304" pitchFamily="18" charset="0"/>
                        </a:rPr>
                        <a:t>3</a:t>
                      </a:r>
                      <a:endParaRPr lang="ru-RU" sz="1200" baseline="0" dirty="0">
                        <a:latin typeface="Times New Roman" panose="02020603050405020304" pitchFamily="18" charset="0"/>
                      </a:endParaRPr>
                    </a:p>
                  </a:txBody>
                  <a:tcPr/>
                </a:tc>
                <a:tc>
                  <a:txBody>
                    <a:bodyPr/>
                    <a:lstStyle/>
                    <a:p>
                      <a:r>
                        <a:rPr lang="ru-RU" sz="1000" b="1" baseline="0" dirty="0" smtClean="0">
                          <a:latin typeface="Times New Roman" panose="02020603050405020304" pitchFamily="18" charset="0"/>
                        </a:rPr>
                        <a:t>Средняя заработная плата педагогических работников общеобразовательных учреждений</a:t>
                      </a:r>
                      <a:endParaRPr lang="ru-RU" sz="1000" b="1"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38176,9</a:t>
                      </a:r>
                      <a:endParaRPr lang="ru-RU" sz="1400"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40660,3</a:t>
                      </a:r>
                      <a:endParaRPr lang="ru-RU" sz="1400" baseline="0" dirty="0">
                        <a:latin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43418,1</a:t>
                      </a:r>
                    </a:p>
                    <a:p>
                      <a:pPr algn="ctr" fontAlgn="b"/>
                      <a:endParaRPr lang="ru-RU" sz="1400" b="0" i="0" u="none" strike="noStrike" dirty="0" smtClean="0">
                        <a:solidFill>
                          <a:srgbClr val="000000"/>
                        </a:solidFill>
                        <a:effectLst/>
                        <a:latin typeface="Times New Roman"/>
                      </a:endParaRPr>
                    </a:p>
                    <a:p>
                      <a:pPr algn="ctr" fontAlgn="b"/>
                      <a:endParaRPr lang="ru-RU" sz="1400" b="0" i="0" u="none" strike="noStrike" dirty="0" smtClean="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44</a:t>
                      </a:r>
                      <a:r>
                        <a:rPr lang="ru-RU" sz="1400" b="0" i="0" u="none" strike="noStrike" dirty="0">
                          <a:solidFill>
                            <a:srgbClr val="000000"/>
                          </a:solidFill>
                          <a:effectLst/>
                          <a:latin typeface="Times New Roman"/>
                        </a:rPr>
                        <a:t> </a:t>
                      </a:r>
                      <a:r>
                        <a:rPr lang="ru-RU" sz="1400" b="0" i="0" u="none" strike="noStrike" dirty="0" smtClean="0">
                          <a:solidFill>
                            <a:srgbClr val="000000"/>
                          </a:solidFill>
                          <a:effectLst/>
                          <a:latin typeface="Times New Roman"/>
                        </a:rPr>
                        <a:t>428,1</a:t>
                      </a:r>
                    </a:p>
                    <a:p>
                      <a:pPr algn="ctr" fontAlgn="b"/>
                      <a:endParaRPr lang="ru-RU" sz="1400" b="0" i="0" u="none" strike="noStrike" dirty="0" smtClean="0">
                        <a:solidFill>
                          <a:srgbClr val="000000"/>
                        </a:solidFill>
                        <a:effectLst/>
                        <a:latin typeface="Times New Roman"/>
                      </a:endParaRPr>
                    </a:p>
                    <a:p>
                      <a:pPr algn="ctr" fontAlgn="b"/>
                      <a:endParaRPr lang="ru-RU" sz="1400" b="0" i="0" u="none" strike="noStrike" dirty="0">
                        <a:solidFill>
                          <a:srgbClr val="000000"/>
                        </a:solidFill>
                        <a:effectLst/>
                        <a:latin typeface="Times New Roman"/>
                      </a:endParaRPr>
                    </a:p>
                  </a:txBody>
                  <a:tcPr marL="7620" marR="7620" marT="9525" marB="9525" anchor="b"/>
                </a:tc>
              </a:tr>
              <a:tr h="444657">
                <a:tc>
                  <a:txBody>
                    <a:bodyPr/>
                    <a:lstStyle/>
                    <a:p>
                      <a:endParaRPr lang="ru-RU" sz="1200" baseline="0" dirty="0">
                        <a:latin typeface="Times New Roman" panose="02020603050405020304" pitchFamily="18" charset="0"/>
                      </a:endParaRPr>
                    </a:p>
                  </a:txBody>
                  <a:tcPr/>
                </a:tc>
                <a:tc>
                  <a:txBody>
                    <a:bodyPr/>
                    <a:lstStyle/>
                    <a:p>
                      <a:r>
                        <a:rPr lang="ru-RU" sz="1000" b="1" baseline="0" dirty="0" smtClean="0">
                          <a:latin typeface="Times New Roman" panose="02020603050405020304" pitchFamily="18" charset="0"/>
                        </a:rPr>
                        <a:t>из них: учителей</a:t>
                      </a:r>
                      <a:endParaRPr lang="ru-RU" sz="1000" b="1"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39255,5</a:t>
                      </a:r>
                      <a:endParaRPr lang="ru-RU" sz="1400"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41564,4</a:t>
                      </a:r>
                      <a:endParaRPr lang="ru-RU" sz="1400" baseline="0" dirty="0">
                        <a:latin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44556,1</a:t>
                      </a:r>
                    </a:p>
                    <a:p>
                      <a:pPr algn="ctr" fontAlgn="b"/>
                      <a:endParaRPr lang="ru-RU" sz="1400" b="0" i="0" u="none" strike="noStrike" dirty="0" smtClean="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45</a:t>
                      </a:r>
                      <a:r>
                        <a:rPr lang="ru-RU" sz="1400" b="0" i="0" u="none" strike="noStrike" dirty="0">
                          <a:solidFill>
                            <a:srgbClr val="000000"/>
                          </a:solidFill>
                          <a:effectLst/>
                          <a:latin typeface="Times New Roman"/>
                        </a:rPr>
                        <a:t> </a:t>
                      </a:r>
                      <a:r>
                        <a:rPr lang="ru-RU" sz="1400" b="0" i="0" u="none" strike="noStrike" dirty="0" smtClean="0">
                          <a:solidFill>
                            <a:srgbClr val="000000"/>
                          </a:solidFill>
                          <a:effectLst/>
                          <a:latin typeface="Times New Roman"/>
                        </a:rPr>
                        <a:t>946,4</a:t>
                      </a:r>
                    </a:p>
                    <a:p>
                      <a:pPr algn="ctr" fontAlgn="b"/>
                      <a:endParaRPr lang="ru-RU" sz="1400" b="0" i="0" u="none" strike="noStrike" dirty="0">
                        <a:solidFill>
                          <a:srgbClr val="000000"/>
                        </a:solidFill>
                        <a:effectLst/>
                        <a:latin typeface="Times New Roman"/>
                      </a:endParaRPr>
                    </a:p>
                  </a:txBody>
                  <a:tcPr marL="7620" marR="7620" marT="9525" marB="9525" anchor="b"/>
                </a:tc>
              </a:tr>
              <a:tr h="800382">
                <a:tc>
                  <a:txBody>
                    <a:bodyPr/>
                    <a:lstStyle/>
                    <a:p>
                      <a:r>
                        <a:rPr lang="ru-RU" sz="1200" baseline="0" dirty="0" smtClean="0">
                          <a:latin typeface="Times New Roman" panose="02020603050405020304" pitchFamily="18" charset="0"/>
                        </a:rPr>
                        <a:t>4</a:t>
                      </a:r>
                      <a:endParaRPr lang="ru-RU" sz="1200" baseline="0" dirty="0">
                        <a:latin typeface="Times New Roman" panose="02020603050405020304" pitchFamily="18" charset="0"/>
                      </a:endParaRPr>
                    </a:p>
                  </a:txBody>
                  <a:tcPr/>
                </a:tc>
                <a:tc>
                  <a:txBody>
                    <a:bodyPr/>
                    <a:lstStyle/>
                    <a:p>
                      <a:r>
                        <a:rPr lang="ru-RU" sz="1000" b="1" baseline="0" dirty="0" smtClean="0">
                          <a:latin typeface="Times New Roman" panose="02020603050405020304" pitchFamily="18" charset="0"/>
                        </a:rPr>
                        <a:t>Средняя заработная плата педагогических работников учреждений дополнительного образования</a:t>
                      </a:r>
                      <a:endParaRPr lang="ru-RU" sz="1000" b="1"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36174,6</a:t>
                      </a:r>
                      <a:endParaRPr lang="ru-RU" sz="1400"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40604,2</a:t>
                      </a:r>
                      <a:endParaRPr lang="ru-RU" sz="1400" baseline="0" dirty="0">
                        <a:latin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46317,5</a:t>
                      </a:r>
                    </a:p>
                    <a:p>
                      <a:pPr algn="ctr" fontAlgn="b"/>
                      <a:endParaRPr lang="ru-RU" sz="1400" b="0" i="0" u="none" strike="noStrike" dirty="0" smtClean="0">
                        <a:solidFill>
                          <a:srgbClr val="000000"/>
                        </a:solidFill>
                        <a:effectLst/>
                        <a:latin typeface="Times New Roman"/>
                      </a:endParaRPr>
                    </a:p>
                    <a:p>
                      <a:pPr algn="ctr" fontAlgn="b"/>
                      <a:endParaRPr lang="ru-RU" sz="1400" b="0" i="0" u="none" strike="noStrike" dirty="0" smtClean="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47 567,7</a:t>
                      </a:r>
                    </a:p>
                    <a:p>
                      <a:pPr algn="ctr" fontAlgn="b"/>
                      <a:endParaRPr lang="ru-RU" sz="1400" b="0" i="0" u="none" strike="noStrike" dirty="0" smtClean="0">
                        <a:solidFill>
                          <a:srgbClr val="000000"/>
                        </a:solidFill>
                        <a:effectLst/>
                        <a:latin typeface="Times New Roman"/>
                      </a:endParaRPr>
                    </a:p>
                    <a:p>
                      <a:pPr algn="ctr" fontAlgn="b"/>
                      <a:endParaRPr lang="ru-RU" sz="1400" b="0" i="0" u="none" strike="noStrike" dirty="0">
                        <a:solidFill>
                          <a:srgbClr val="000000"/>
                        </a:solidFill>
                        <a:effectLst/>
                        <a:latin typeface="Times New Roman"/>
                      </a:endParaRPr>
                    </a:p>
                  </a:txBody>
                  <a:tcPr marL="7620" marR="7620" marT="9525" marB="9525" anchor="b"/>
                </a:tc>
              </a:tr>
              <a:tr h="800382">
                <a:tc>
                  <a:txBody>
                    <a:bodyPr/>
                    <a:lstStyle/>
                    <a:p>
                      <a:r>
                        <a:rPr lang="ru-RU" sz="1200" baseline="0" dirty="0" smtClean="0">
                          <a:latin typeface="Times New Roman" panose="02020603050405020304" pitchFamily="18" charset="0"/>
                        </a:rPr>
                        <a:t>5</a:t>
                      </a:r>
                      <a:endParaRPr lang="ru-RU" sz="1200" baseline="0" dirty="0">
                        <a:latin typeface="Times New Roman" panose="02020603050405020304" pitchFamily="18" charset="0"/>
                      </a:endParaRPr>
                    </a:p>
                  </a:txBody>
                  <a:tcPr/>
                </a:tc>
                <a:tc>
                  <a:txBody>
                    <a:bodyPr/>
                    <a:lstStyle/>
                    <a:p>
                      <a:r>
                        <a:rPr lang="ru-RU" sz="1000" b="1" baseline="0" dirty="0" smtClean="0">
                          <a:latin typeface="Times New Roman" panose="02020603050405020304" pitchFamily="18" charset="0"/>
                        </a:rPr>
                        <a:t>Средняя заработная плата работников культуры (средства поселений и межбюджетные трансферты от бюджета района)</a:t>
                      </a:r>
                      <a:endParaRPr lang="ru-RU" sz="1000" b="1" baseline="0" dirty="0">
                        <a:latin typeface="Times New Roman" panose="02020603050405020304" pitchFamily="18" charset="0"/>
                      </a:endParaRPr>
                    </a:p>
                  </a:txBody>
                  <a:tcPr/>
                </a:tc>
                <a:tc>
                  <a:txBody>
                    <a:bodyPr/>
                    <a:lstStyle/>
                    <a:p>
                      <a:pPr algn="ctr"/>
                      <a:r>
                        <a:rPr lang="en-US" sz="1400" baseline="0" dirty="0" smtClean="0">
                          <a:latin typeface="Times New Roman" panose="02020603050405020304" pitchFamily="18" charset="0"/>
                        </a:rPr>
                        <a:t>26447,6</a:t>
                      </a:r>
                      <a:endParaRPr lang="ru-RU" sz="1400" baseline="0" dirty="0">
                        <a:latin typeface="Times New Roman" panose="02020603050405020304" pitchFamily="18" charset="0"/>
                      </a:endParaRPr>
                    </a:p>
                  </a:txBody>
                  <a:tcPr/>
                </a:tc>
                <a:tc>
                  <a:txBody>
                    <a:bodyPr/>
                    <a:lstStyle/>
                    <a:p>
                      <a:pPr algn="ctr"/>
                      <a:r>
                        <a:rPr lang="ru-RU" sz="1400" baseline="0" dirty="0" smtClean="0">
                          <a:latin typeface="Times New Roman" panose="02020603050405020304" pitchFamily="18" charset="0"/>
                        </a:rPr>
                        <a:t>31172,0</a:t>
                      </a:r>
                      <a:endParaRPr lang="ru-RU" sz="1400" baseline="0" dirty="0">
                        <a:latin typeface="Times New Roman" panose="02020603050405020304" pitchFamily="18" charset="0"/>
                      </a:endParaRPr>
                    </a:p>
                  </a:txBody>
                  <a:tcPr/>
                </a:tc>
                <a:tc>
                  <a:txBody>
                    <a:bodyPr/>
                    <a:lstStyle/>
                    <a:p>
                      <a:pPr algn="ctr"/>
                      <a:r>
                        <a:rPr lang="ru-RU" sz="1400" baseline="0" dirty="0" smtClean="0">
                          <a:latin typeface="Times New Roman" panose="02020603050405020304" pitchFamily="18" charset="0"/>
                        </a:rPr>
                        <a:t>39287,0</a:t>
                      </a:r>
                    </a:p>
                  </a:txBody>
                  <a:tcPr/>
                </a:tc>
                <a:tc>
                  <a:txBody>
                    <a:bodyPr/>
                    <a:lstStyle/>
                    <a:p>
                      <a:pPr algn="ctr"/>
                      <a:r>
                        <a:rPr lang="ru-RU" sz="1400" baseline="0" dirty="0" smtClean="0">
                          <a:latin typeface="Times New Roman" panose="02020603050405020304" pitchFamily="18" charset="0"/>
                        </a:rPr>
                        <a:t>42082,9</a:t>
                      </a:r>
                    </a:p>
                    <a:p>
                      <a:pPr algn="ctr"/>
                      <a:endParaRPr lang="ru-RU" sz="1400" baseline="0" dirty="0">
                        <a:latin typeface="Times New Roman" panose="02020603050405020304" pitchFamily="18" charset="0"/>
                      </a:endParaRPr>
                    </a:p>
                  </a:txBody>
                  <a:tcPr/>
                </a:tc>
              </a:tr>
            </a:tbl>
          </a:graphicData>
        </a:graphic>
      </p:graphicFrame>
      <p:pic>
        <p:nvPicPr>
          <p:cNvPr id="8"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0"/>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18</a:t>
            </a:fld>
            <a:endParaRPr lang="ru-RU" dirty="0"/>
          </a:p>
        </p:txBody>
      </p:sp>
    </p:spTree>
    <p:extLst>
      <p:ext uri="{BB962C8B-B14F-4D97-AF65-F5344CB8AC3E}">
        <p14:creationId xmlns:p14="http://schemas.microsoft.com/office/powerpoint/2010/main" xmlns="" val="268633209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1143000"/>
          </a:xfrm>
        </p:spPr>
        <p:txBody>
          <a:bodyPr>
            <a:normAutofit/>
          </a:bodyPr>
          <a:lstStyle/>
          <a:p>
            <a:r>
              <a:rPr lang="ru-RU" sz="2200" b="1" dirty="0" smtClean="0">
                <a:solidFill>
                  <a:prstClr val="black"/>
                </a:solidFill>
                <a:latin typeface="Times New Roman" panose="02020603050405020304" pitchFamily="18" charset="0"/>
                <a:cs typeface="Times New Roman" panose="02020603050405020304" pitchFamily="18" charset="0"/>
              </a:rPr>
              <a:t>Динамика темпов роста средней </a:t>
            </a:r>
            <a:r>
              <a:rPr lang="ru-RU" sz="2200" b="1" dirty="0">
                <a:solidFill>
                  <a:prstClr val="black"/>
                </a:solidFill>
                <a:latin typeface="Times New Roman" panose="02020603050405020304" pitchFamily="18" charset="0"/>
                <a:cs typeface="Times New Roman" panose="02020603050405020304" pitchFamily="18" charset="0"/>
              </a:rPr>
              <a:t>заработной платы по отдельным категориям </a:t>
            </a:r>
            <a:r>
              <a:rPr lang="ru-RU" sz="2200" b="1" dirty="0" smtClean="0">
                <a:solidFill>
                  <a:prstClr val="black"/>
                </a:solidFill>
                <a:latin typeface="Times New Roman" panose="02020603050405020304" pitchFamily="18" charset="0"/>
                <a:cs typeface="Times New Roman" panose="02020603050405020304" pitchFamily="18" charset="0"/>
              </a:rPr>
              <a:t>работников бюджетной </a:t>
            </a:r>
            <a:r>
              <a:rPr lang="ru-RU" sz="2200" b="1" dirty="0">
                <a:solidFill>
                  <a:prstClr val="black"/>
                </a:solidFill>
                <a:latin typeface="Times New Roman" panose="02020603050405020304" pitchFamily="18" charset="0"/>
                <a:cs typeface="Times New Roman" panose="02020603050405020304" pitchFamily="18" charset="0"/>
              </a:rPr>
              <a:t>сферы</a:t>
            </a:r>
            <a:r>
              <a:rPr lang="ru-RU" sz="2200" b="1" dirty="0" smtClean="0">
                <a:solidFill>
                  <a:prstClr val="black"/>
                </a:solidFill>
                <a:latin typeface="Times New Roman" panose="02020603050405020304" pitchFamily="18" charset="0"/>
                <a:cs typeface="Times New Roman" panose="02020603050405020304" pitchFamily="18" charset="0"/>
              </a:rPr>
              <a:t>. </a:t>
            </a:r>
            <a:r>
              <a:rPr lang="ru-RU" sz="1200" b="1" dirty="0">
                <a:solidFill>
                  <a:prstClr val="black"/>
                </a:solidFill>
                <a:latin typeface="Times New Roman" panose="02020603050405020304" pitchFamily="18" charset="0"/>
                <a:cs typeface="Times New Roman" panose="02020603050405020304" pitchFamily="18" charset="0"/>
              </a:rPr>
              <a:t>						</a:t>
            </a:r>
            <a:r>
              <a:rPr lang="ru-RU" sz="1200" b="1" dirty="0" smtClean="0">
                <a:solidFill>
                  <a:prstClr val="black"/>
                </a:solidFill>
                <a:latin typeface="Times New Roman" panose="02020603050405020304" pitchFamily="18" charset="0"/>
                <a:cs typeface="Times New Roman" panose="02020603050405020304" pitchFamily="18" charset="0"/>
              </a:rPr>
              <a:t>руб.</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682885664"/>
              </p:ext>
            </p:extLst>
          </p:nvPr>
        </p:nvGraphicFramePr>
        <p:xfrm>
          <a:off x="323528" y="1340768"/>
          <a:ext cx="8568952" cy="518457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4" cstate="print"/>
          <a:srcRect/>
          <a:stretch>
            <a:fillRect/>
          </a:stretch>
        </p:blipFill>
        <p:spPr bwMode="auto">
          <a:xfrm>
            <a:off x="8256587" y="0"/>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19</a:t>
            </a:fld>
            <a:endParaRPr lang="ru-RU" dirty="0"/>
          </a:p>
        </p:txBody>
      </p:sp>
    </p:spTree>
    <p:extLst>
      <p:ext uri="{BB962C8B-B14F-4D97-AF65-F5344CB8AC3E}">
        <p14:creationId xmlns:p14="http://schemas.microsoft.com/office/powerpoint/2010/main" xmlns="" val="21612316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grayWhite">
      <p:bgPr shadeToTitle="1">
        <a:gradFill flip="none" rotWithShape="1">
          <a:gsLst>
            <a:gs pos="0">
              <a:schemeClr val="bg2">
                <a:tint val="40000"/>
                <a:satMod val="350000"/>
              </a:schemeClr>
            </a:gs>
            <a:gs pos="90000">
              <a:schemeClr val="bg2">
                <a:tint val="45000"/>
                <a:shade val="99000"/>
                <a:satMod val="350000"/>
              </a:schemeClr>
            </a:gs>
            <a:gs pos="100000">
              <a:schemeClr val="bg2">
                <a:shade val="20000"/>
                <a:satMod val="2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442452"/>
            <a:ext cx="8229600" cy="5683713"/>
          </a:xfrm>
          <a:ln>
            <a:solidFill>
              <a:schemeClr val="bg1"/>
            </a:solidFill>
          </a:ln>
        </p:spPr>
        <p:txBody>
          <a:bodyPr>
            <a:normAutofit fontScale="85000" lnSpcReduction="20000"/>
          </a:bodyPr>
          <a:lstStyle/>
          <a:p>
            <a:pPr marL="0" indent="0" algn="just">
              <a:buNone/>
            </a:pPr>
            <a:r>
              <a:rPr lang="en-US" sz="2400" i="1" dirty="0" smtClean="0">
                <a:latin typeface="Times New Roman" panose="02020603050405020304" pitchFamily="18" charset="0"/>
                <a:cs typeface="Times New Roman" panose="02020603050405020304" pitchFamily="18" charset="0"/>
              </a:rPr>
              <a:t>	</a:t>
            </a:r>
          </a:p>
          <a:p>
            <a:pPr marL="0" indent="0" algn="just">
              <a:buNone/>
            </a:pPr>
            <a:r>
              <a:rPr lang="en-US" sz="2400" i="1" dirty="0">
                <a:latin typeface="Times New Roman" panose="02020603050405020304" pitchFamily="18" charset="0"/>
                <a:cs typeface="Times New Roman" panose="02020603050405020304" pitchFamily="18" charset="0"/>
              </a:rPr>
              <a:t>	</a:t>
            </a:r>
            <a:endParaRPr lang="en-US" sz="2400" i="1" dirty="0" smtClean="0">
              <a:latin typeface="Times New Roman" panose="02020603050405020304" pitchFamily="18" charset="0"/>
              <a:cs typeface="Times New Roman" panose="02020603050405020304" pitchFamily="18" charset="0"/>
            </a:endParaRPr>
          </a:p>
          <a:p>
            <a:pPr marL="0" indent="0" algn="just">
              <a:buNone/>
            </a:pPr>
            <a:r>
              <a:rPr lang="en-US" sz="2400" i="1" dirty="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Бюджет </a:t>
            </a:r>
            <a:r>
              <a:rPr lang="ru-RU" i="1" dirty="0">
                <a:latin typeface="Times New Roman" panose="02020603050405020304" pitchFamily="18" charset="0"/>
                <a:cs typeface="Times New Roman" panose="02020603050405020304" pitchFamily="18" charset="0"/>
              </a:rPr>
              <a:t>для граждан разрабатывается в целях ознакомления граждан с основными положениями решения об утверждении отчета об исполнении бюджета в доступной форме для широкого круга заинтересованных пользователей. Документ содержит описание объемов исполнения доходов, расходов бюджета и их структуру, приоритетные направления расходования бюджетных средств, объемы средств бюджета, направляемых на финансирование социально-значимых мероприятий в сфере образования, социальной политики, физической культуры и спорта, жилищно- коммунального хозяйства и в других сферах за </a:t>
            </a:r>
            <a:r>
              <a:rPr lang="ru-RU" i="1" dirty="0" smtClean="0">
                <a:latin typeface="Times New Roman" panose="02020603050405020304" pitchFamily="18" charset="0"/>
                <a:cs typeface="Times New Roman" panose="02020603050405020304" pitchFamily="18" charset="0"/>
              </a:rPr>
              <a:t>2019 год</a:t>
            </a:r>
            <a:r>
              <a:rPr lang="ru-RU" i="1" dirty="0">
                <a:latin typeface="Times New Roman" panose="02020603050405020304" pitchFamily="18" charset="0"/>
                <a:cs typeface="Times New Roman" panose="02020603050405020304" pitchFamily="18" charset="0"/>
              </a:rPr>
              <a:t>. </a:t>
            </a:r>
          </a:p>
        </p:txBody>
      </p:sp>
      <p:pic>
        <p:nvPicPr>
          <p:cNvPr id="4"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0"/>
            <a:ext cx="887413" cy="1071563"/>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83466D5-4684-485F-A2A8-A7189E0508E1}" type="slidenum">
              <a:rPr lang="ru-RU" smtClean="0"/>
              <a:pPr/>
              <a:t>2</a:t>
            </a:fld>
            <a:endParaRPr lang="ru-RU" dirty="0"/>
          </a:p>
        </p:txBody>
      </p:sp>
    </p:spTree>
    <p:extLst>
      <p:ext uri="{BB962C8B-B14F-4D97-AF65-F5344CB8AC3E}">
        <p14:creationId xmlns:p14="http://schemas.microsoft.com/office/powerpoint/2010/main" xmlns="" val="309180649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50"/>
            <a:ext cx="7427168" cy="1156988"/>
          </a:xfrm>
        </p:spPr>
        <p:txBody>
          <a:bodyPr>
            <a:normAutofit fontScale="90000"/>
          </a:bodyPr>
          <a:lstStyle/>
          <a:p>
            <a:r>
              <a:rPr lang="ru-RU" sz="1600" b="1" dirty="0" smtClean="0">
                <a:latin typeface="Times New Roman" panose="02020603050405020304" pitchFamily="18" charset="0"/>
              </a:rPr>
              <a:t/>
            </a:r>
            <a:br>
              <a:rPr lang="ru-RU" sz="1600" b="1" dirty="0" smtClean="0">
                <a:latin typeface="Times New Roman" panose="02020603050405020304" pitchFamily="18" charset="0"/>
              </a:rPr>
            </a:br>
            <a:r>
              <a:rPr lang="ru-RU" sz="1600" b="1" dirty="0">
                <a:latin typeface="Times New Roman" panose="02020603050405020304" pitchFamily="18" charset="0"/>
              </a:rPr>
              <a:t/>
            </a:r>
            <a:br>
              <a:rPr lang="ru-RU" sz="1600" b="1" dirty="0">
                <a:latin typeface="Times New Roman" panose="02020603050405020304" pitchFamily="18" charset="0"/>
              </a:rPr>
            </a:br>
            <a:r>
              <a:rPr lang="ru-RU" sz="1600" b="1" dirty="0" smtClean="0">
                <a:latin typeface="Times New Roman" panose="02020603050405020304" pitchFamily="18" charset="0"/>
              </a:rPr>
              <a:t/>
            </a:r>
            <a:br>
              <a:rPr lang="ru-RU" sz="1600" b="1" dirty="0" smtClean="0">
                <a:latin typeface="Times New Roman" panose="02020603050405020304" pitchFamily="18" charset="0"/>
              </a:rPr>
            </a:br>
            <a:r>
              <a:rPr lang="ru-RU" sz="1600" b="1" dirty="0" smtClean="0">
                <a:latin typeface="Times New Roman" panose="02020603050405020304" pitchFamily="18" charset="0"/>
              </a:rPr>
              <a:t>Информация </a:t>
            </a:r>
            <a:r>
              <a:rPr lang="ru-RU" sz="1600" b="1" dirty="0">
                <a:latin typeface="Times New Roman" panose="02020603050405020304" pitchFamily="18" charset="0"/>
              </a:rPr>
              <a:t>о реализации </a:t>
            </a:r>
            <a:r>
              <a:rPr lang="ru-RU" sz="1600" b="1" dirty="0" smtClean="0">
                <a:latin typeface="Times New Roman" panose="02020603050405020304" pitchFamily="18" charset="0"/>
              </a:rPr>
              <a:t>Указов </a:t>
            </a:r>
            <a:r>
              <a:rPr lang="ru-RU" sz="1600" b="1" dirty="0">
                <a:latin typeface="Times New Roman" panose="02020603050405020304" pitchFamily="18" charset="0"/>
              </a:rPr>
              <a:t>Президента Российской </a:t>
            </a:r>
            <a:r>
              <a:rPr lang="ru-RU" sz="1600" b="1" dirty="0" smtClean="0">
                <a:latin typeface="Times New Roman" panose="02020603050405020304" pitchFamily="18" charset="0"/>
              </a:rPr>
              <a:t>Федерации по муниципальным учреждениям </a:t>
            </a:r>
            <a:r>
              <a:rPr lang="ru-RU" sz="1600" b="1" dirty="0">
                <a:latin typeface="Times New Roman" panose="02020603050405020304" pitchFamily="18" charset="0"/>
              </a:rPr>
              <a:t>бюджетного сектора экономики в муниципальном </a:t>
            </a:r>
            <a:r>
              <a:rPr lang="ru-RU" sz="1600" b="1" dirty="0" smtClean="0">
                <a:latin typeface="Times New Roman" panose="02020603050405020304" pitchFamily="18" charset="0"/>
              </a:rPr>
              <a:t>образовании </a:t>
            </a:r>
            <a:r>
              <a:rPr lang="ru-RU" sz="1600" b="1" dirty="0">
                <a:latin typeface="Times New Roman" panose="02020603050405020304" pitchFamily="18" charset="0"/>
              </a:rPr>
              <a:t>Волосовский муниципальный </a:t>
            </a:r>
            <a:r>
              <a:rPr lang="ru-RU" sz="1600" b="1" dirty="0" smtClean="0">
                <a:latin typeface="Times New Roman" panose="02020603050405020304" pitchFamily="18" charset="0"/>
              </a:rPr>
              <a:t>район за 2019</a:t>
            </a:r>
            <a:br>
              <a:rPr lang="ru-RU" sz="1600" b="1" dirty="0" smtClean="0">
                <a:latin typeface="Times New Roman" panose="02020603050405020304" pitchFamily="18" charset="0"/>
              </a:rPr>
            </a:br>
            <a:r>
              <a:rPr lang="ru-RU" sz="1600" b="1" dirty="0" smtClean="0">
                <a:latin typeface="Times New Roman" panose="02020603050405020304" pitchFamily="18" charset="0"/>
              </a:rPr>
              <a:t>год </a:t>
            </a:r>
            <a:endParaRPr lang="ru-RU" sz="1600" b="1" dirty="0">
              <a:latin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979580706"/>
              </p:ext>
            </p:extLst>
          </p:nvPr>
        </p:nvGraphicFramePr>
        <p:xfrm>
          <a:off x="179513" y="1628802"/>
          <a:ext cx="8964489" cy="5112566"/>
        </p:xfrm>
        <a:graphic>
          <a:graphicData uri="http://schemas.openxmlformats.org/drawingml/2006/table">
            <a:tbl>
              <a:tblPr>
                <a:tableStyleId>{5C22544A-7EE6-4342-B048-85BDC9FD1C3A}</a:tableStyleId>
              </a:tblPr>
              <a:tblGrid>
                <a:gridCol w="2525544"/>
                <a:gridCol w="686730"/>
                <a:gridCol w="74704"/>
                <a:gridCol w="274993"/>
                <a:gridCol w="813058"/>
                <a:gridCol w="774340"/>
                <a:gridCol w="953035"/>
                <a:gridCol w="953035"/>
                <a:gridCol w="884537"/>
                <a:gridCol w="1024513"/>
              </a:tblGrid>
              <a:tr h="1758144">
                <a:tc gridSpan="2">
                  <a:txBody>
                    <a:bodyPr/>
                    <a:lstStyle/>
                    <a:p>
                      <a:pPr algn="ctr" rtl="0" fontAlgn="ctr"/>
                      <a:r>
                        <a:rPr lang="ru-RU" sz="1000" b="1" u="none" strike="noStrike" baseline="0" dirty="0">
                          <a:effectLst/>
                          <a:latin typeface="Times New Roman" panose="02020603050405020304" pitchFamily="18" charset="0"/>
                        </a:rPr>
                        <a:t>Категории работников бюджетного сектора экономики</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hMerge="1">
                  <a:txBody>
                    <a:bodyPr/>
                    <a:lstStyle/>
                    <a:p>
                      <a:pPr algn="ctr" rtl="0" fontAlgn="b"/>
                      <a:endParaRPr lang="ru-RU" sz="800" b="1" i="0" u="none" strike="noStrike" baseline="0" dirty="0">
                        <a:solidFill>
                          <a:srgbClr val="000000"/>
                        </a:solidFill>
                        <a:effectLst/>
                        <a:latin typeface="Times New Roman" panose="02020603050405020304" pitchFamily="18" charset="0"/>
                      </a:endParaRPr>
                    </a:p>
                  </a:txBody>
                  <a:tcPr marL="7912" marR="7912" marT="7912" marB="0" vert="vert270" anchor="b"/>
                </a:tc>
                <a:tc>
                  <a:txBody>
                    <a:bodyPr/>
                    <a:lstStyle/>
                    <a:p>
                      <a:pPr algn="ctr" rtl="0" fontAlgn="b"/>
                      <a:r>
                        <a:rPr lang="ru-RU" sz="1200" b="1" u="none" strike="noStrike" baseline="0" dirty="0">
                          <a:effectLst/>
                          <a:latin typeface="Times New Roman" panose="02020603050405020304" pitchFamily="18" charset="0"/>
                        </a:rPr>
                        <a:t>Количество штатных единиц</a:t>
                      </a:r>
                      <a:endParaRPr lang="ru-RU" sz="1200" b="1" i="0" u="none" strike="noStrike" baseline="0" dirty="0">
                        <a:solidFill>
                          <a:srgbClr val="000000"/>
                        </a:solidFill>
                        <a:effectLst/>
                        <a:latin typeface="Times New Roman" panose="02020603050405020304" pitchFamily="18" charset="0"/>
                      </a:endParaRPr>
                    </a:p>
                  </a:txBody>
                  <a:tcPr marL="7912" marR="7912" marT="7912" marB="0" vert="vert270" anchor="b"/>
                </a:tc>
                <a:tc gridSpan="2">
                  <a:txBody>
                    <a:bodyPr/>
                    <a:lstStyle/>
                    <a:p>
                      <a:pPr algn="ctr" rtl="0" fontAlgn="ctr"/>
                      <a:r>
                        <a:rPr lang="ru-RU" sz="1200" b="1" u="none" strike="noStrike" baseline="0" dirty="0">
                          <a:effectLst/>
                          <a:latin typeface="Times New Roman" panose="02020603050405020304" pitchFamily="18" charset="0"/>
                        </a:rPr>
                        <a:t>Количество занятых штатных единиц</a:t>
                      </a:r>
                      <a:endParaRPr lang="ru-RU" sz="1200" b="1" i="0" u="none" strike="noStrike" baseline="0" dirty="0">
                        <a:solidFill>
                          <a:srgbClr val="000000"/>
                        </a:solidFill>
                        <a:effectLst/>
                        <a:latin typeface="Times New Roman" panose="02020603050405020304" pitchFamily="18" charset="0"/>
                      </a:endParaRPr>
                    </a:p>
                  </a:txBody>
                  <a:tcPr marL="7912" marR="7912" marT="7912" marB="0" vert="vert270" anchor="ctr"/>
                </a:tc>
                <a:tc hMerge="1">
                  <a:txBody>
                    <a:bodyPr/>
                    <a:lstStyle/>
                    <a:p>
                      <a:pPr algn="ctr" rtl="0" fontAlgn="ctr"/>
                      <a:endParaRPr lang="ru-RU" sz="8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1000" b="1" u="none" strike="noStrike" baseline="0" dirty="0">
                          <a:effectLst/>
                          <a:latin typeface="Times New Roman" panose="02020603050405020304" pitchFamily="18" charset="0"/>
                        </a:rPr>
                        <a:t>Среднесписочная численность (чел.)</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1000" b="1" u="none" strike="noStrike" baseline="0" dirty="0">
                          <a:effectLst/>
                          <a:latin typeface="Times New Roman" panose="02020603050405020304" pitchFamily="18" charset="0"/>
                        </a:rPr>
                        <a:t>ФОТ за отчетный период, (тыс. руб.)</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1000" b="1" u="none" strike="noStrike" baseline="0" dirty="0">
                          <a:effectLst/>
                          <a:latin typeface="Times New Roman" panose="02020603050405020304" pitchFamily="18" charset="0"/>
                        </a:rPr>
                        <a:t>Среднемесячная заработная плата, (руб.)</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800" b="1" u="none" strike="noStrike" baseline="0" dirty="0" smtClean="0">
                          <a:effectLst/>
                          <a:latin typeface="Times New Roman" panose="02020603050405020304" pitchFamily="18" charset="0"/>
                        </a:rPr>
                        <a:t>индикативных </a:t>
                      </a:r>
                      <a:r>
                        <a:rPr lang="ru-RU" sz="800" b="1" u="none" strike="noStrike" baseline="0" dirty="0">
                          <a:effectLst/>
                          <a:latin typeface="Times New Roman" panose="02020603050405020304" pitchFamily="18" charset="0"/>
                        </a:rPr>
                        <a:t>значения показателей соотношения средней заработной платы, в соответствии с "Дорожными картами" , %</a:t>
                      </a:r>
                      <a:endParaRPr lang="ru-RU" sz="8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800" b="1" u="none" strike="noStrike" baseline="0" dirty="0">
                          <a:effectLst/>
                          <a:latin typeface="Times New Roman" panose="02020603050405020304" pitchFamily="18" charset="0"/>
                        </a:rPr>
                        <a:t>достижение целевого показателя до средней заработной платы в Волосовском муниципальном </a:t>
                      </a:r>
                      <a:r>
                        <a:rPr lang="ru-RU" sz="800" b="1" u="none" strike="noStrike" baseline="0" dirty="0" smtClean="0">
                          <a:effectLst/>
                          <a:latin typeface="Times New Roman" panose="02020603050405020304" pitchFamily="18" charset="0"/>
                        </a:rPr>
                        <a:t>районе (</a:t>
                      </a:r>
                      <a:r>
                        <a:rPr lang="ru-RU" sz="800" b="1" u="none" strike="noStrike" baseline="0" dirty="0">
                          <a:effectLst/>
                          <a:latin typeface="Times New Roman" panose="02020603050405020304" pitchFamily="18" charset="0"/>
                        </a:rPr>
                        <a:t>по оценке за </a:t>
                      </a:r>
                      <a:r>
                        <a:rPr lang="ru-RU" sz="800" b="1" u="none" strike="noStrike" baseline="0" dirty="0" smtClean="0">
                          <a:effectLst/>
                          <a:latin typeface="Times New Roman" panose="02020603050405020304" pitchFamily="18" charset="0"/>
                        </a:rPr>
                        <a:t>2016 </a:t>
                      </a:r>
                      <a:r>
                        <a:rPr lang="ru-RU" sz="800" b="1" u="none" strike="noStrike" baseline="0" dirty="0">
                          <a:effectLst/>
                          <a:latin typeface="Times New Roman" panose="02020603050405020304" pitchFamily="18" charset="0"/>
                        </a:rPr>
                        <a:t>г.), 100 %</a:t>
                      </a:r>
                      <a:endParaRPr lang="ru-RU" sz="800" b="1" i="0" u="none" strike="noStrike" baseline="0" dirty="0">
                        <a:solidFill>
                          <a:srgbClr val="000000"/>
                        </a:solidFill>
                        <a:effectLst/>
                        <a:latin typeface="Times New Roman" panose="02020603050405020304" pitchFamily="18" charset="0"/>
                      </a:endParaRPr>
                    </a:p>
                  </a:txBody>
                  <a:tcPr marL="7912" marR="7912" marT="7912" marB="0" vert="vert270" anchor="ctr"/>
                </a:tc>
              </a:tr>
              <a:tr h="672407">
                <a:tc gridSpan="10">
                  <a:txBody>
                    <a:bodyPr/>
                    <a:lstStyle/>
                    <a:p>
                      <a:pPr algn="ctr" rtl="0" fontAlgn="ctr"/>
                      <a:r>
                        <a:rPr lang="ru-RU" sz="1000" b="1" u="none" strike="noStrike" baseline="0" dirty="0">
                          <a:effectLst/>
                          <a:latin typeface="Times New Roman" panose="02020603050405020304" pitchFamily="18" charset="0"/>
                        </a:rPr>
                        <a:t>Указы Президента Российской Федерации от 07 мая 2012 г. № 597 «О мероприятиях по реализации государственной социальной политики</a:t>
                      </a:r>
                      <a:r>
                        <a:rPr lang="ru-RU" sz="1000" b="1" u="none" strike="noStrike" baseline="0" dirty="0" smtClean="0">
                          <a:effectLst/>
                          <a:latin typeface="Times New Roman" panose="02020603050405020304" pitchFamily="18" charset="0"/>
                        </a:rPr>
                        <a:t>» </a:t>
                      </a:r>
                      <a:endParaRPr lang="ru-RU" sz="1000" b="1" i="0" u="none" strike="noStrike" baseline="0" dirty="0">
                        <a:solidFill>
                          <a:srgbClr val="000000"/>
                        </a:solidFill>
                        <a:effectLst/>
                        <a:latin typeface="Times New Roman" panose="02020603050405020304" pitchFamily="18" charset="0"/>
                      </a:endParaRPr>
                    </a:p>
                  </a:txBody>
                  <a:tcPr marL="7912" marR="7912" marT="791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3981">
                <a:tc gridSpan="10">
                  <a:txBody>
                    <a:bodyPr/>
                    <a:lstStyle/>
                    <a:p>
                      <a:pPr algn="l" rtl="0" fontAlgn="ctr"/>
                      <a:r>
                        <a:rPr lang="ru-RU" sz="1200" u="none" strike="noStrike" baseline="0" dirty="0">
                          <a:effectLst/>
                          <a:latin typeface="Times New Roman" panose="02020603050405020304" pitchFamily="18" charset="0"/>
                        </a:rPr>
                        <a:t>Образование, всего:</a:t>
                      </a:r>
                      <a:endParaRPr lang="ru-RU" sz="1200" b="1" i="0" u="none" strike="noStrike" baseline="0" dirty="0">
                        <a:solidFill>
                          <a:srgbClr val="000000"/>
                        </a:solidFill>
                        <a:effectLst/>
                        <a:latin typeface="Times New Roman" panose="02020603050405020304" pitchFamily="18" charset="0"/>
                      </a:endParaRPr>
                    </a:p>
                  </a:txBody>
                  <a:tcPr marL="7912" marR="7912" marT="791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0024">
                <a:tc>
                  <a:txBody>
                    <a:bodyPr/>
                    <a:lstStyle/>
                    <a:p>
                      <a:pPr algn="l" rtl="0" fontAlgn="ctr"/>
                      <a:r>
                        <a:rPr lang="ru-RU" sz="1200" u="none" strike="noStrike" baseline="0" dirty="0">
                          <a:effectLst/>
                          <a:latin typeface="Times New Roman" panose="02020603050405020304" pitchFamily="18" charset="0"/>
                        </a:rPr>
                        <a:t>Педагогические работники образовательных учреждений общего образования</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gridSpan="3">
                  <a:txBody>
                    <a:bodyPr/>
                    <a:lstStyle/>
                    <a:p>
                      <a:pPr algn="ctr" rtl="0" fontAlgn="ctr"/>
                      <a:r>
                        <a:rPr lang="ru-RU" sz="1200" u="none" strike="noStrike" baseline="0" dirty="0" smtClean="0">
                          <a:effectLst/>
                          <a:latin typeface="Times New Roman" panose="02020603050405020304" pitchFamily="18" charset="0"/>
                        </a:rPr>
                        <a:t>437</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hMerge="1">
                  <a:txBody>
                    <a:bodyPr/>
                    <a:lstStyle/>
                    <a:p>
                      <a:endParaRPr lang="ru-RU"/>
                    </a:p>
                  </a:txBody>
                  <a:tcPr/>
                </a:tc>
                <a:tc hMerge="1">
                  <a:txBody>
                    <a:bodyPr/>
                    <a:lstStyle/>
                    <a:p>
                      <a:endParaRPr lang="ru-RU" dirty="0"/>
                    </a:p>
                  </a:txBody>
                  <a:tcPr/>
                </a:tc>
                <a:tc>
                  <a:txBody>
                    <a:bodyPr/>
                    <a:lstStyle/>
                    <a:p>
                      <a:pPr algn="ctr" rtl="0" fontAlgn="ctr"/>
                      <a:r>
                        <a:rPr lang="ru-RU" sz="1200" b="0" i="0" u="none" strike="noStrike" baseline="0" dirty="0" smtClean="0">
                          <a:solidFill>
                            <a:srgbClr val="000000"/>
                          </a:solidFill>
                          <a:effectLst/>
                          <a:latin typeface="Times New Roman" panose="02020603050405020304" pitchFamily="18" charset="0"/>
                        </a:rPr>
                        <a:t>437</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330,3</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176 095,1</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44 428,1</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b="0" i="0" u="none" strike="noStrike" dirty="0" smtClean="0">
                          <a:solidFill>
                            <a:srgbClr val="000000"/>
                          </a:solidFill>
                          <a:effectLst/>
                          <a:latin typeface="Times New Roman"/>
                        </a:rPr>
                        <a:t>107</a:t>
                      </a:r>
                      <a:endParaRPr lang="ru-RU" sz="1200" b="0" i="0" u="none" strike="noStrike" dirty="0">
                        <a:solidFill>
                          <a:srgbClr val="000000"/>
                        </a:solidFill>
                        <a:effectLst/>
                        <a:latin typeface="Times New Roman"/>
                      </a:endParaRPr>
                    </a:p>
                  </a:txBody>
                  <a:tcPr marL="7620" marR="7620" marT="7620" marB="0" anchor="ctr"/>
                </a:tc>
                <a:tc>
                  <a:txBody>
                    <a:bodyPr/>
                    <a:lstStyle/>
                    <a:p>
                      <a:pPr algn="ctr" rtl="0" fontAlgn="ctr"/>
                      <a:r>
                        <a:rPr lang="ru-RU" sz="1200" b="0" i="0" u="none" strike="noStrike" dirty="0" smtClean="0">
                          <a:solidFill>
                            <a:srgbClr val="000000"/>
                          </a:solidFill>
                          <a:effectLst/>
                          <a:latin typeface="Times New Roman"/>
                        </a:rPr>
                        <a:t>107,1%</a:t>
                      </a:r>
                      <a:endParaRPr lang="ru-RU" sz="1200" b="0" i="0" u="none" strike="noStrike" dirty="0">
                        <a:solidFill>
                          <a:srgbClr val="000000"/>
                        </a:solidFill>
                        <a:effectLst/>
                        <a:latin typeface="Times New Roman"/>
                      </a:endParaRPr>
                    </a:p>
                  </a:txBody>
                  <a:tcPr marL="7620" marR="7620" marT="7620" marB="0" anchor="ctr"/>
                </a:tc>
              </a:tr>
              <a:tr h="670024">
                <a:tc>
                  <a:txBody>
                    <a:bodyPr/>
                    <a:lstStyle/>
                    <a:p>
                      <a:pPr algn="l" rtl="0" fontAlgn="ctr"/>
                      <a:r>
                        <a:rPr lang="ru-RU" sz="1200" u="none" strike="noStrike" baseline="0" dirty="0">
                          <a:effectLst/>
                          <a:latin typeface="Times New Roman" panose="02020603050405020304" pitchFamily="18" charset="0"/>
                        </a:rPr>
                        <a:t>Педагогические работники учреждений дополнительного образования детей</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gridSpan="3">
                  <a:txBody>
                    <a:bodyPr/>
                    <a:lstStyle/>
                    <a:p>
                      <a:pPr algn="ctr" rtl="0" fontAlgn="ctr"/>
                      <a:r>
                        <a:rPr lang="ru-RU" sz="1200" u="none" strike="noStrike" baseline="0" dirty="0" smtClean="0">
                          <a:effectLst/>
                          <a:latin typeface="Times New Roman" panose="02020603050405020304" pitchFamily="18" charset="0"/>
                        </a:rPr>
                        <a:t>125,7</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hMerge="1">
                  <a:txBody>
                    <a:bodyPr/>
                    <a:lstStyle/>
                    <a:p>
                      <a:endParaRPr lang="ru-RU"/>
                    </a:p>
                  </a:txBody>
                  <a:tcPr/>
                </a:tc>
                <a:tc hMerge="1">
                  <a:txBody>
                    <a:bodyPr/>
                    <a:lstStyle/>
                    <a:p>
                      <a:endParaRPr lang="ru-RU"/>
                    </a:p>
                  </a:txBody>
                  <a:tcPr/>
                </a:tc>
                <a:tc>
                  <a:txBody>
                    <a:bodyPr/>
                    <a:lstStyle/>
                    <a:p>
                      <a:pPr algn="ctr" rtl="0" fontAlgn="ctr"/>
                      <a:r>
                        <a:rPr lang="ru-RU" sz="1200" u="none" strike="noStrike" baseline="0" dirty="0" smtClean="0">
                          <a:effectLst/>
                          <a:latin typeface="Times New Roman" panose="02020603050405020304" pitchFamily="18" charset="0"/>
                        </a:rPr>
                        <a:t>125,7</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60</a:t>
                      </a:r>
                      <a:r>
                        <a:rPr lang="en-US" sz="1200" u="none" strike="noStrike" baseline="0" dirty="0" smtClean="0">
                          <a:effectLst/>
                          <a:latin typeface="Times New Roman" panose="02020603050405020304" pitchFamily="18" charset="0"/>
                        </a:rPr>
                        <a:t>,7</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34 648,3</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47 567,7</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b="0" i="0" u="none" strike="noStrike" dirty="0" smtClean="0">
                          <a:solidFill>
                            <a:srgbClr val="000000"/>
                          </a:solidFill>
                          <a:effectLst/>
                          <a:latin typeface="Times New Roman"/>
                        </a:rPr>
                        <a:t>103,5</a:t>
                      </a:r>
                      <a:endParaRPr lang="ru-RU" sz="1200" b="0" i="0" u="none" strike="noStrike" dirty="0">
                        <a:solidFill>
                          <a:srgbClr val="000000"/>
                        </a:solidFill>
                        <a:effectLst/>
                        <a:latin typeface="Times New Roman"/>
                      </a:endParaRPr>
                    </a:p>
                  </a:txBody>
                  <a:tcPr marL="7620" marR="7620" marT="7620" marB="0" anchor="ctr"/>
                </a:tc>
                <a:tc>
                  <a:txBody>
                    <a:bodyPr/>
                    <a:lstStyle/>
                    <a:p>
                      <a:pPr algn="ctr" rtl="0" fontAlgn="ctr"/>
                      <a:r>
                        <a:rPr lang="ru-RU" sz="1200" b="0" i="0" u="none" strike="noStrike" dirty="0" smtClean="0">
                          <a:solidFill>
                            <a:srgbClr val="000000"/>
                          </a:solidFill>
                          <a:effectLst/>
                          <a:latin typeface="Times New Roman"/>
                        </a:rPr>
                        <a:t>101%</a:t>
                      </a:r>
                      <a:endParaRPr lang="ru-RU" sz="1200" b="0" i="0" u="none" strike="noStrike" dirty="0">
                        <a:solidFill>
                          <a:srgbClr val="000000"/>
                        </a:solidFill>
                        <a:effectLst/>
                        <a:latin typeface="Times New Roman"/>
                      </a:endParaRPr>
                    </a:p>
                  </a:txBody>
                  <a:tcPr marL="7620" marR="7620" marT="7620" marB="0" anchor="ctr"/>
                </a:tc>
              </a:tr>
              <a:tr h="670024">
                <a:tc>
                  <a:txBody>
                    <a:bodyPr/>
                    <a:lstStyle/>
                    <a:p>
                      <a:pPr algn="l" rtl="0" fontAlgn="ctr"/>
                      <a:r>
                        <a:rPr lang="ru-RU" sz="1200" u="none" strike="noStrike" baseline="0" dirty="0">
                          <a:effectLst/>
                          <a:latin typeface="Times New Roman" panose="02020603050405020304" pitchFamily="18" charset="0"/>
                        </a:rPr>
                        <a:t>Педагогические работники дошкольных образовательных учреждений</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gridSpan="3">
                  <a:txBody>
                    <a:bodyPr/>
                    <a:lstStyle/>
                    <a:p>
                      <a:pPr algn="ctr" rtl="0" fontAlgn="ctr"/>
                      <a:r>
                        <a:rPr lang="ru-RU" sz="1200" u="none" strike="noStrike" baseline="0" dirty="0" smtClean="0">
                          <a:effectLst/>
                          <a:latin typeface="Times New Roman" panose="02020603050405020304" pitchFamily="18" charset="0"/>
                        </a:rPr>
                        <a:t>236,5</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hMerge="1">
                  <a:txBody>
                    <a:bodyPr/>
                    <a:lstStyle/>
                    <a:p>
                      <a:endParaRPr lang="ru-RU"/>
                    </a:p>
                  </a:txBody>
                  <a:tcPr/>
                </a:tc>
                <a:tc hMerge="1">
                  <a:txBody>
                    <a:bodyPr/>
                    <a:lstStyle/>
                    <a:p>
                      <a:endParaRPr lang="ru-RU"/>
                    </a:p>
                  </a:txBody>
                  <a:tcPr/>
                </a:tc>
                <a:tc>
                  <a:txBody>
                    <a:bodyPr/>
                    <a:lstStyle/>
                    <a:p>
                      <a:pPr algn="ctr" rtl="0" fontAlgn="ctr"/>
                      <a:r>
                        <a:rPr lang="ru-RU" sz="1200" u="none" strike="noStrike" baseline="0" dirty="0" smtClean="0">
                          <a:effectLst/>
                          <a:latin typeface="Times New Roman" panose="02020603050405020304" pitchFamily="18" charset="0"/>
                        </a:rPr>
                        <a:t>236,5</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208,5</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104 973,3</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u="none" strike="noStrike" baseline="0" dirty="0" smtClean="0">
                          <a:effectLst/>
                          <a:latin typeface="Times New Roman" panose="02020603050405020304" pitchFamily="18" charset="0"/>
                        </a:rPr>
                        <a:t>41 955,8</a:t>
                      </a:r>
                      <a:endParaRPr lang="ru-RU" sz="1200" b="0" i="0" u="none" strike="noStrike" baseline="0" dirty="0">
                        <a:solidFill>
                          <a:srgbClr val="000000"/>
                        </a:solidFill>
                        <a:effectLst/>
                        <a:latin typeface="Times New Roman" panose="02020603050405020304" pitchFamily="18" charset="0"/>
                      </a:endParaRPr>
                    </a:p>
                  </a:txBody>
                  <a:tcPr marL="7912" marR="7912" marT="7912" marB="0" anchor="ctr"/>
                </a:tc>
                <a:tc>
                  <a:txBody>
                    <a:bodyPr/>
                    <a:lstStyle/>
                    <a:p>
                      <a:pPr algn="ctr" rtl="0" fontAlgn="ctr"/>
                      <a:r>
                        <a:rPr lang="ru-RU" sz="1200" b="0" i="0" u="none" strike="noStrike" dirty="0" smtClean="0">
                          <a:solidFill>
                            <a:srgbClr val="000000"/>
                          </a:solidFill>
                          <a:effectLst/>
                          <a:latin typeface="Times New Roman"/>
                        </a:rPr>
                        <a:t>114</a:t>
                      </a:r>
                      <a:endParaRPr lang="ru-RU" sz="1200" b="0" i="0" u="none" strike="noStrike" dirty="0">
                        <a:solidFill>
                          <a:srgbClr val="000000"/>
                        </a:solidFill>
                        <a:effectLst/>
                        <a:latin typeface="Times New Roman"/>
                      </a:endParaRPr>
                    </a:p>
                  </a:txBody>
                  <a:tcPr marL="7620" marR="7620" marT="7620" marB="0" anchor="ctr"/>
                </a:tc>
                <a:tc>
                  <a:txBody>
                    <a:bodyPr/>
                    <a:lstStyle/>
                    <a:p>
                      <a:pPr algn="ctr" rtl="0" fontAlgn="ctr"/>
                      <a:r>
                        <a:rPr lang="ru-RU" sz="1200" b="0" i="0" u="none" strike="noStrike" dirty="0" smtClean="0">
                          <a:solidFill>
                            <a:srgbClr val="000000"/>
                          </a:solidFill>
                          <a:effectLst/>
                          <a:latin typeface="Times New Roman"/>
                        </a:rPr>
                        <a:t>116,4%</a:t>
                      </a:r>
                      <a:endParaRPr lang="ru-RU" sz="1200" b="0" i="0" u="none" strike="noStrike" dirty="0">
                        <a:solidFill>
                          <a:srgbClr val="000000"/>
                        </a:solidFill>
                        <a:effectLst/>
                        <a:latin typeface="Times New Roman"/>
                      </a:endParaRPr>
                    </a:p>
                  </a:txBody>
                  <a:tcPr marL="7620" marR="7620" marT="7620" marB="0" anchor="ctr"/>
                </a:tc>
              </a:tr>
              <a:tr h="223981">
                <a:tc gridSpan="10">
                  <a:txBody>
                    <a:bodyPr/>
                    <a:lstStyle/>
                    <a:p>
                      <a:pPr algn="l" fontAlgn="b"/>
                      <a:endParaRPr lang="ru-RU" sz="1200" b="1" i="0" u="none" strike="noStrike" baseline="0" dirty="0">
                        <a:solidFill>
                          <a:srgbClr val="000000"/>
                        </a:solidFill>
                        <a:effectLst/>
                        <a:latin typeface="Times New Roman" panose="02020603050405020304" pitchFamily="18" charset="0"/>
                      </a:endParaRPr>
                    </a:p>
                  </a:txBody>
                  <a:tcPr marL="7912" marR="7912" marT="7912"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3981">
                <a:tc>
                  <a:txBody>
                    <a:bodyPr/>
                    <a:lstStyle/>
                    <a:p>
                      <a:pPr algn="l"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gridSpan="3">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hMerge="1">
                  <a:txBody>
                    <a:bodyPr/>
                    <a:lstStyle/>
                    <a:p>
                      <a:endParaRPr lang="ru-RU"/>
                    </a:p>
                  </a:txBody>
                  <a:tcPr/>
                </a:tc>
                <a:tc hMerge="1">
                  <a:txBody>
                    <a:bodyPr/>
                    <a:lstStyle/>
                    <a:p>
                      <a:endParaRPr lang="ru-RU"/>
                    </a:p>
                  </a:txBody>
                  <a:tcPr/>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3902" y="7159"/>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20</a:t>
            </a:fld>
            <a:endParaRPr lang="ru-RU" dirty="0"/>
          </a:p>
        </p:txBody>
      </p:sp>
    </p:spTree>
    <p:extLst>
      <p:ext uri="{BB962C8B-B14F-4D97-AF65-F5344CB8AC3E}">
        <p14:creationId xmlns:p14="http://schemas.microsoft.com/office/powerpoint/2010/main" xmlns="" val="426528053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5" y="1857364"/>
            <a:ext cx="8072495"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Благодарим </a:t>
            </a:r>
          </a:p>
          <a:p>
            <a:pPr algn="ctr"/>
            <a:r>
              <a:rPr lang="ru-RU" sz="60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за внимание</a:t>
            </a:r>
            <a:endParaRPr lang="ru-RU" sz="6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83466D5-4684-485F-A2A8-A7189E0508E1}" type="slidenum">
              <a:rPr lang="ru-RU" smtClean="0"/>
              <a:pPr/>
              <a:t>21</a:t>
            </a:fld>
            <a:endParaRPr lang="ru-RU" dirty="0"/>
          </a:p>
        </p:txBody>
      </p:sp>
    </p:spTree>
    <p:extLst>
      <p:ext uri="{BB962C8B-B14F-4D97-AF65-F5344CB8AC3E}">
        <p14:creationId xmlns:p14="http://schemas.microsoft.com/office/powerpoint/2010/main" xmlns="" val="40405260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8136904" cy="3024336"/>
          </a:xfrm>
        </p:spPr>
        <p:txBody>
          <a:bodyPr anchor="ctr">
            <a:noAutofit/>
          </a:bodyPr>
          <a:lstStyle/>
          <a:p>
            <a:pPr algn="just"/>
            <a:r>
              <a:rPr lang="ru-RU" sz="1800" dirty="0" smtClean="0">
                <a:latin typeface="Times New Roman" panose="02020603050405020304" pitchFamily="18" charset="0"/>
                <a:cs typeface="Times New Roman" panose="02020603050405020304" pitchFamily="18" charset="0"/>
              </a:rPr>
              <a:t>Настоящая информация подготовлена во исполнение муниципальной программы "Управление муниципальными финансами Волосовского муниципального района Ленинградской области", утвержденной постановлением администрации Волосовского муниципального района Ленинградской области от 27 августа 2014 года № 2258. "Бюджет для граждан" в доступной для широкого круга пользователей форме раскрывает информацию об исполнении бюджета муниципального образования Волосовский муниципальный район Ленинградской области за 2019 год. Разработчиком презентации "Бюджет для граждан" является комитет финансов администрации Волосовского муниципального района Ленинградской области.</a:t>
            </a: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39552" y="3861048"/>
            <a:ext cx="6400800" cy="1752600"/>
          </a:xfrm>
        </p:spPr>
        <p:txBody>
          <a:bodyPr>
            <a:normAutofit/>
          </a:bodyPr>
          <a:lstStyle/>
          <a:p>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842346693"/>
              </p:ext>
            </p:extLst>
          </p:nvPr>
        </p:nvGraphicFramePr>
        <p:xfrm>
          <a:off x="611560" y="3789040"/>
          <a:ext cx="7488834" cy="2461260"/>
        </p:xfrm>
        <a:graphic>
          <a:graphicData uri="http://schemas.openxmlformats.org/drawingml/2006/table">
            <a:tbl>
              <a:tblPr>
                <a:tableStyleId>{5C22544A-7EE6-4342-B048-85BDC9FD1C3A}</a:tableStyleId>
              </a:tblPr>
              <a:tblGrid>
                <a:gridCol w="623110"/>
                <a:gridCol w="722707"/>
                <a:gridCol w="722707"/>
                <a:gridCol w="903385"/>
                <a:gridCol w="903385"/>
                <a:gridCol w="903385"/>
                <a:gridCol w="903385"/>
                <a:gridCol w="903385"/>
                <a:gridCol w="903385"/>
              </a:tblGrid>
              <a:tr h="182880">
                <a:tc gridSpan="3">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Контактная информация: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gridSpan="9">
                  <a:txBody>
                    <a:bodyPr/>
                    <a:lstStyle/>
                    <a:p>
                      <a:pPr algn="just" fontAlgn="b"/>
                      <a:r>
                        <a:rPr lang="ru-RU" sz="1200" u="none" strike="noStrike" dirty="0" smtClean="0">
                          <a:effectLst/>
                          <a:latin typeface="Times New Roman" panose="02020603050405020304" pitchFamily="18" charset="0"/>
                          <a:cs typeface="Times New Roman" panose="02020603050405020304" pitchFamily="18" charset="0"/>
                        </a:rPr>
                        <a:t>Заместитель главы администрации - председатель </a:t>
                      </a:r>
                      <a:r>
                        <a:rPr lang="ru-RU" sz="1200" u="none" strike="noStrike" dirty="0">
                          <a:effectLst/>
                          <a:latin typeface="Times New Roman" panose="02020603050405020304" pitchFamily="18" charset="0"/>
                          <a:cs typeface="Times New Roman" panose="02020603050405020304" pitchFamily="18" charset="0"/>
                        </a:rPr>
                        <a:t>комитета </a:t>
                      </a:r>
                      <a:r>
                        <a:rPr lang="ru-RU" sz="1200" u="none" strike="noStrike" dirty="0" smtClean="0">
                          <a:effectLst/>
                          <a:latin typeface="Times New Roman" panose="02020603050405020304" pitchFamily="18" charset="0"/>
                          <a:cs typeface="Times New Roman" panose="02020603050405020304" pitchFamily="18" charset="0"/>
                        </a:rPr>
                        <a:t>финансов</a:t>
                      </a:r>
                      <a:r>
                        <a:rPr lang="ru-RU" sz="1200" u="none" strike="noStrike" baseline="0" dirty="0" smtClean="0">
                          <a:effectLst/>
                          <a:latin typeface="Times New Roman" panose="02020603050405020304" pitchFamily="18" charset="0"/>
                          <a:cs typeface="Times New Roman" panose="02020603050405020304" pitchFamily="18" charset="0"/>
                        </a:rPr>
                        <a:t>   </a:t>
                      </a:r>
                      <a:r>
                        <a:rPr lang="ru-RU" sz="1200" u="none" strike="noStrike" dirty="0" smtClean="0">
                          <a:effectLst/>
                          <a:latin typeface="Times New Roman" panose="02020603050405020304" pitchFamily="18" charset="0"/>
                          <a:cs typeface="Times New Roman" panose="02020603050405020304" pitchFamily="18" charset="0"/>
                        </a:rPr>
                        <a:t> Васечкин Юрий Александрович</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2880">
                <a:tc gridSpan="5">
                  <a:txBody>
                    <a:bodyPr/>
                    <a:lstStyle/>
                    <a:p>
                      <a:pPr algn="just" fontAlgn="b"/>
                      <a:r>
                        <a:rPr lang="ru-RU" sz="1200" u="none" strike="noStrike" dirty="0" smtClean="0">
                          <a:effectLst/>
                          <a:latin typeface="Times New Roman" panose="02020603050405020304" pitchFamily="18" charset="0"/>
                          <a:cs typeface="Times New Roman" panose="02020603050405020304" pitchFamily="18" charset="0"/>
                        </a:rPr>
                        <a:t>Адрес: 188410, Ленинградская область,  г</a:t>
                      </a:r>
                      <a:r>
                        <a:rPr lang="ru-RU" sz="1200" u="none" strike="noStrike" dirty="0">
                          <a:effectLst/>
                          <a:latin typeface="Times New Roman" panose="02020603050405020304" pitchFamily="18" charset="0"/>
                          <a:cs typeface="Times New Roman" panose="02020603050405020304" pitchFamily="18" charset="0"/>
                        </a:rPr>
                        <a:t>. Волосово, </a:t>
                      </a:r>
                      <a:r>
                        <a:rPr lang="ru-RU" sz="1200" u="none" strike="noStrike" dirty="0" smtClean="0">
                          <a:effectLst/>
                          <a:latin typeface="Times New Roman" panose="02020603050405020304" pitchFamily="18" charset="0"/>
                          <a:cs typeface="Times New Roman" panose="02020603050405020304" pitchFamily="18" charset="0"/>
                        </a:rPr>
                        <a:t>ул. пл</a:t>
                      </a:r>
                      <a:r>
                        <a:rPr lang="ru-RU" sz="1200" u="none" strike="noStrike" dirty="0">
                          <a:effectLst/>
                          <a:latin typeface="Times New Roman" panose="02020603050405020304" pitchFamily="18" charset="0"/>
                          <a:cs typeface="Times New Roman" panose="02020603050405020304" pitchFamily="18" charset="0"/>
                        </a:rPr>
                        <a:t>. Советов, 3а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gridSpan="5">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Телефон (факс</a:t>
                      </a:r>
                      <a:r>
                        <a:rPr lang="ru-RU" sz="1200" u="none" strike="noStrike" dirty="0" smtClean="0">
                          <a:effectLst/>
                          <a:latin typeface="Times New Roman" panose="02020603050405020304" pitchFamily="18" charset="0"/>
                          <a:cs typeface="Times New Roman" panose="02020603050405020304" pitchFamily="18" charset="0"/>
                        </a:rPr>
                        <a:t>) 8(81373)21350 (</a:t>
                      </a:r>
                      <a:r>
                        <a:rPr lang="ru-RU" sz="1200" u="none" strike="noStrike" dirty="0">
                          <a:effectLst/>
                          <a:latin typeface="Times New Roman" panose="02020603050405020304" pitchFamily="18" charset="0"/>
                          <a:cs typeface="Times New Roman" panose="02020603050405020304" pitchFamily="18" charset="0"/>
                        </a:rPr>
                        <a:t>23383)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gridSpan="6">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Адрес электронной почты </a:t>
                      </a:r>
                      <a:r>
                        <a:rPr lang="ru-RU" sz="1200" u="none" strike="noStrike" dirty="0" smtClean="0">
                          <a:effectLst/>
                          <a:latin typeface="Times New Roman" panose="02020603050405020304" pitchFamily="18" charset="0"/>
                          <a:cs typeface="Times New Roman" panose="02020603050405020304" pitchFamily="18" charset="0"/>
                        </a:rPr>
                        <a:t>: </a:t>
                      </a:r>
                      <a:r>
                        <a:rPr lang="en-US" sz="1200" u="none" strike="noStrike" dirty="0" smtClean="0">
                          <a:effectLst/>
                          <a:latin typeface="Times New Roman" panose="02020603050405020304" pitchFamily="18" charset="0"/>
                          <a:cs typeface="Times New Roman" panose="02020603050405020304" pitchFamily="18" charset="0"/>
                        </a:rPr>
                        <a:t>kfvolosovo@rambler.ru</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gridSpan="2">
                  <a:txBody>
                    <a:bodyPr/>
                    <a:lstStyle/>
                    <a:p>
                      <a:pPr algn="just" fontAlgn="b"/>
                      <a:r>
                        <a:rPr lang="ru-RU" sz="1200" u="none" strike="noStrike" dirty="0" smtClean="0">
                          <a:effectLst/>
                          <a:latin typeface="Times New Roman" panose="02020603050405020304" pitchFamily="18" charset="0"/>
                          <a:cs typeface="Times New Roman" panose="02020603050405020304" pitchFamily="18" charset="0"/>
                        </a:rPr>
                        <a:t>Режим работы: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gridSpan="3">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с 8-00 до </a:t>
                      </a:r>
                      <a:r>
                        <a:rPr lang="ru-RU" sz="1200" u="none" strike="noStrike" dirty="0" smtClean="0">
                          <a:effectLst/>
                          <a:latin typeface="Times New Roman" panose="02020603050405020304" pitchFamily="18" charset="0"/>
                          <a:cs typeface="Times New Roman" panose="02020603050405020304" pitchFamily="18" charset="0"/>
                        </a:rPr>
                        <a:t>17-00 </a:t>
                      </a:r>
                      <a:r>
                        <a:rPr lang="ru-RU" sz="1200" u="none" strike="noStrike" dirty="0" err="1" smtClean="0">
                          <a:effectLst/>
                          <a:latin typeface="Times New Roman" panose="02020603050405020304" pitchFamily="18" charset="0"/>
                          <a:cs typeface="Times New Roman" panose="02020603050405020304" pitchFamily="18" charset="0"/>
                        </a:rPr>
                        <a:t>пн</a:t>
                      </a:r>
                      <a:r>
                        <a:rPr lang="ru-RU" sz="1200" u="none" strike="noStrike" dirty="0" smtClean="0">
                          <a:effectLst/>
                          <a:latin typeface="Times New Roman" panose="02020603050405020304" pitchFamily="18" charset="0"/>
                          <a:cs typeface="Times New Roman" panose="02020603050405020304" pitchFamily="18" charset="0"/>
                        </a:rPr>
                        <a:t>, </a:t>
                      </a:r>
                      <a:r>
                        <a:rPr lang="ru-RU" sz="1200" u="none" strike="noStrike" dirty="0" err="1" smtClean="0">
                          <a:effectLst/>
                          <a:latin typeface="Times New Roman" panose="02020603050405020304" pitchFamily="18" charset="0"/>
                          <a:cs typeface="Times New Roman" panose="02020603050405020304" pitchFamily="18" charset="0"/>
                        </a:rPr>
                        <a:t>вт</a:t>
                      </a:r>
                      <a:r>
                        <a:rPr lang="ru-RU" sz="1200" u="none" strike="noStrike" dirty="0" smtClean="0">
                          <a:effectLst/>
                          <a:latin typeface="Times New Roman" panose="02020603050405020304" pitchFamily="18" charset="0"/>
                          <a:cs typeface="Times New Roman" panose="02020603050405020304" pitchFamily="18" charset="0"/>
                        </a:rPr>
                        <a:t>, ср, </a:t>
                      </a:r>
                      <a:r>
                        <a:rPr lang="ru-RU" sz="1200" u="none" strike="noStrike" dirty="0" err="1" smtClean="0">
                          <a:effectLst/>
                          <a:latin typeface="Times New Roman" panose="02020603050405020304" pitchFamily="18" charset="0"/>
                          <a:cs typeface="Times New Roman" panose="02020603050405020304" pitchFamily="18" charset="0"/>
                        </a:rPr>
                        <a:t>чт</a:t>
                      </a:r>
                      <a:r>
                        <a:rPr lang="ru-RU" sz="1200" u="none" strike="noStrike" dirty="0" smtClean="0">
                          <a:effectLst/>
                          <a:latin typeface="Times New Roman" panose="02020603050405020304" pitchFamily="18" charset="0"/>
                          <a:cs typeface="Times New Roman" panose="02020603050405020304" pitchFamily="18" charset="0"/>
                        </a:rPr>
                        <a:t>, пт.</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gridSpan="4">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обед с 12-00 до </a:t>
                      </a:r>
                      <a:r>
                        <a:rPr lang="ru-RU" sz="1200" u="none" strike="noStrike" dirty="0" smtClean="0">
                          <a:effectLst/>
                          <a:latin typeface="Times New Roman" panose="02020603050405020304" pitchFamily="18" charset="0"/>
                          <a:cs typeface="Times New Roman" panose="02020603050405020304" pitchFamily="18" charset="0"/>
                        </a:rPr>
                        <a:t>13-00 Выходные </a:t>
                      </a:r>
                      <a:r>
                        <a:rPr lang="ru-RU" sz="1200" u="none" strike="noStrike" dirty="0" err="1">
                          <a:effectLst/>
                          <a:latin typeface="Times New Roman" panose="02020603050405020304" pitchFamily="18" charset="0"/>
                          <a:cs typeface="Times New Roman" panose="02020603050405020304" pitchFamily="18" charset="0"/>
                        </a:rPr>
                        <a:t>сб</a:t>
                      </a:r>
                      <a:r>
                        <a:rPr lang="ru-RU" sz="1200" u="none" strike="noStrike" dirty="0" smtClean="0">
                          <a:effectLst/>
                          <a:latin typeface="Times New Roman" panose="02020603050405020304" pitchFamily="18" charset="0"/>
                          <a:cs typeface="Times New Roman" panose="02020603050405020304" pitchFamily="18" charset="0"/>
                        </a:rPr>
                        <a:t>, вс.</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182880">
                <a:tc gridSpan="9">
                  <a:txBody>
                    <a:bodyPr/>
                    <a:lstStyle/>
                    <a:p>
                      <a:pPr algn="just" fontAlgn="b"/>
                      <a:r>
                        <a:rPr lang="ru-RU" sz="1200" u="none" strike="noStrike" dirty="0" smtClean="0">
                          <a:effectLst/>
                          <a:latin typeface="Times New Roman" panose="02020603050405020304" pitchFamily="18" charset="0"/>
                          <a:cs typeface="Times New Roman" panose="02020603050405020304" pitchFamily="18" charset="0"/>
                        </a:rPr>
                        <a:t>Информация размещена на </a:t>
                      </a:r>
                      <a:r>
                        <a:rPr lang="ru-RU" sz="1200" u="none" strike="noStrike" dirty="0">
                          <a:effectLst/>
                          <a:latin typeface="Times New Roman" panose="02020603050405020304" pitchFamily="18" charset="0"/>
                          <a:cs typeface="Times New Roman" panose="02020603050405020304" pitchFamily="18" charset="0"/>
                        </a:rPr>
                        <a:t>официальном </a:t>
                      </a:r>
                      <a:r>
                        <a:rPr lang="ru-RU" sz="1200" u="none" strike="noStrike" dirty="0" smtClean="0">
                          <a:effectLst/>
                          <a:latin typeface="Times New Roman" panose="02020603050405020304" pitchFamily="18" charset="0"/>
                          <a:cs typeface="Times New Roman" panose="02020603050405020304" pitchFamily="18" charset="0"/>
                        </a:rPr>
                        <a:t>сайте администрации Волосовского </a:t>
                      </a:r>
                      <a:r>
                        <a:rPr lang="ru-RU" sz="1200" u="none" strike="noStrike" dirty="0">
                          <a:effectLst/>
                          <a:latin typeface="Times New Roman" panose="02020603050405020304" pitchFamily="18" charset="0"/>
                          <a:cs typeface="Times New Roman" panose="02020603050405020304" pitchFamily="18" charset="0"/>
                        </a:rPr>
                        <a:t>муниципального </a:t>
                      </a:r>
                      <a:r>
                        <a:rPr lang="ru-RU" sz="1200" u="none" strike="noStrike" dirty="0" smtClean="0">
                          <a:effectLst/>
                          <a:latin typeface="Times New Roman" panose="02020603050405020304" pitchFamily="18" charset="0"/>
                          <a:cs typeface="Times New Roman" panose="02020603050405020304" pitchFamily="18" charset="0"/>
                        </a:rPr>
                        <a:t>района Ленинградской</a:t>
                      </a:r>
                      <a:r>
                        <a:rPr lang="ru-RU" sz="1200" u="none" strike="noStrike" baseline="0" dirty="0" smtClean="0">
                          <a:effectLst/>
                          <a:latin typeface="Times New Roman" panose="02020603050405020304" pitchFamily="18" charset="0"/>
                          <a:cs typeface="Times New Roman" panose="02020603050405020304" pitchFamily="18" charset="0"/>
                        </a:rPr>
                        <a:t> области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2880">
                <a:tc gridSpan="9">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xmlns="" val="72795237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560840" cy="1354078"/>
          </a:xfrm>
        </p:spPr>
        <p:txBody>
          <a:bodyPr>
            <a:normAutofit/>
          </a:bodyPr>
          <a:lstStyle/>
          <a:p>
            <a:r>
              <a:rPr lang="ru-RU" sz="2400" b="1" dirty="0" smtClean="0"/>
              <a:t>          </a:t>
            </a:r>
            <a:r>
              <a:rPr lang="ru-RU" sz="2400" b="1" dirty="0" smtClean="0">
                <a:latin typeface="Times New Roman" panose="02020603050405020304" pitchFamily="18" charset="0"/>
                <a:cs typeface="Times New Roman" panose="02020603050405020304" pitchFamily="18" charset="0"/>
              </a:rPr>
              <a:t>Исполнение бюджета МО Волосовский муниципальный район Ленинградской области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за 2019 год </a:t>
            </a:r>
            <a:endParaRPr lang="ru-RU" sz="24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478636634"/>
              </p:ext>
            </p:extLst>
          </p:nvPr>
        </p:nvGraphicFramePr>
        <p:xfrm>
          <a:off x="125019" y="1772816"/>
          <a:ext cx="8695454" cy="3968997"/>
        </p:xfrm>
        <a:graphic>
          <a:graphicData uri="http://schemas.openxmlformats.org/drawingml/2006/table">
            <a:tbl>
              <a:tblPr firstRow="1" bandRow="1">
                <a:tableStyleId>{5C22544A-7EE6-4342-B048-85BDC9FD1C3A}</a:tableStyleId>
              </a:tblPr>
              <a:tblGrid>
                <a:gridCol w="1350637"/>
                <a:gridCol w="864096"/>
                <a:gridCol w="828676"/>
                <a:gridCol w="683492"/>
                <a:gridCol w="1055599"/>
                <a:gridCol w="1014470"/>
                <a:gridCol w="882259"/>
                <a:gridCol w="1080120"/>
                <a:gridCol w="936105"/>
              </a:tblGrid>
              <a:tr h="1094895">
                <a:tc rowSpan="2">
                  <a:txBody>
                    <a:bodyPr/>
                    <a:lstStyle/>
                    <a:p>
                      <a:pPr algn="ctr"/>
                      <a:endParaRPr lang="ru-RU" sz="1600" dirty="0" smtClean="0">
                        <a:latin typeface="Times New Roman" panose="02020603050405020304" pitchFamily="18" charset="0"/>
                        <a:cs typeface="Times New Roman" panose="02020603050405020304" pitchFamily="18" charset="0"/>
                      </a:endParaRPr>
                    </a:p>
                    <a:p>
                      <a:pPr algn="ctr"/>
                      <a:endParaRPr lang="ru-RU" sz="16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Муниципальное</a:t>
                      </a:r>
                      <a:r>
                        <a:rPr lang="ru-RU" sz="1400" baseline="0" dirty="0" smtClean="0">
                          <a:latin typeface="Times New Roman" panose="02020603050405020304" pitchFamily="18" charset="0"/>
                          <a:cs typeface="Times New Roman" panose="02020603050405020304" pitchFamily="18" charset="0"/>
                        </a:rPr>
                        <a:t> образование</a:t>
                      </a:r>
                      <a:endParaRPr lang="ru-RU" sz="1400" dirty="0">
                        <a:latin typeface="Times New Roman" panose="02020603050405020304" pitchFamily="18" charset="0"/>
                        <a:cs typeface="Times New Roman" panose="02020603050405020304" pitchFamily="18" charset="0"/>
                      </a:endParaRPr>
                    </a:p>
                  </a:txBody>
                  <a:tcPr marL="82323" marR="82323"/>
                </a:tc>
                <a:tc gridSpan="3">
                  <a:txBody>
                    <a:bodyPr/>
                    <a:lstStyle/>
                    <a:p>
                      <a:pPr algn="ctr"/>
                      <a:r>
                        <a:rPr lang="ru-RU" sz="1600" dirty="0" smtClean="0">
                          <a:latin typeface="Times New Roman" panose="02020603050405020304" pitchFamily="18" charset="0"/>
                          <a:cs typeface="Times New Roman" panose="02020603050405020304" pitchFamily="18" charset="0"/>
                        </a:rPr>
                        <a:t>Доходы</a:t>
                      </a:r>
                      <a:endParaRPr lang="en-US" sz="1600" dirty="0" smtClean="0">
                        <a:latin typeface="Times New Roman" panose="02020603050405020304" pitchFamily="18" charset="0"/>
                        <a:cs typeface="Times New Roman" panose="02020603050405020304" pitchFamily="18" charset="0"/>
                      </a:endParaRPr>
                    </a:p>
                    <a:p>
                      <a:pPr algn="ctr"/>
                      <a:endParaRPr lang="en-US" sz="1000" b="1" dirty="0" smtClean="0"/>
                    </a:p>
                    <a:p>
                      <a:pPr algn="ctr"/>
                      <a:r>
                        <a:rPr lang="ru-RU" sz="1200" b="1" dirty="0" smtClean="0"/>
                        <a:t>(млн. руб.)</a:t>
                      </a:r>
                      <a:endParaRPr lang="ru-RU" sz="1200" dirty="0">
                        <a:latin typeface="Times New Roman" panose="02020603050405020304" pitchFamily="18" charset="0"/>
                        <a:cs typeface="Times New Roman" panose="02020603050405020304" pitchFamily="18" charset="0"/>
                      </a:endParaRPr>
                    </a:p>
                  </a:txBody>
                  <a:tcPr marL="82323" marR="82323"/>
                </a:tc>
                <a:tc hMerge="1">
                  <a:txBody>
                    <a:bodyPr/>
                    <a:lstStyle/>
                    <a:p>
                      <a:endParaRPr lang="ru-RU" dirty="0"/>
                    </a:p>
                  </a:txBody>
                  <a:tcPr/>
                </a:tc>
                <a:tc hMerge="1">
                  <a:txBody>
                    <a:bodyPr/>
                    <a:lstStyle/>
                    <a:p>
                      <a:endParaRPr lang="ru-RU" dirty="0"/>
                    </a:p>
                  </a:txBody>
                  <a:tcPr/>
                </a:tc>
                <a:tc gridSpan="3">
                  <a:txBody>
                    <a:bodyPr/>
                    <a:lstStyle/>
                    <a:p>
                      <a:pPr algn="ctr"/>
                      <a:r>
                        <a:rPr lang="ru-RU" sz="1800" dirty="0" smtClean="0">
                          <a:latin typeface="Times New Roman" panose="02020603050405020304" pitchFamily="18" charset="0"/>
                          <a:cs typeface="Times New Roman" panose="02020603050405020304" pitchFamily="18" charset="0"/>
                        </a:rPr>
                        <a:t>Расходы</a:t>
                      </a:r>
                      <a:endParaRPr lang="en-US" sz="1800" dirty="0" smtClean="0">
                        <a:latin typeface="Times New Roman" panose="02020603050405020304" pitchFamily="18" charset="0"/>
                        <a:cs typeface="Times New Roman" panose="02020603050405020304" pitchFamily="18" charset="0"/>
                      </a:endParaRPr>
                    </a:p>
                    <a:p>
                      <a:pPr algn="ctr"/>
                      <a:endParaRPr lang="en-US" sz="1200" b="1" dirty="0" smtClean="0"/>
                    </a:p>
                    <a:p>
                      <a:pPr algn="ctr"/>
                      <a:r>
                        <a:rPr lang="ru-RU" sz="1200" b="1" dirty="0" smtClean="0"/>
                        <a:t>(млн. руб.)</a:t>
                      </a:r>
                      <a:endParaRPr lang="ru-RU" sz="1200" dirty="0" smtClean="0">
                        <a:latin typeface="Times New Roman" panose="02020603050405020304" pitchFamily="18" charset="0"/>
                        <a:cs typeface="Times New Roman" panose="02020603050405020304" pitchFamily="18" charset="0"/>
                      </a:endParaRPr>
                    </a:p>
                    <a:p>
                      <a:pPr algn="ctr"/>
                      <a:endParaRPr lang="ru-RU" sz="1800" dirty="0">
                        <a:latin typeface="Times New Roman" panose="02020603050405020304" pitchFamily="18" charset="0"/>
                        <a:cs typeface="Times New Roman" panose="02020603050405020304" pitchFamily="18" charset="0"/>
                      </a:endParaRPr>
                    </a:p>
                  </a:txBody>
                  <a:tcPr marL="82323" marR="82323"/>
                </a:tc>
                <a:tc hMerge="1">
                  <a:txBody>
                    <a:bodyPr/>
                    <a:lstStyle/>
                    <a:p>
                      <a:pPr algn="ctr"/>
                      <a:endParaRPr lang="ru-RU" dirty="0"/>
                    </a:p>
                  </a:txBody>
                  <a:tcPr/>
                </a:tc>
                <a:tc hMerge="1">
                  <a:txBody>
                    <a:bodyPr/>
                    <a:lstStyle/>
                    <a:p>
                      <a:pPr algn="ctr"/>
                      <a:endParaRPr lang="ru-RU" dirty="0"/>
                    </a:p>
                  </a:txBody>
                  <a:tcPr/>
                </a:tc>
                <a:tc gridSpan="2">
                  <a:txBody>
                    <a:bodyPr/>
                    <a:lstStyle/>
                    <a:p>
                      <a:pPr algn="ctr"/>
                      <a:r>
                        <a:rPr lang="ru-RU" sz="1400" dirty="0" smtClean="0">
                          <a:latin typeface="Times New Roman" panose="02020603050405020304" pitchFamily="18" charset="0"/>
                          <a:cs typeface="Times New Roman" panose="02020603050405020304" pitchFamily="18" charset="0"/>
                        </a:rPr>
                        <a:t>Дефицит(-), профицит(+)</a:t>
                      </a:r>
                      <a:endParaRPr lang="ru-RU" sz="1400" dirty="0">
                        <a:latin typeface="Times New Roman" panose="02020603050405020304" pitchFamily="18" charset="0"/>
                        <a:cs typeface="Times New Roman" panose="02020603050405020304" pitchFamily="18" charset="0"/>
                      </a:endParaRPr>
                    </a:p>
                  </a:txBody>
                  <a:tcPr marL="82323" marR="82323"/>
                </a:tc>
                <a:tc hMerge="1">
                  <a:txBody>
                    <a:bodyPr/>
                    <a:lstStyle/>
                    <a:p>
                      <a:endParaRPr lang="ru-RU" dirty="0"/>
                    </a:p>
                  </a:txBody>
                  <a:tcPr/>
                </a:tc>
              </a:tr>
              <a:tr h="1592576">
                <a:tc vMerge="1">
                  <a:txBody>
                    <a:bodyPr/>
                    <a:lstStyle/>
                    <a:p>
                      <a:endParaRPr lang="ru-RU" dirty="0"/>
                    </a:p>
                  </a:txBody>
                  <a:tcPr/>
                </a:tc>
                <a:tc>
                  <a:txBody>
                    <a:bodyPr/>
                    <a:lstStyle/>
                    <a:p>
                      <a:pPr algn="ctr"/>
                      <a:endParaRPr lang="ru-RU" sz="1200" b="0" dirty="0" smtClean="0">
                        <a:latin typeface="Times New Roman" panose="02020603050405020304" pitchFamily="18" charset="0"/>
                        <a:cs typeface="Times New Roman" panose="02020603050405020304" pitchFamily="18" charset="0"/>
                      </a:endParaRPr>
                    </a:p>
                    <a:p>
                      <a:pPr algn="ctr"/>
                      <a:endParaRPr lang="ru-RU" sz="1200" b="0" dirty="0" smtClean="0">
                        <a:latin typeface="Times New Roman" panose="02020603050405020304" pitchFamily="18" charset="0"/>
                        <a:cs typeface="Times New Roman" panose="02020603050405020304" pitchFamily="18" charset="0"/>
                      </a:endParaRPr>
                    </a:p>
                    <a:p>
                      <a:pPr algn="ctr"/>
                      <a:r>
                        <a:rPr lang="ru-RU" sz="1200" b="0" dirty="0" smtClean="0">
                          <a:latin typeface="Times New Roman" panose="02020603050405020304" pitchFamily="18" charset="0"/>
                          <a:cs typeface="Times New Roman" panose="02020603050405020304" pitchFamily="18" charset="0"/>
                        </a:rPr>
                        <a:t>Утвержденные</a:t>
                      </a:r>
                      <a:r>
                        <a:rPr lang="ru-RU" sz="1200" b="0" baseline="0" dirty="0" smtClean="0">
                          <a:latin typeface="Times New Roman" panose="02020603050405020304" pitchFamily="18" charset="0"/>
                          <a:cs typeface="Times New Roman" panose="02020603050405020304" pitchFamily="18" charset="0"/>
                        </a:rPr>
                        <a:t> </a:t>
                      </a:r>
                    </a:p>
                    <a:p>
                      <a:pPr algn="ctr"/>
                      <a:r>
                        <a:rPr lang="ru-RU" sz="1200" b="0" baseline="0" dirty="0" smtClean="0">
                          <a:latin typeface="Times New Roman" panose="02020603050405020304" pitchFamily="18" charset="0"/>
                          <a:cs typeface="Times New Roman" panose="02020603050405020304" pitchFamily="18" charset="0"/>
                        </a:rPr>
                        <a:t>бюджетные назначения</a:t>
                      </a:r>
                      <a:endParaRPr lang="ru-RU" sz="1200" b="0" dirty="0">
                        <a:latin typeface="Times New Roman" panose="02020603050405020304" pitchFamily="18" charset="0"/>
                        <a:cs typeface="Times New Roman" panose="02020603050405020304" pitchFamily="18" charset="0"/>
                      </a:endParaRPr>
                    </a:p>
                  </a:txBody>
                  <a:tcPr marL="82323" marR="82323"/>
                </a:tc>
                <a:tc>
                  <a:txBody>
                    <a:bodyPr/>
                    <a:lstStyle/>
                    <a:p>
                      <a:endParaRPr lang="ru-RU" sz="1200" b="0" dirty="0" smtClean="0">
                        <a:latin typeface="Times New Roman" panose="02020603050405020304" pitchFamily="18" charset="0"/>
                        <a:cs typeface="Times New Roman" panose="02020603050405020304" pitchFamily="18" charset="0"/>
                      </a:endParaRPr>
                    </a:p>
                    <a:p>
                      <a:endParaRPr lang="ru-RU" sz="1200" b="0" dirty="0" smtClean="0">
                        <a:latin typeface="Times New Roman" panose="02020603050405020304" pitchFamily="18" charset="0"/>
                        <a:cs typeface="Times New Roman" panose="02020603050405020304" pitchFamily="18" charset="0"/>
                      </a:endParaRPr>
                    </a:p>
                    <a:p>
                      <a:pPr algn="ctr"/>
                      <a:r>
                        <a:rPr lang="ru-RU" sz="1200" b="0" dirty="0" smtClean="0">
                          <a:latin typeface="Times New Roman" panose="02020603050405020304" pitchFamily="18" charset="0"/>
                          <a:cs typeface="Times New Roman" panose="02020603050405020304" pitchFamily="18" charset="0"/>
                        </a:rPr>
                        <a:t>Исполнено</a:t>
                      </a:r>
                      <a:r>
                        <a:rPr lang="ru-RU" sz="1200" b="0" baseline="0" dirty="0" smtClean="0">
                          <a:latin typeface="Times New Roman" panose="02020603050405020304" pitchFamily="18" charset="0"/>
                          <a:cs typeface="Times New Roman" panose="02020603050405020304" pitchFamily="18" charset="0"/>
                        </a:rPr>
                        <a:t> на 01.01.2020г.</a:t>
                      </a:r>
                      <a:endParaRPr lang="ru-RU" sz="1200" b="0" dirty="0">
                        <a:latin typeface="Times New Roman" panose="02020603050405020304" pitchFamily="18" charset="0"/>
                        <a:cs typeface="Times New Roman" panose="02020603050405020304" pitchFamily="18" charset="0"/>
                      </a:endParaRPr>
                    </a:p>
                  </a:txBody>
                  <a:tcPr marL="82323" marR="82323"/>
                </a:tc>
                <a:tc>
                  <a:txBody>
                    <a:bodyPr/>
                    <a:lstStyle/>
                    <a:p>
                      <a:endParaRPr lang="ru-RU" sz="1200" b="0" dirty="0" smtClean="0">
                        <a:latin typeface="Times New Roman" panose="02020603050405020304" pitchFamily="18" charset="0"/>
                        <a:cs typeface="Times New Roman" panose="02020603050405020304" pitchFamily="18" charset="0"/>
                      </a:endParaRPr>
                    </a:p>
                    <a:p>
                      <a:pPr algn="ctr"/>
                      <a:endParaRPr lang="en-US" sz="1200" b="0" dirty="0" smtClean="0">
                        <a:latin typeface="Times New Roman" panose="02020603050405020304" pitchFamily="18" charset="0"/>
                        <a:cs typeface="Times New Roman" panose="02020603050405020304" pitchFamily="18" charset="0"/>
                      </a:endParaRPr>
                    </a:p>
                    <a:p>
                      <a:pPr algn="ctr"/>
                      <a:r>
                        <a:rPr lang="ru-RU" sz="1200" b="0" dirty="0" smtClean="0">
                          <a:latin typeface="Times New Roman" panose="02020603050405020304" pitchFamily="18" charset="0"/>
                          <a:cs typeface="Times New Roman" panose="02020603050405020304" pitchFamily="18" charset="0"/>
                        </a:rPr>
                        <a:t>% исполнения</a:t>
                      </a:r>
                      <a:endParaRPr lang="ru-RU" sz="1200" b="0" dirty="0">
                        <a:latin typeface="Times New Roman" panose="02020603050405020304" pitchFamily="18" charset="0"/>
                        <a:cs typeface="Times New Roman" panose="02020603050405020304" pitchFamily="18" charset="0"/>
                      </a:endParaRPr>
                    </a:p>
                  </a:txBody>
                  <a:tcPr marL="82323" marR="82323"/>
                </a:tc>
                <a:tc>
                  <a:txBody>
                    <a:bodyPr/>
                    <a:lstStyle/>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kern="1200" dirty="0" smtClean="0">
                          <a:solidFill>
                            <a:schemeClr val="dk1"/>
                          </a:solidFill>
                          <a:latin typeface="Times New Roman" panose="02020603050405020304" pitchFamily="18" charset="0"/>
                          <a:ea typeface="+mn-ea"/>
                          <a:cs typeface="Times New Roman" panose="02020603050405020304" pitchFamily="18" charset="0"/>
                        </a:rPr>
                        <a:t>Утвержденные бюджетные назначения</a:t>
                      </a:r>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txBody>
                  <a:tcPr marL="82323" marR="82323"/>
                </a:tc>
                <a:tc>
                  <a:txBody>
                    <a:bodyPr/>
                    <a:lstStyle/>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kern="1200" dirty="0" smtClean="0">
                          <a:solidFill>
                            <a:schemeClr val="dk1"/>
                          </a:solidFill>
                          <a:latin typeface="Times New Roman" panose="02020603050405020304" pitchFamily="18" charset="0"/>
                          <a:ea typeface="+mn-ea"/>
                          <a:cs typeface="Times New Roman" panose="02020603050405020304" pitchFamily="18" charset="0"/>
                        </a:rPr>
                        <a:t>Исполнено</a:t>
                      </a:r>
                    </a:p>
                    <a:p>
                      <a:pPr marL="0" algn="ctr" defTabSz="914400" rtl="0" eaLnBrk="1" latinLnBrk="0" hangingPunct="1"/>
                      <a:r>
                        <a:rPr lang="ru-RU" sz="1200" b="0" kern="1200" dirty="0" smtClean="0">
                          <a:solidFill>
                            <a:schemeClr val="dk1"/>
                          </a:solidFill>
                          <a:latin typeface="Times New Roman" panose="02020603050405020304" pitchFamily="18" charset="0"/>
                          <a:ea typeface="+mn-ea"/>
                          <a:cs typeface="Times New Roman" panose="02020603050405020304" pitchFamily="18" charset="0"/>
                        </a:rPr>
                        <a:t>на</a:t>
                      </a:r>
                      <a:r>
                        <a:rPr lang="ru-RU" sz="1200" b="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algn="ctr" defTabSz="914400" rtl="0" eaLnBrk="1" latinLnBrk="0" hangingPunct="1"/>
                      <a:r>
                        <a:rPr lang="ru-RU" sz="1200" b="0" kern="1200" baseline="0" dirty="0" smtClean="0">
                          <a:solidFill>
                            <a:schemeClr val="dk1"/>
                          </a:solidFill>
                          <a:latin typeface="Times New Roman" panose="02020603050405020304" pitchFamily="18" charset="0"/>
                          <a:ea typeface="+mn-ea"/>
                          <a:cs typeface="Times New Roman" panose="02020603050405020304" pitchFamily="18" charset="0"/>
                        </a:rPr>
                        <a:t>01</a:t>
                      </a:r>
                      <a:r>
                        <a:rPr lang="en-US" sz="1200" b="0" kern="1200" baseline="0" dirty="0" smtClean="0">
                          <a:solidFill>
                            <a:schemeClr val="dk1"/>
                          </a:solidFill>
                          <a:latin typeface="Times New Roman" panose="02020603050405020304" pitchFamily="18" charset="0"/>
                          <a:ea typeface="+mn-ea"/>
                          <a:cs typeface="Times New Roman" panose="02020603050405020304" pitchFamily="18" charset="0"/>
                        </a:rPr>
                        <a:t>.01.20</a:t>
                      </a:r>
                      <a:r>
                        <a:rPr lang="ru-RU" sz="1200" b="0" kern="1200" baseline="0" dirty="0" smtClean="0">
                          <a:solidFill>
                            <a:schemeClr val="dk1"/>
                          </a:solidFill>
                          <a:latin typeface="Times New Roman" panose="02020603050405020304" pitchFamily="18" charset="0"/>
                          <a:ea typeface="+mn-ea"/>
                          <a:cs typeface="Times New Roman" panose="02020603050405020304" pitchFamily="18" charset="0"/>
                        </a:rPr>
                        <a:t>20г</a:t>
                      </a:r>
                      <a:r>
                        <a:rPr lang="en-US" sz="1200" b="0"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txBody>
                  <a:tcPr marL="82323" marR="82323"/>
                </a:tc>
                <a:tc>
                  <a:txBody>
                    <a:bodyPr/>
                    <a:lstStyle/>
                    <a:p>
                      <a:pPr algn="ctr"/>
                      <a:endParaRPr lang="ru-RU" sz="1200" b="0" dirty="0" smtClean="0">
                        <a:latin typeface="Times New Roman" panose="02020603050405020304" pitchFamily="18" charset="0"/>
                        <a:cs typeface="Times New Roman" panose="02020603050405020304" pitchFamily="18" charset="0"/>
                      </a:endParaRPr>
                    </a:p>
                    <a:p>
                      <a:pPr algn="ctr"/>
                      <a:endParaRPr lang="ru-RU" sz="1200" b="0" dirty="0" smtClean="0">
                        <a:latin typeface="Times New Roman" panose="02020603050405020304" pitchFamily="18" charset="0"/>
                        <a:cs typeface="Times New Roman" panose="02020603050405020304" pitchFamily="18" charset="0"/>
                      </a:endParaRPr>
                    </a:p>
                    <a:p>
                      <a:pPr algn="ctr"/>
                      <a:r>
                        <a:rPr lang="ru-RU" sz="1200" b="0" dirty="0" smtClean="0">
                          <a:latin typeface="Times New Roman" panose="02020603050405020304" pitchFamily="18" charset="0"/>
                          <a:cs typeface="Times New Roman" panose="02020603050405020304" pitchFamily="18" charset="0"/>
                        </a:rPr>
                        <a:t>% исполнения</a:t>
                      </a:r>
                      <a:endParaRPr lang="ru-RU" sz="1200" b="0" dirty="0">
                        <a:latin typeface="Times New Roman" panose="02020603050405020304" pitchFamily="18" charset="0"/>
                        <a:cs typeface="Times New Roman" panose="02020603050405020304" pitchFamily="18" charset="0"/>
                      </a:endParaRPr>
                    </a:p>
                  </a:txBody>
                  <a:tcPr marL="82323" marR="82323"/>
                </a:tc>
                <a:tc>
                  <a:txBody>
                    <a:bodyPr/>
                    <a:lstStyle/>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kern="1200" dirty="0" smtClean="0">
                          <a:solidFill>
                            <a:schemeClr val="dk1"/>
                          </a:solidFill>
                          <a:latin typeface="Times New Roman" panose="02020603050405020304" pitchFamily="18" charset="0"/>
                          <a:ea typeface="+mn-ea"/>
                          <a:cs typeface="Times New Roman" panose="02020603050405020304" pitchFamily="18" charset="0"/>
                        </a:rPr>
                        <a:t>Утвержденные бюджетные назначения</a:t>
                      </a:r>
                    </a:p>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txBody>
                  <a:tcPr marL="82323" marR="82323"/>
                </a:tc>
                <a:tc>
                  <a:txBody>
                    <a:bodyPr/>
                    <a:lstStyle/>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smtClean="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dirty="0" smtClean="0">
                          <a:latin typeface="Times New Roman" panose="02020603050405020304" pitchFamily="18" charset="0"/>
                          <a:cs typeface="Times New Roman" panose="02020603050405020304" pitchFamily="18" charset="0"/>
                        </a:rPr>
                        <a:t>Исполнено</a:t>
                      </a:r>
                      <a:r>
                        <a:rPr lang="ru-RU" sz="1200" b="0" baseline="0" dirty="0" smtClean="0">
                          <a:latin typeface="Times New Roman" panose="02020603050405020304" pitchFamily="18" charset="0"/>
                          <a:cs typeface="Times New Roman" panose="02020603050405020304" pitchFamily="18" charset="0"/>
                        </a:rPr>
                        <a:t> на 01.01.2020г.</a:t>
                      </a:r>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txBody>
                  <a:tcPr marL="82323" marR="82323"/>
                </a:tc>
              </a:tr>
              <a:tr h="1281526">
                <a:tc>
                  <a:txBody>
                    <a:bodyPr/>
                    <a:lstStyle/>
                    <a:p>
                      <a:pPr algn="ctr"/>
                      <a:r>
                        <a:rPr lang="ru-RU" sz="1400" b="1" dirty="0" smtClean="0">
                          <a:latin typeface="Times New Roman" panose="02020603050405020304" pitchFamily="18" charset="0"/>
                          <a:cs typeface="Times New Roman" panose="02020603050405020304" pitchFamily="18" charset="0"/>
                        </a:rPr>
                        <a:t>Волосовский</a:t>
                      </a:r>
                      <a:r>
                        <a:rPr lang="ru-RU" sz="1400" b="1" baseline="0" dirty="0" smtClean="0">
                          <a:latin typeface="Times New Roman" panose="02020603050405020304" pitchFamily="18" charset="0"/>
                          <a:cs typeface="Times New Roman" panose="02020603050405020304" pitchFamily="18" charset="0"/>
                        </a:rPr>
                        <a:t> </a:t>
                      </a:r>
                    </a:p>
                    <a:p>
                      <a:pPr algn="ctr"/>
                      <a:r>
                        <a:rPr lang="ru-RU" sz="1400" b="1" baseline="0" dirty="0" smtClean="0">
                          <a:latin typeface="Times New Roman" panose="02020603050405020304" pitchFamily="18" charset="0"/>
                          <a:cs typeface="Times New Roman" panose="02020603050405020304" pitchFamily="18" charset="0"/>
                        </a:rPr>
                        <a:t>муниципальный район</a:t>
                      </a:r>
                      <a:endParaRPr lang="ru-RU" sz="1400" b="1" dirty="0">
                        <a:latin typeface="Times New Roman" panose="02020603050405020304" pitchFamily="18" charset="0"/>
                        <a:cs typeface="Times New Roman" panose="02020603050405020304" pitchFamily="18" charset="0"/>
                      </a:endParaRPr>
                    </a:p>
                  </a:txBody>
                  <a:tcPr marL="82323" marR="82323"/>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1 651,1</a:t>
                      </a:r>
                    </a:p>
                  </a:txBody>
                  <a:tcPr marL="82323" marR="82323"/>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1 673,3</a:t>
                      </a:r>
                      <a:endParaRPr lang="ru-RU" sz="14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101,3</a:t>
                      </a:r>
                      <a:endParaRPr lang="ru-RU" sz="14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1 639,0</a:t>
                      </a:r>
                      <a:endParaRPr lang="ru-RU" sz="14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1 579,4</a:t>
                      </a:r>
                      <a:endParaRPr lang="ru-RU" sz="14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96,4</a:t>
                      </a:r>
                      <a:endParaRPr lang="ru-RU" sz="14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12,1</a:t>
                      </a:r>
                      <a:endParaRPr lang="ru-RU"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93,9</a:t>
                      </a:r>
                      <a:endParaRPr lang="ru-RU" sz="14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27876"/>
            <a:ext cx="887413" cy="1071563"/>
          </a:xfrm>
          <a:prstGeom prst="rect">
            <a:avLst/>
          </a:prstGeom>
          <a:noFill/>
          <a:ln w="9525">
            <a:noFill/>
            <a:miter lim="800000"/>
            <a:headEnd/>
            <a:tailEnd/>
          </a:ln>
        </p:spPr>
      </p:pic>
      <p:sp>
        <p:nvSpPr>
          <p:cNvPr id="3" name="TextBox 2"/>
          <p:cNvSpPr txBox="1"/>
          <p:nvPr/>
        </p:nvSpPr>
        <p:spPr>
          <a:xfrm>
            <a:off x="6444207" y="1055212"/>
            <a:ext cx="1788541" cy="276999"/>
          </a:xfrm>
          <a:prstGeom prst="rect">
            <a:avLst/>
          </a:prstGeom>
          <a:noFill/>
        </p:spPr>
        <p:txBody>
          <a:bodyPr wrap="square" rtlCol="0">
            <a:spAutoFit/>
          </a:bodyPr>
          <a:lstStyle/>
          <a:p>
            <a:r>
              <a:rPr lang="ru-RU" sz="1200" b="1" dirty="0"/>
              <a:t>(млн. руб.)</a:t>
            </a:r>
            <a:endParaRPr lang="ru-RU" sz="1200"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3</a:t>
            </a:fld>
            <a:endParaRPr lang="ru-RU" dirty="0"/>
          </a:p>
        </p:txBody>
      </p:sp>
    </p:spTree>
    <p:extLst>
      <p:ext uri="{BB962C8B-B14F-4D97-AF65-F5344CB8AC3E}">
        <p14:creationId xmlns:p14="http://schemas.microsoft.com/office/powerpoint/2010/main" xmlns="" val="232469673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229600" cy="855539"/>
          </a:xfrm>
        </p:spPr>
        <p:txBody>
          <a:bodyPr>
            <a:noAutofit/>
          </a:bodyPr>
          <a:lstStyle/>
          <a:p>
            <a:r>
              <a:rPr lang="ru-RU" sz="2500" b="1" dirty="0" smtClean="0"/>
              <a:t> </a:t>
            </a:r>
            <a:r>
              <a:rPr lang="ru-RU" sz="2500" b="1" dirty="0" smtClean="0">
                <a:latin typeface="Times New Roman" panose="02020603050405020304" pitchFamily="18" charset="0"/>
                <a:cs typeface="Times New Roman" panose="02020603050405020304" pitchFamily="18" charset="0"/>
              </a:rPr>
              <a:t>Доходы, поступающие </a:t>
            </a:r>
            <a:r>
              <a:rPr lang="ru-RU" sz="2500" b="1" dirty="0">
                <a:latin typeface="Times New Roman" panose="02020603050405020304" pitchFamily="18" charset="0"/>
                <a:cs typeface="Times New Roman" panose="02020603050405020304" pitchFamily="18" charset="0"/>
              </a:rPr>
              <a:t>в бюджет </a:t>
            </a:r>
            <a:br>
              <a:rPr lang="ru-RU" sz="2500" b="1" dirty="0">
                <a:latin typeface="Times New Roman" panose="02020603050405020304" pitchFamily="18" charset="0"/>
                <a:cs typeface="Times New Roman" panose="02020603050405020304" pitchFamily="18" charset="0"/>
              </a:rPr>
            </a:br>
            <a:r>
              <a:rPr lang="ru-RU" sz="2500" b="1" dirty="0">
                <a:latin typeface="Times New Roman" panose="02020603050405020304" pitchFamily="18" charset="0"/>
                <a:cs typeface="Times New Roman" panose="02020603050405020304" pitchFamily="18" charset="0"/>
              </a:rPr>
              <a:t>м</a:t>
            </a:r>
            <a:r>
              <a:rPr lang="ru-RU" sz="2500" b="1" dirty="0" smtClean="0">
                <a:latin typeface="Times New Roman" panose="02020603050405020304" pitchFamily="18" charset="0"/>
                <a:cs typeface="Times New Roman" panose="02020603050405020304" pitchFamily="18" charset="0"/>
              </a:rPr>
              <a:t>униципального образования Волосовский </a:t>
            </a:r>
            <a:r>
              <a:rPr lang="ru-RU" sz="2500" b="1" dirty="0">
                <a:latin typeface="Times New Roman" panose="02020603050405020304" pitchFamily="18" charset="0"/>
                <a:cs typeface="Times New Roman" panose="02020603050405020304" pitchFamily="18" charset="0"/>
              </a:rPr>
              <a:t>муниципальный </a:t>
            </a:r>
            <a:r>
              <a:rPr lang="ru-RU" sz="2500" b="1" dirty="0" smtClean="0">
                <a:latin typeface="Times New Roman" panose="02020603050405020304" pitchFamily="18" charset="0"/>
                <a:cs typeface="Times New Roman" panose="02020603050405020304" pitchFamily="18" charset="0"/>
              </a:rPr>
              <a:t>район Ленинградской области</a:t>
            </a:r>
            <a:r>
              <a:rPr lang="ru-RU" sz="2500" b="1" dirty="0">
                <a:latin typeface="Times New Roman" panose="02020603050405020304" pitchFamily="18" charset="0"/>
                <a:cs typeface="Times New Roman" panose="02020603050405020304" pitchFamily="18" charset="0"/>
              </a:rPr>
              <a:t/>
            </a:r>
            <a:br>
              <a:rPr lang="ru-RU" sz="2500" b="1" dirty="0">
                <a:latin typeface="Times New Roman" panose="02020603050405020304" pitchFamily="18" charset="0"/>
                <a:cs typeface="Times New Roman" panose="02020603050405020304" pitchFamily="18" charset="0"/>
              </a:rPr>
            </a:br>
            <a:endParaRPr lang="ru-RU" sz="25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110991792"/>
              </p:ext>
            </p:extLst>
          </p:nvPr>
        </p:nvGraphicFramePr>
        <p:xfrm>
          <a:off x="251520" y="1332212"/>
          <a:ext cx="8784975" cy="5303236"/>
        </p:xfrm>
        <a:graphic>
          <a:graphicData uri="http://schemas.openxmlformats.org/drawingml/2006/table">
            <a:tbl>
              <a:tblPr firstRow="1" bandRow="1">
                <a:tableStyleId>{5C22544A-7EE6-4342-B048-85BDC9FD1C3A}</a:tableStyleId>
              </a:tblPr>
              <a:tblGrid>
                <a:gridCol w="2778271"/>
                <a:gridCol w="3078379"/>
                <a:gridCol w="2928325"/>
              </a:tblGrid>
              <a:tr h="803283">
                <a:tc>
                  <a:txBody>
                    <a:bodyPr/>
                    <a:lstStyle/>
                    <a:p>
                      <a:pPr algn="ctr"/>
                      <a:r>
                        <a:rPr lang="ru-RU" sz="1800" b="1" dirty="0" smtClean="0">
                          <a:latin typeface="Times New Roman" panose="02020603050405020304" pitchFamily="18" charset="0"/>
                          <a:cs typeface="Times New Roman" panose="02020603050405020304" pitchFamily="18" charset="0"/>
                        </a:rPr>
                        <a:t>Налоговые доходы</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latin typeface="Times New Roman" panose="02020603050405020304" pitchFamily="18" charset="0"/>
                          <a:cs typeface="Times New Roman" panose="02020603050405020304" pitchFamily="18" charset="0"/>
                        </a:rPr>
                        <a:t>Неналоговые доходы</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latin typeface="Times New Roman" panose="02020603050405020304" pitchFamily="18" charset="0"/>
                          <a:cs typeface="Times New Roman" panose="02020603050405020304" pitchFamily="18" charset="0"/>
                        </a:rPr>
                        <a:t>Безвозмездные</a:t>
                      </a:r>
                      <a:r>
                        <a:rPr lang="ru-RU" sz="1800" b="1" baseline="0" dirty="0" smtClean="0">
                          <a:latin typeface="Times New Roman" panose="02020603050405020304" pitchFamily="18" charset="0"/>
                          <a:cs typeface="Times New Roman" panose="02020603050405020304" pitchFamily="18" charset="0"/>
                        </a:rPr>
                        <a:t> поступления</a:t>
                      </a:r>
                      <a:endParaRPr lang="ru-RU" sz="1800" b="1" dirty="0">
                        <a:latin typeface="Times New Roman" panose="02020603050405020304" pitchFamily="18" charset="0"/>
                        <a:cs typeface="Times New Roman" panose="02020603050405020304" pitchFamily="18" charset="0"/>
                      </a:endParaRPr>
                    </a:p>
                  </a:txBody>
                  <a:tcPr/>
                </a:tc>
              </a:tr>
              <a:tr h="4499953">
                <a:tc>
                  <a:txBody>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Налог на доходы физических лиц</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Акцизы на нефтепродукты</a:t>
                      </a:r>
                      <a:endParaRPr lang="en-US" sz="2000" dirty="0" smtClean="0">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smtClean="0">
                          <a:latin typeface="Times New Roman" panose="02020603050405020304" pitchFamily="18" charset="0"/>
                          <a:cs typeface="Times New Roman" panose="02020603050405020304" pitchFamily="18" charset="0"/>
                        </a:rPr>
                        <a:t>Налоги</a:t>
                      </a:r>
                      <a:r>
                        <a:rPr lang="ru-RU" sz="2000" baseline="0" dirty="0" smtClean="0">
                          <a:latin typeface="Times New Roman" panose="02020603050405020304" pitchFamily="18" charset="0"/>
                          <a:cs typeface="Times New Roman" panose="02020603050405020304" pitchFamily="18" charset="0"/>
                        </a:rPr>
                        <a:t> на совокупный доход</a:t>
                      </a:r>
                      <a:endParaRPr lang="ru-RU"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Государственная пошлина</a:t>
                      </a:r>
                    </a:p>
                    <a:p>
                      <a:pPr marL="0" indent="0">
                        <a:buFont typeface="Arial" panose="020B0604020202020204" pitchFamily="34" charset="0"/>
                        <a:buNone/>
                      </a:pPr>
                      <a:endParaRPr lang="ru-RU" sz="1800" dirty="0"/>
                    </a:p>
                  </a:txBody>
                  <a:tcPr/>
                </a:tc>
                <a:tc>
                  <a:txBody>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Доходы от сдачи в аренду имущества</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Доходы от реализации имущества, земельных участков</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Платежи </a:t>
                      </a:r>
                      <a:r>
                        <a:rPr lang="ru-RU" sz="2000" baseline="0" dirty="0" smtClean="0">
                          <a:latin typeface="Times New Roman" panose="02020603050405020304" pitchFamily="18" charset="0"/>
                          <a:cs typeface="Times New Roman" panose="02020603050405020304" pitchFamily="18" charset="0"/>
                        </a:rPr>
                        <a:t>от государственных и муниципальных предприятий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baseline="0" dirty="0" smtClean="0">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marL="285750" indent="-285750">
                        <a:buFont typeface="Arial" panose="020B0604020202020204" pitchFamily="34" charset="0"/>
                        <a:buChar char="•"/>
                      </a:pPr>
                      <a:r>
                        <a:rPr lang="ru-RU" sz="2000" baseline="0" dirty="0" smtClean="0">
                          <a:latin typeface="Times New Roman" panose="02020603050405020304" pitchFamily="18" charset="0"/>
                          <a:cs typeface="Times New Roman" panose="02020603050405020304" pitchFamily="18" charset="0"/>
                        </a:rPr>
                        <a:t>Штрафы, санкции, возмещение ущерба</a:t>
                      </a:r>
                    </a:p>
                  </a:txBody>
                  <a:tcPr/>
                </a:tc>
                <a:tc>
                  <a:txBody>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Дотации</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Субсидии</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Субвенции</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Межбюджетные</a:t>
                      </a:r>
                      <a:r>
                        <a:rPr lang="ru-RU" sz="2000" baseline="0" dirty="0" smtClean="0">
                          <a:latin typeface="Times New Roman" panose="02020603050405020304" pitchFamily="18" charset="0"/>
                          <a:cs typeface="Times New Roman" panose="02020603050405020304" pitchFamily="18" charset="0"/>
                        </a:rPr>
                        <a:t> трансферты</a:t>
                      </a:r>
                    </a:p>
                  </a:txBody>
                  <a:tcPr/>
                </a:tc>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172400" y="44624"/>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4</a:t>
            </a:fld>
            <a:endParaRPr lang="ru-RU" dirty="0"/>
          </a:p>
        </p:txBody>
      </p:sp>
    </p:spTree>
    <p:extLst>
      <p:ext uri="{BB962C8B-B14F-4D97-AF65-F5344CB8AC3E}">
        <p14:creationId xmlns:p14="http://schemas.microsoft.com/office/powerpoint/2010/main" xmlns="" val="306134578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27" y="116632"/>
            <a:ext cx="7920841" cy="1080120"/>
          </a:xfrm>
        </p:spPr>
        <p:txBody>
          <a:bodyPr>
            <a:noAutofit/>
          </a:bodyPr>
          <a:lstStyle/>
          <a:p>
            <a:r>
              <a:rPr lang="ru-RU" sz="2000" b="1" dirty="0" smtClean="0">
                <a:latin typeface="Times New Roman" panose="02020603050405020304" pitchFamily="18" charset="0"/>
                <a:cs typeface="Times New Roman" panose="02020603050405020304" pitchFamily="18" charset="0"/>
              </a:rPr>
              <a:t>Доходы муниципального образования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Волосовский муниципальный район</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Ленинградской области в </a:t>
            </a:r>
            <a:r>
              <a:rPr lang="ru-RU" sz="2000" b="1" dirty="0">
                <a:latin typeface="Times New Roman" panose="02020603050405020304" pitchFamily="18" charset="0"/>
                <a:cs typeface="Times New Roman" panose="02020603050405020304" pitchFamily="18" charset="0"/>
              </a:rPr>
              <a:t>соответствии со </a:t>
            </a:r>
            <a:r>
              <a:rPr lang="ru-RU" sz="2000" b="1" dirty="0" smtClean="0">
                <a:latin typeface="Times New Roman" panose="02020603050405020304" pitchFamily="18" charset="0"/>
                <a:cs typeface="Times New Roman" panose="02020603050405020304" pitchFamily="18" charset="0"/>
              </a:rPr>
              <a:t>структурой</a:t>
            </a:r>
            <a:endParaRPr lang="ru-RU" sz="2000"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xmlns="" val="3009611753"/>
              </p:ext>
            </p:extLst>
          </p:nvPr>
        </p:nvGraphicFramePr>
        <p:xfrm>
          <a:off x="107504" y="1412776"/>
          <a:ext cx="4247519" cy="5064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Объект 7"/>
          <p:cNvGraphicFramePr>
            <a:graphicFrameLocks/>
          </p:cNvGraphicFramePr>
          <p:nvPr>
            <p:extLst>
              <p:ext uri="{D42A27DB-BD31-4B8C-83A1-F6EECF244321}">
                <p14:modId xmlns:p14="http://schemas.microsoft.com/office/powerpoint/2010/main" xmlns="" val="794747153"/>
              </p:ext>
            </p:extLst>
          </p:nvPr>
        </p:nvGraphicFramePr>
        <p:xfrm>
          <a:off x="4531403" y="1412776"/>
          <a:ext cx="4445652" cy="4809323"/>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5" cstate="print"/>
          <a:srcRect/>
          <a:stretch>
            <a:fillRect/>
          </a:stretch>
        </p:blipFill>
        <p:spPr bwMode="auto">
          <a:xfrm>
            <a:off x="8256587" y="0"/>
            <a:ext cx="887413" cy="1071563"/>
          </a:xfrm>
          <a:prstGeom prst="rect">
            <a:avLst/>
          </a:prstGeom>
          <a:noFill/>
          <a:ln w="9525">
            <a:noFill/>
            <a:miter lim="800000"/>
            <a:headEnd/>
            <a:tailEnd/>
          </a:ln>
        </p:spPr>
      </p:pic>
      <p:graphicFrame>
        <p:nvGraphicFramePr>
          <p:cNvPr id="6" name="Объект 7"/>
          <p:cNvGraphicFramePr>
            <a:graphicFrameLocks/>
          </p:cNvGraphicFramePr>
          <p:nvPr>
            <p:extLst>
              <p:ext uri="{D42A27DB-BD31-4B8C-83A1-F6EECF244321}">
                <p14:modId xmlns:p14="http://schemas.microsoft.com/office/powerpoint/2010/main" xmlns="" val="3078947553"/>
              </p:ext>
            </p:extLst>
          </p:nvPr>
        </p:nvGraphicFramePr>
        <p:xfrm>
          <a:off x="4683803" y="1565176"/>
          <a:ext cx="4352693" cy="48093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Объект 7"/>
          <p:cNvGraphicFramePr>
            <a:graphicFrameLocks/>
          </p:cNvGraphicFramePr>
          <p:nvPr>
            <p:extLst>
              <p:ext uri="{D42A27DB-BD31-4B8C-83A1-F6EECF244321}">
                <p14:modId xmlns:p14="http://schemas.microsoft.com/office/powerpoint/2010/main" xmlns="" val="1824977220"/>
              </p:ext>
            </p:extLst>
          </p:nvPr>
        </p:nvGraphicFramePr>
        <p:xfrm>
          <a:off x="4531403" y="1484784"/>
          <a:ext cx="4505093" cy="5042116"/>
        </p:xfrm>
        <a:graphic>
          <a:graphicData uri="http://schemas.openxmlformats.org/drawingml/2006/chart">
            <c:chart xmlns:c="http://schemas.openxmlformats.org/drawingml/2006/chart" xmlns:r="http://schemas.openxmlformats.org/officeDocument/2006/relationships" r:id="rId7"/>
          </a:graphicData>
        </a:graphic>
      </p:graphicFrame>
      <p:sp>
        <p:nvSpPr>
          <p:cNvPr id="3" name="Номер слайда 2"/>
          <p:cNvSpPr>
            <a:spLocks noGrp="1"/>
          </p:cNvSpPr>
          <p:nvPr>
            <p:ph type="sldNum" sz="quarter" idx="12"/>
          </p:nvPr>
        </p:nvSpPr>
        <p:spPr/>
        <p:txBody>
          <a:bodyPr/>
          <a:lstStyle/>
          <a:p>
            <a:fld id="{783466D5-4684-485F-A2A8-A7189E0508E1}" type="slidenum">
              <a:rPr lang="ru-RU" smtClean="0"/>
              <a:pPr/>
              <a:t>5</a:t>
            </a:fld>
            <a:endParaRPr lang="ru-RU" dirty="0"/>
          </a:p>
        </p:txBody>
      </p:sp>
      <p:sp>
        <p:nvSpPr>
          <p:cNvPr id="4" name="Прямоугольник 3"/>
          <p:cNvSpPr/>
          <p:nvPr/>
        </p:nvSpPr>
        <p:spPr>
          <a:xfrm>
            <a:off x="2286000" y="3429000"/>
            <a:ext cx="4572000" cy="0"/>
          </a:xfrm>
          <a:prstGeom prst="rect">
            <a:avLst/>
          </a:prstGeom>
        </p:spPr>
        <p:txBody>
          <a:bodyPr/>
          <a:lstStyle/>
          <a:p>
            <a:endParaRPr lang="ru-RU" dirty="0"/>
          </a:p>
        </p:txBody>
      </p:sp>
    </p:spTree>
    <p:extLst>
      <p:ext uri="{BB962C8B-B14F-4D97-AF65-F5344CB8AC3E}">
        <p14:creationId xmlns:p14="http://schemas.microsoft.com/office/powerpoint/2010/main" xmlns="" val="4259941615"/>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7930955" cy="1143000"/>
          </a:xfrm>
        </p:spPr>
        <p:txBody>
          <a:bodyPr>
            <a:normAutofit fontScale="90000"/>
          </a:bodyPr>
          <a:lstStyle/>
          <a:p>
            <a:r>
              <a:rPr lang="ru-RU" sz="2400" b="1" dirty="0" smtClean="0">
                <a:latin typeface="Times New Roman" panose="02020603050405020304" pitchFamily="18" charset="0"/>
                <a:cs typeface="Times New Roman" panose="02020603050405020304" pitchFamily="18" charset="0"/>
              </a:rPr>
              <a:t>Динамика доходной части муниципального образования Волосовский муниципальный район Ленинградской области</a:t>
            </a:r>
            <a:endParaRPr lang="ru-RU" sz="18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636809455"/>
              </p:ext>
            </p:extLst>
          </p:nvPr>
        </p:nvGraphicFramePr>
        <p:xfrm>
          <a:off x="179513" y="1628800"/>
          <a:ext cx="8818368" cy="482453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222906" y="44624"/>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6</a:t>
            </a:fld>
            <a:endParaRPr lang="ru-RU" dirty="0"/>
          </a:p>
        </p:txBody>
      </p:sp>
    </p:spTree>
    <p:extLst>
      <p:ext uri="{BB962C8B-B14F-4D97-AF65-F5344CB8AC3E}">
        <p14:creationId xmlns:p14="http://schemas.microsoft.com/office/powerpoint/2010/main" xmlns="" val="92144210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14808" cy="748944"/>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НДФЛ, поступивший в бюджет района в 201</a:t>
            </a:r>
            <a:r>
              <a:rPr lang="ru-RU" sz="2800" b="1" dirty="0">
                <a:latin typeface="Times New Roman" panose="02020603050405020304" pitchFamily="18" charset="0"/>
                <a:cs typeface="Times New Roman" panose="02020603050405020304" pitchFamily="18" charset="0"/>
              </a:rPr>
              <a:t>9</a:t>
            </a:r>
            <a:r>
              <a:rPr lang="ru-RU" sz="2800" b="1" dirty="0" smtClean="0">
                <a:latin typeface="Times New Roman" panose="02020603050405020304" pitchFamily="18" charset="0"/>
                <a:cs typeface="Times New Roman" panose="02020603050405020304" pitchFamily="18" charset="0"/>
              </a:rPr>
              <a:t> году </a:t>
            </a:r>
            <a:r>
              <a:rPr lang="ru-RU" sz="2800" b="1" dirty="0" smtClean="0"/>
              <a:t/>
            </a:r>
            <a:br>
              <a:rPr lang="ru-RU" sz="2800" b="1" dirty="0" smtClean="0"/>
            </a:b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89926980"/>
              </p:ext>
            </p:extLst>
          </p:nvPr>
        </p:nvGraphicFramePr>
        <p:xfrm>
          <a:off x="348020" y="1081586"/>
          <a:ext cx="3964675" cy="2384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xmlns="" val="2937100903"/>
              </p:ext>
            </p:extLst>
          </p:nvPr>
        </p:nvGraphicFramePr>
        <p:xfrm>
          <a:off x="136477" y="3284984"/>
          <a:ext cx="4449171" cy="3238647"/>
        </p:xfrm>
        <a:graphic>
          <a:graphicData uri="http://schemas.openxmlformats.org/drawingml/2006/chart">
            <c:chart xmlns:c="http://schemas.openxmlformats.org/drawingml/2006/chart" xmlns:r="http://schemas.openxmlformats.org/officeDocument/2006/relationships" r:id="rId3"/>
          </a:graphicData>
        </a:graphic>
      </p:graphicFrame>
      <p:sp>
        <p:nvSpPr>
          <p:cNvPr id="9" name="Выгнутая вправо стрелка 8"/>
          <p:cNvSpPr/>
          <p:nvPr/>
        </p:nvSpPr>
        <p:spPr>
          <a:xfrm>
            <a:off x="4355976" y="1484784"/>
            <a:ext cx="4464496" cy="45365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1" name="Левая фигурная скобка 10"/>
          <p:cNvSpPr/>
          <p:nvPr/>
        </p:nvSpPr>
        <p:spPr>
          <a:xfrm rot="16200000">
            <a:off x="3291310" y="2151521"/>
            <a:ext cx="507598" cy="14400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8455"/>
            <a:ext cx="890587"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Правая фигурная скобка 13"/>
          <p:cNvSpPr/>
          <p:nvPr/>
        </p:nvSpPr>
        <p:spPr>
          <a:xfrm>
            <a:off x="3545109" y="4365106"/>
            <a:ext cx="720019"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5" name="TextBox 14"/>
          <p:cNvSpPr txBox="1"/>
          <p:nvPr/>
        </p:nvSpPr>
        <p:spPr>
          <a:xfrm>
            <a:off x="3905119" y="4941168"/>
            <a:ext cx="1674994" cy="369332"/>
          </a:xfrm>
          <a:prstGeom prst="rect">
            <a:avLst/>
          </a:prstGeom>
          <a:noFill/>
        </p:spPr>
        <p:txBody>
          <a:bodyPr wrap="square" rtlCol="0">
            <a:spAutoFit/>
          </a:bodyPr>
          <a:lstStyle/>
          <a:p>
            <a:r>
              <a:rPr lang="ru-RU" b="1" dirty="0" smtClean="0"/>
              <a:t>+ 33,7</a:t>
            </a:r>
            <a:endParaRPr lang="ru-RU" b="1" dirty="0"/>
          </a:p>
        </p:txBody>
      </p:sp>
      <p:sp>
        <p:nvSpPr>
          <p:cNvPr id="3" name="TextBox 2"/>
          <p:cNvSpPr txBox="1"/>
          <p:nvPr/>
        </p:nvSpPr>
        <p:spPr>
          <a:xfrm>
            <a:off x="6556767" y="1069242"/>
            <a:ext cx="1331640" cy="338554"/>
          </a:xfrm>
          <a:prstGeom prst="rect">
            <a:avLst/>
          </a:prstGeom>
          <a:noFill/>
        </p:spPr>
        <p:txBody>
          <a:bodyPr wrap="square" rtlCol="0">
            <a:spAutoFit/>
          </a:bodyPr>
          <a:lstStyle/>
          <a:p>
            <a:r>
              <a:rPr lang="ru-RU" sz="1600" b="1" dirty="0"/>
              <a:t>(млн. руб.)</a:t>
            </a:r>
            <a:endParaRPr lang="ru-RU" sz="1600"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7</a:t>
            </a:fld>
            <a:endParaRPr lang="ru-RU" dirty="0"/>
          </a:p>
        </p:txBody>
      </p:sp>
    </p:spTree>
    <p:extLst>
      <p:ext uri="{BB962C8B-B14F-4D97-AF65-F5344CB8AC3E}">
        <p14:creationId xmlns:p14="http://schemas.microsoft.com/office/powerpoint/2010/main" xmlns="" val="216092815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latin typeface="Times New Roman" panose="02020603050405020304" pitchFamily="18" charset="0"/>
                <a:cs typeface="Times New Roman" panose="02020603050405020304" pitchFamily="18" charset="0"/>
              </a:rPr>
              <a:t>Исполнение бюджета МО Волосовский муниципальный район Ленинградской области по налоговым и неналоговым доходам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в 2019 году</a:t>
            </a:r>
            <a:endParaRPr lang="ru-RU" sz="24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302014972"/>
              </p:ext>
            </p:extLst>
          </p:nvPr>
        </p:nvGraphicFramePr>
        <p:xfrm>
          <a:off x="871538" y="1988840"/>
          <a:ext cx="7408862" cy="4137323"/>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49628" y="0"/>
            <a:ext cx="694372" cy="83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079641" y="1409649"/>
            <a:ext cx="1331640" cy="338554"/>
          </a:xfrm>
          <a:prstGeom prst="rect">
            <a:avLst/>
          </a:prstGeom>
          <a:noFill/>
        </p:spPr>
        <p:txBody>
          <a:bodyPr wrap="square" rtlCol="0">
            <a:spAutoFit/>
          </a:bodyPr>
          <a:lstStyle/>
          <a:p>
            <a:r>
              <a:rPr lang="ru-RU" sz="1600" b="1" dirty="0"/>
              <a:t>(млн. руб.)</a:t>
            </a:r>
            <a:endParaRPr lang="ru-RU" sz="1600" dirty="0"/>
          </a:p>
        </p:txBody>
      </p:sp>
      <p:sp>
        <p:nvSpPr>
          <p:cNvPr id="3" name="Номер слайда 2"/>
          <p:cNvSpPr>
            <a:spLocks noGrp="1"/>
          </p:cNvSpPr>
          <p:nvPr>
            <p:ph type="sldNum" sz="quarter" idx="12"/>
          </p:nvPr>
        </p:nvSpPr>
        <p:spPr/>
        <p:txBody>
          <a:bodyPr/>
          <a:lstStyle/>
          <a:p>
            <a:fld id="{783466D5-4684-485F-A2A8-A7189E0508E1}" type="slidenum">
              <a:rPr lang="ru-RU" smtClean="0"/>
              <a:pPr/>
              <a:t>8</a:t>
            </a:fld>
            <a:endParaRPr lang="ru-RU" dirty="0"/>
          </a:p>
        </p:txBody>
      </p:sp>
    </p:spTree>
    <p:extLst>
      <p:ext uri="{BB962C8B-B14F-4D97-AF65-F5344CB8AC3E}">
        <p14:creationId xmlns:p14="http://schemas.microsoft.com/office/powerpoint/2010/main" xmlns="" val="2763658007"/>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xmlns="" val="605614994"/>
              </p:ext>
            </p:extLst>
          </p:nvPr>
        </p:nvGraphicFramePr>
        <p:xfrm>
          <a:off x="150126" y="188640"/>
          <a:ext cx="8814362" cy="6321342"/>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0392" y="188640"/>
            <a:ext cx="890587" cy="1073150"/>
          </a:xfrm>
          <a:prstGeom prst="rect">
            <a:avLst/>
          </a:prstGeom>
          <a:solidFill>
            <a:schemeClr val="bg1">
              <a:lumMod val="85000"/>
            </a:schemeClr>
          </a:solidFill>
          <a:ln>
            <a:noFill/>
          </a:ln>
          <a:effectLst/>
          <a:extLst/>
        </p:spPr>
      </p:pic>
      <p:sp>
        <p:nvSpPr>
          <p:cNvPr id="2" name="Номер слайда 1"/>
          <p:cNvSpPr>
            <a:spLocks noGrp="1"/>
          </p:cNvSpPr>
          <p:nvPr>
            <p:ph type="sldNum" sz="quarter" idx="12"/>
          </p:nvPr>
        </p:nvSpPr>
        <p:spPr/>
        <p:txBody>
          <a:bodyPr/>
          <a:lstStyle/>
          <a:p>
            <a:fld id="{783466D5-4684-485F-A2A8-A7189E0508E1}" type="slidenum">
              <a:rPr lang="ru-RU" smtClean="0"/>
              <a:pPr/>
              <a:t>9</a:t>
            </a:fld>
            <a:endParaRPr lang="ru-RU" dirty="0"/>
          </a:p>
        </p:txBody>
      </p:sp>
    </p:spTree>
    <p:extLst>
      <p:ext uri="{BB962C8B-B14F-4D97-AF65-F5344CB8AC3E}">
        <p14:creationId xmlns:p14="http://schemas.microsoft.com/office/powerpoint/2010/main" xmlns="" val="332827701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19686</TotalTime>
  <Words>1292</Words>
  <Application>Microsoft Office PowerPoint</Application>
  <PresentationFormat>Экран (4:3)</PresentationFormat>
  <Paragraphs>459</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          Исполнение бюджета МО Волосовский муниципальный район Ленинградской области  за 2019 год </vt:lpstr>
      <vt:lpstr> Доходы, поступающие в бюджет  муниципального образования Волосовский муниципальный район Ленинградской области </vt:lpstr>
      <vt:lpstr>Доходы муниципального образования  Волосовский муниципальный район Ленинградской области в соответствии со структурой</vt:lpstr>
      <vt:lpstr>Динамика доходной части муниципального образования Волосовский муниципальный район Ленинградской области</vt:lpstr>
      <vt:lpstr>НДФЛ, поступивший в бюджет района в 2019 году  </vt:lpstr>
      <vt:lpstr>Исполнение бюджета МО Волосовский муниципальный район Ленинградской области по налоговым и неналоговым доходам  в 2019 году</vt:lpstr>
      <vt:lpstr>Слайд 9</vt:lpstr>
      <vt:lpstr>Анализ поступления межбюджетных трансфертов в 2018-2019 годах</vt:lpstr>
      <vt:lpstr>Динамика безвозмездных поступлений  из бюджетов других уровней 2018- 2019 гг.  </vt:lpstr>
      <vt:lpstr>РАСХОДЫ БЮДЖЕТА </vt:lpstr>
      <vt:lpstr>Исполнение бюджета Волосовского муниципального района по расходам за 2019 год</vt:lpstr>
      <vt:lpstr>Слайд 14</vt:lpstr>
      <vt:lpstr>Динамика исполнения расходной части бюджета по основным направления расходов</vt:lpstr>
      <vt:lpstr>Структура расходов бюджета в программном формате</vt:lpstr>
      <vt:lpstr>Объем расходов бюджета Волосовского муниципального района в расчете 1 –го жителя района  (тыс. рублей)</vt:lpstr>
      <vt:lpstr> Динамика темпов роста средней заработной платы по отдельным категориям работников бюджетной сферы      руб.</vt:lpstr>
      <vt:lpstr>Динамика темпов роста средней заработной платы по отдельным категориям работников бюджетной сферы.       руб.</vt:lpstr>
      <vt:lpstr>   Информация о реализации Указов Президента Российской Федерации по муниципальным учреждениям бюджетного сектора экономики в муниципальном образовании Волосовский муниципальный район за 2019 год </vt:lpstr>
      <vt:lpstr>Слайд 21</vt:lpstr>
      <vt:lpstr>Настоящая информация подготовлена во исполнение муниципальной программы "Управление муниципальными финансами Волосовского муниципального района Ленинградской области", утвержденной постановлением администрации Волосовского муниципального района Ленинградской области от 27 августа 2014 года № 2258. "Бюджет для граждан" в доступной для широкого круга пользователей форме раскрывает информацию об исполнении бюджета муниципального образования Волосовский муниципальный район Ленинградской области за 2019 год. Разработчиком презентации "Бюджет для граждан" является комитет финансов администрации Волосовского муниципального района Ленинградской области.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проекте бюджета  муниципального образования Волосовский район  Ленинградской области  на 2015 год  и на плановый период  2016 и 2017 годов</dc:title>
  <dc:creator>А.В.Добротворский</dc:creator>
  <cp:lastModifiedBy>zhulikovaoa</cp:lastModifiedBy>
  <cp:revision>624</cp:revision>
  <cp:lastPrinted>2020-03-19T12:01:42Z</cp:lastPrinted>
  <dcterms:created xsi:type="dcterms:W3CDTF">2014-11-26T05:32:22Z</dcterms:created>
  <dcterms:modified xsi:type="dcterms:W3CDTF">2021-02-03T12:01:01Z</dcterms:modified>
</cp:coreProperties>
</file>