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6" r:id="rId5"/>
    <p:sldId id="259" r:id="rId6"/>
    <p:sldId id="260" r:id="rId7"/>
    <p:sldId id="258" r:id="rId8"/>
    <p:sldId id="261" r:id="rId9"/>
    <p:sldId id="277" r:id="rId10"/>
    <p:sldId id="278" r:id="rId11"/>
    <p:sldId id="262" r:id="rId12"/>
    <p:sldId id="263" r:id="rId13"/>
    <p:sldId id="264" r:id="rId14"/>
    <p:sldId id="271" r:id="rId15"/>
    <p:sldId id="265" r:id="rId16"/>
    <p:sldId id="275" r:id="rId17"/>
    <p:sldId id="266" r:id="rId18"/>
    <p:sldId id="269" r:id="rId19"/>
    <p:sldId id="268" r:id="rId20"/>
    <p:sldId id="267" r:id="rId21"/>
    <p:sldId id="272" r:id="rId22"/>
    <p:sldId id="279" r:id="rId23"/>
    <p:sldId id="274" r:id="rId2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57"/>
            <p14:sldId id="270"/>
            <p14:sldId id="276"/>
            <p14:sldId id="259"/>
            <p14:sldId id="260"/>
            <p14:sldId id="258"/>
            <p14:sldId id="261"/>
            <p14:sldId id="277"/>
            <p14:sldId id="278"/>
            <p14:sldId id="262"/>
            <p14:sldId id="263"/>
            <p14:sldId id="264"/>
            <p14:sldId id="271"/>
            <p14:sldId id="265"/>
            <p14:sldId id="275"/>
            <p14:sldId id="266"/>
            <p14:sldId id="269"/>
            <p14:sldId id="268"/>
            <p14:sldId id="267"/>
            <p14:sldId id="272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7" d="100"/>
          <a:sy n="67" d="100"/>
        </p:scale>
        <p:origin x="-902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520" baseline="0" dirty="0" smtClean="0"/>
              <a:t>ОЦЕНКА 2015 год:  Доходы всего </a:t>
            </a:r>
          </a:p>
          <a:p>
            <a:pPr>
              <a:defRPr/>
            </a:pPr>
            <a:r>
              <a:rPr lang="ru-RU" sz="1520" baseline="0" dirty="0" smtClean="0"/>
              <a:t>1 618 789,3 тыс. руб.</a:t>
            </a:r>
            <a:endParaRPr lang="ru-RU" sz="1520" baseline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336 565,3 тыс.руб</c:v>
                </c:pt>
                <c:pt idx="1">
                  <c:v>Неналоговые доходы                            52 206,4 тыс.руб</c:v>
                </c:pt>
                <c:pt idx="2">
                  <c:v>Безвозмездные поступления                                                            1 230 017,6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336565.3</c:v>
                </c:pt>
                <c:pt idx="1">
                  <c:v>52206.400000000001</c:v>
                </c:pt>
                <c:pt idx="2">
                  <c:v>1230017.6000000001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200" baseline="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20" baseline="0" dirty="0" smtClean="0"/>
              <a:t> ПРОГНОЗ  2016 </a:t>
            </a:r>
            <a:r>
              <a:rPr lang="ru-RU" sz="1520" baseline="0" dirty="0"/>
              <a:t>год</a:t>
            </a:r>
            <a:r>
              <a:rPr lang="ru-RU" sz="1520" baseline="0" dirty="0" smtClean="0"/>
              <a:t>:    Доходы всего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20" baseline="0" dirty="0" smtClean="0"/>
              <a:t> </a:t>
            </a:r>
            <a:r>
              <a:rPr lang="ru-RU" sz="1500" b="1" dirty="0" smtClean="0">
                <a:effectLst/>
              </a:rPr>
              <a:t>1 343 261,7 тыс. руб.</a:t>
            </a:r>
            <a:endParaRPr lang="ru-RU" sz="150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520" baseline="0" dirty="0" smtClean="0"/>
              <a:t>           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315 393,0 тыс.руб</c:v>
                </c:pt>
                <c:pt idx="1">
                  <c:v>Неналоговые доходы                            78 884,9тыс.руб</c:v>
                </c:pt>
                <c:pt idx="2">
                  <c:v>Безвозмездные поступления                                                            948 983,8 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315393</c:v>
                </c:pt>
                <c:pt idx="1">
                  <c:v>78884.899999999994</c:v>
                </c:pt>
                <c:pt idx="2">
                  <c:v>948983.8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200" baseline="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886652251021897"/>
          <c:y val="0"/>
          <c:w val="0.37696662114357793"/>
          <c:h val="0.98405508247304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(оценка)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Другие доходы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Единый налог на вмененный доход для отдельных видов деятельности (ЕНВД)</c:v>
                </c:pt>
                <c:pt idx="5">
                  <c:v>Налог, взымаемый в связи с применением упрощенной системы налогооблажения (УСН)</c:v>
                </c:pt>
                <c:pt idx="6">
                  <c:v>Акцизы</c:v>
                </c:pt>
                <c:pt idx="7">
                  <c:v>Налог на доходы физических лиц (НДФЛ)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19972</c:v>
                </c:pt>
                <c:pt idx="1">
                  <c:v>14386.1</c:v>
                </c:pt>
                <c:pt idx="2">
                  <c:v>19978.3</c:v>
                </c:pt>
                <c:pt idx="3">
                  <c:v>2775.4</c:v>
                </c:pt>
                <c:pt idx="4">
                  <c:v>14177.8</c:v>
                </c:pt>
                <c:pt idx="5">
                  <c:v>29142.400000000001</c:v>
                </c:pt>
                <c:pt idx="6">
                  <c:v>3812.8</c:v>
                </c:pt>
                <c:pt idx="7">
                  <c:v>284556.90000000002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(прогноз)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Другие доходы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Единый налог на вмененный доход для отдельных видов деятельности (ЕНВД)</c:v>
                </c:pt>
                <c:pt idx="5">
                  <c:v>Налог, взымаемый в связи с применением упрощенной системы налогооблажения (УСН)</c:v>
                </c:pt>
                <c:pt idx="6">
                  <c:v>Акцизы</c:v>
                </c:pt>
                <c:pt idx="7">
                  <c:v>Налог на доходы физических лиц (НДФЛ)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21852.5</c:v>
                </c:pt>
                <c:pt idx="1">
                  <c:v>32974</c:v>
                </c:pt>
                <c:pt idx="2">
                  <c:v>26626.9</c:v>
                </c:pt>
                <c:pt idx="3">
                  <c:v>4187</c:v>
                </c:pt>
                <c:pt idx="4">
                  <c:v>15602.4</c:v>
                </c:pt>
                <c:pt idx="5">
                  <c:v>28725.3</c:v>
                </c:pt>
                <c:pt idx="6">
                  <c:v>5041.3999999999996</c:v>
                </c:pt>
                <c:pt idx="7">
                  <c:v>259268.4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007296"/>
        <c:axId val="54122368"/>
        <c:axId val="0"/>
      </c:bar3DChart>
      <c:catAx>
        <c:axId val="54007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54122368"/>
        <c:crosses val="autoZero"/>
        <c:auto val="1"/>
        <c:lblAlgn val="ctr"/>
        <c:lblOffset val="100"/>
        <c:noMultiLvlLbl val="0"/>
      </c:catAx>
      <c:valAx>
        <c:axId val="54122368"/>
        <c:scaling>
          <c:orientation val="minMax"/>
        </c:scaling>
        <c:delete val="1"/>
        <c:axPos val="b"/>
        <c:majorGridlines/>
        <c:numFmt formatCode="#,##0.0" sourceLinked="1"/>
        <c:majorTickMark val="out"/>
        <c:minorTickMark val="none"/>
        <c:tickLblPos val="nextTo"/>
        <c:crossAx val="5400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6.7344783861467708E-2"/>
          <c:w val="0.87033913311334377"/>
          <c:h val="0.666217549052361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(оценка)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81947.399999999994</c:v>
                </c:pt>
                <c:pt idx="1">
                  <c:v>291155.40000000002</c:v>
                </c:pt>
                <c:pt idx="2">
                  <c:v>813742.1</c:v>
                </c:pt>
                <c:pt idx="3">
                  <c:v>43172.7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 (прогноз)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23985.7</c:v>
                </c:pt>
                <c:pt idx="1">
                  <c:v>15005.8</c:v>
                </c:pt>
                <c:pt idx="2">
                  <c:v>905244.1</c:v>
                </c:pt>
                <c:pt idx="3">
                  <c:v>4748.2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137664"/>
        <c:axId val="61139200"/>
        <c:axId val="0"/>
      </c:bar3DChart>
      <c:catAx>
        <c:axId val="6113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61139200"/>
        <c:crosses val="autoZero"/>
        <c:auto val="1"/>
        <c:lblAlgn val="ctr"/>
        <c:lblOffset val="100"/>
        <c:noMultiLvlLbl val="0"/>
      </c:catAx>
      <c:valAx>
        <c:axId val="6113920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6113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37664041994751"/>
          <c:y val="4.4861391929187228E-2"/>
          <c:w val="0.53239416253523864"/>
          <c:h val="0.65400313701194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доходы, тыс. руб 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2014 (отчет)</c:v>
                </c:pt>
                <c:pt idx="1">
                  <c:v>2015 (оценка)</c:v>
                </c:pt>
                <c:pt idx="2">
                  <c:v>2016 (прогноз)</c:v>
                </c:pt>
                <c:pt idx="3">
                  <c:v>2017 (прогноз)</c:v>
                </c:pt>
                <c:pt idx="4">
                  <c:v>2018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319000.7</c:v>
                </c:pt>
                <c:pt idx="1">
                  <c:v>336565.3</c:v>
                </c:pt>
                <c:pt idx="2">
                  <c:v>315393</c:v>
                </c:pt>
                <c:pt idx="3">
                  <c:v>326469.09999999998</c:v>
                </c:pt>
                <c:pt idx="4">
                  <c:v>331871.90000000002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доходы, тыс. руб.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2014 (отчет)</c:v>
                </c:pt>
                <c:pt idx="1">
                  <c:v>2015 (оценка)</c:v>
                </c:pt>
                <c:pt idx="2">
                  <c:v>2016 (прогноз)</c:v>
                </c:pt>
                <c:pt idx="3">
                  <c:v>2017 (прогноз)</c:v>
                </c:pt>
                <c:pt idx="4">
                  <c:v>2018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57205.7</c:v>
                </c:pt>
                <c:pt idx="1">
                  <c:v>52206.400000000001</c:v>
                </c:pt>
                <c:pt idx="2">
                  <c:v>78884.899999999994</c:v>
                </c:pt>
                <c:pt idx="3">
                  <c:v>78417.600000000006</c:v>
                </c:pt>
                <c:pt idx="4">
                  <c:v>78025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поступления, тыс. руб.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2014 (отчет)</c:v>
                </c:pt>
                <c:pt idx="1">
                  <c:v>2015 (оценка)</c:v>
                </c:pt>
                <c:pt idx="2">
                  <c:v>2016 (прогноз)</c:v>
                </c:pt>
                <c:pt idx="3">
                  <c:v>2017 (прогноз)</c:v>
                </c:pt>
                <c:pt idx="4">
                  <c:v>2018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907879.2</c:v>
                </c:pt>
                <c:pt idx="1">
                  <c:v>1230017.6000000001</c:v>
                </c:pt>
                <c:pt idx="2">
                  <c:v>948983.8</c:v>
                </c:pt>
                <c:pt idx="3">
                  <c:v>837353.5</c:v>
                </c:pt>
                <c:pt idx="4">
                  <c:v>871165.4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265024"/>
        <c:axId val="61266560"/>
        <c:axId val="0"/>
      </c:bar3DChart>
      <c:catAx>
        <c:axId val="6126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61266560"/>
        <c:crosses val="autoZero"/>
        <c:auto val="1"/>
        <c:lblAlgn val="ctr"/>
        <c:lblOffset val="100"/>
        <c:noMultiLvlLbl val="0"/>
      </c:catAx>
      <c:valAx>
        <c:axId val="612665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6126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mtClean="0"/>
              <a:t>Численность </a:t>
            </a:r>
            <a:r>
              <a:rPr lang="ru-RU" dirty="0"/>
              <a:t>населения </a:t>
            </a:r>
            <a:r>
              <a:rPr lang="ru-RU" dirty="0" err="1"/>
              <a:t>Волосовского</a:t>
            </a:r>
            <a:r>
              <a:rPr lang="ru-RU" dirty="0"/>
              <a:t> района (человек)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 численности населения Волосовского района (человек)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51888</c:v>
                </c:pt>
                <c:pt idx="1">
                  <c:v>51917</c:v>
                </c:pt>
                <c:pt idx="2">
                  <c:v>51950</c:v>
                </c:pt>
                <c:pt idx="3">
                  <c:v>51988</c:v>
                </c:pt>
                <c:pt idx="4">
                  <c:v>52028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275520"/>
        <c:axId val="84292736"/>
        <c:axId val="0"/>
      </c:bar3DChart>
      <c:catAx>
        <c:axId val="6127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292736"/>
        <c:crosses val="autoZero"/>
        <c:auto val="1"/>
        <c:lblAlgn val="ctr"/>
        <c:lblOffset val="100"/>
        <c:noMultiLvlLbl val="0"/>
      </c:catAx>
      <c:valAx>
        <c:axId val="84292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27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доходов местного бюджета в расчете на 1 жителя Волосовского района (рублей)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24747.26</c:v>
                </c:pt>
                <c:pt idx="1">
                  <c:v>31180.33</c:v>
                </c:pt>
                <c:pt idx="2">
                  <c:v>25856.82</c:v>
                </c:pt>
                <c:pt idx="3">
                  <c:v>23894.75</c:v>
                </c:pt>
                <c:pt idx="4">
                  <c:v>24622.560000000001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555840"/>
        <c:axId val="61557376"/>
        <c:axId val="0"/>
      </c:bar3DChart>
      <c:catAx>
        <c:axId val="615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557376"/>
        <c:crosses val="autoZero"/>
        <c:auto val="1"/>
        <c:lblAlgn val="ctr"/>
        <c:lblOffset val="100"/>
        <c:noMultiLvlLbl val="0"/>
      </c:catAx>
      <c:valAx>
        <c:axId val="6155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55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678050264946415"/>
          <c:y val="1.559556963022740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7937015835083051"/>
          <c:w val="0.91666666666666663"/>
          <c:h val="0.72062984164916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(тыс. руб.)</c:v>
                </c:pt>
              </c:strCache>
            </c:strRef>
          </c:tx>
          <c:explosion val="7"/>
          <c:dPt>
            <c:idx val="0"/>
            <c:bubble3D val="0"/>
          </c:dPt>
          <c:dPt>
            <c:idx val="4"/>
            <c:bubble3D val="0"/>
            <c:spPr>
              <a:ln w="12700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р. </a:t>
                    </a:r>
                    <a:r>
                      <a:rPr lang="ru-RU"/>
                      <a:t>0100 Общегосударственные вопросы; </a:t>
                    </a:r>
                    <a:r>
                      <a:rPr lang="ru-RU" smtClean="0"/>
                      <a:t>139 331,1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р. </a:t>
                    </a:r>
                    <a:r>
                      <a:rPr lang="ru-RU"/>
                      <a:t>0300 Национальная безопасность и правоохранительная деятельность; </a:t>
                    </a:r>
                    <a:r>
                      <a:rPr lang="ru-RU" smtClean="0"/>
                      <a:t>970,0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р. 0400 Национальная экономика; </a:t>
                    </a:r>
                    <a:r>
                      <a:rPr lang="ru-RU" dirty="0" smtClean="0"/>
                      <a:t>21 980,5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р. </a:t>
                    </a:r>
                    <a:r>
                      <a:rPr lang="ru-RU"/>
                      <a:t>0500 Жилищно-коммунальное  хозяйство; </a:t>
                    </a:r>
                    <a:r>
                      <a:rPr lang="ru-RU" smtClean="0"/>
                      <a:t>3 885,2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5125400991542723"/>
                  <c:y val="-0.175000104950040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Р. 0700  </a:t>
                    </a:r>
                  </a:p>
                  <a:p>
                    <a:r>
                      <a:rPr lang="ru-RU" dirty="0" smtClean="0"/>
                      <a:t>Образование </a:t>
                    </a:r>
                  </a:p>
                  <a:p>
                    <a:r>
                      <a:rPr lang="ru-RU" dirty="0" smtClean="0"/>
                      <a:t> 704 519,7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р. </a:t>
                    </a:r>
                    <a:r>
                      <a:rPr lang="ru-RU"/>
                      <a:t>0800 Культура, кинематография; </a:t>
                    </a:r>
                    <a:r>
                      <a:rPr lang="ru-RU" smtClean="0"/>
                      <a:t>3 294,7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р.1000 Социальная  политика; </a:t>
                    </a:r>
                    <a:r>
                      <a:rPr lang="ru-RU" smtClean="0"/>
                      <a:t>372 814,0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553653883542335"/>
                  <c:y val="7.824854069730574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р.1100 Физическая  культура  и  спорт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6 271,0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р.1400 Межбюджетные  трансферты; </a:t>
                    </a:r>
                    <a:r>
                      <a:rPr lang="ru-RU" smtClean="0"/>
                      <a:t>144 947,7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8218017886653055E-3"/>
                  <c:y val="-1.7496828851672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119928.5</c:v>
                </c:pt>
                <c:pt idx="1">
                  <c:v>1070</c:v>
                </c:pt>
                <c:pt idx="2">
                  <c:v>18327.599999999999</c:v>
                </c:pt>
                <c:pt idx="3" formatCode="#,##0.0">
                  <c:v>10034.1</c:v>
                </c:pt>
                <c:pt idx="4" formatCode="#,##0.0">
                  <c:v>677654.4</c:v>
                </c:pt>
                <c:pt idx="5">
                  <c:v>6742.3</c:v>
                </c:pt>
                <c:pt idx="6">
                  <c:v>349506.9</c:v>
                </c:pt>
                <c:pt idx="7" formatCode="#,##0.0">
                  <c:v>9176</c:v>
                </c:pt>
                <c:pt idx="8" formatCode="#,##0.0">
                  <c:v>88035.3</c:v>
                </c:pt>
                <c:pt idx="9">
                  <c:v>3400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р.1400 Межбюджетные  трансферты</c:v>
                </c:pt>
                <c:pt idx="9">
                  <c:v>р. 1200 Средства массовой информации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0.58902</cdr:x>
      <cdr:y>0.18224</cdr:y>
    </cdr:from>
    <cdr:to>
      <cdr:x>0.71707</cdr:x>
      <cdr:y>0.25828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1080120"/>
          <a:ext cx="1080120" cy="450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+1 228,6</a:t>
          </a:r>
        </a:p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0.5378</cdr:x>
      <cdr:y>0.29158</cdr:y>
    </cdr:from>
    <cdr:to>
      <cdr:x>0.5875</cdr:x>
      <cdr:y>0.36448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4536504" y="1728192"/>
          <a:ext cx="419223" cy="432047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0.59756</cdr:x>
      <cdr:y>0.30373</cdr:y>
    </cdr:from>
    <cdr:to>
      <cdr:x>0.7</cdr:x>
      <cdr:y>0.36448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0" y="1800200"/>
          <a:ext cx="86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-417,1</a:t>
          </a:r>
        </a:p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0.5875</cdr:x>
      <cdr:y>0.51274</cdr:y>
    </cdr:from>
    <cdr:to>
      <cdr:x>0.675</cdr:x>
      <cdr:y>0.59229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55727" y="2842961"/>
          <a:ext cx="738087" cy="441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+1 411,6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0.54207</cdr:x>
      <cdr:y>0.74808</cdr:y>
    </cdr:from>
    <cdr:to>
      <cdr:x>0.5875</cdr:x>
      <cdr:y>0.83117</cdr:y>
    </cdr:to>
    <cdr:sp macro="" textlink="">
      <cdr:nvSpPr>
        <cdr:cNvPr id="6" name="Правая фигурная скобка 5"/>
        <cdr:cNvSpPr/>
      </cdr:nvSpPr>
      <cdr:spPr>
        <a:xfrm xmlns:a="http://schemas.openxmlformats.org/drawingml/2006/main">
          <a:off x="4572508" y="4147816"/>
          <a:ext cx="383219" cy="46069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0.58902</cdr:x>
      <cdr:y>0.75325</cdr:y>
    </cdr:from>
    <cdr:to>
      <cdr:x>0.69146</cdr:x>
      <cdr:y>0.81818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68551" y="4176463"/>
          <a:ext cx="86409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+18 587,9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0.53672</cdr:x>
      <cdr:y>0.86629</cdr:y>
    </cdr:from>
    <cdr:to>
      <cdr:x>0.58794</cdr:x>
      <cdr:y>0.94984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527407" y="4803270"/>
          <a:ext cx="432055" cy="463252"/>
        </a:xfrm>
        <a:prstGeom xmlns:a="http://schemas.openxmlformats.org/drawingml/2006/main" prst="rightBrace">
          <a:avLst>
            <a:gd name="adj1" fmla="val 8333"/>
            <a:gd name="adj2" fmla="val 5128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0.58902</cdr:x>
      <cdr:y>0.87013</cdr:y>
    </cdr:from>
    <cdr:to>
      <cdr:x>0.71707</cdr:x>
      <cdr:y>0.93506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68552" y="4824535"/>
          <a:ext cx="1080120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+ 1 880,5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0.83822</cdr:x>
      <cdr:y>0.05945</cdr:y>
    </cdr:from>
    <cdr:to>
      <cdr:x>0.89026</cdr:x>
      <cdr:y>0.14521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70651" y="329610"/>
          <a:ext cx="438950" cy="4755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0.88508</cdr:x>
      <cdr:y>0.06136</cdr:y>
    </cdr:from>
    <cdr:to>
      <cdr:x>1</cdr:x>
      <cdr:y>0.15263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7465932" y="340242"/>
          <a:ext cx="969348" cy="50601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0.52984</cdr:x>
      <cdr:y>0.62321</cdr:y>
    </cdr:from>
    <cdr:to>
      <cdr:x>0.60941</cdr:x>
      <cdr:y>0.71577</cdr:y>
    </cdr:to>
    <cdr:sp macro="" textlink="">
      <cdr:nvSpPr>
        <cdr:cNvPr id="12" name="Правая фигурная скобка 11"/>
        <cdr:cNvSpPr/>
      </cdr:nvSpPr>
      <cdr:spPr>
        <a:xfrm xmlns:a="http://schemas.openxmlformats.org/drawingml/2006/main">
          <a:off x="4469335" y="3455467"/>
          <a:ext cx="671243" cy="513184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0.60609</cdr:x>
      <cdr:y>0.63636</cdr:y>
    </cdr:from>
    <cdr:to>
      <cdr:x>0.70853</cdr:x>
      <cdr:y>0.7013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112568" y="3528391"/>
          <a:ext cx="86409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+6 648,6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73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98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8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9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67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55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83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8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9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6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9641-60C4-4AD4-A410-3BC49E86F588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3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Волосовский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муниципальный район 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 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1062" y="5229200"/>
            <a:ext cx="3622938" cy="1380660"/>
          </a:xfrm>
        </p:spPr>
        <p:txBody>
          <a:bodyPr>
            <a:normAutofit fontScale="62500" lnSpcReduction="20000"/>
          </a:bodyPr>
          <a:lstStyle/>
          <a:p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финансов администрации Волосовского муниципального района</a:t>
            </a:r>
          </a:p>
          <a:p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</a:t>
            </a:r>
          </a:p>
          <a:p>
            <a:endParaRPr lang="ru-RU" dirty="0"/>
          </a:p>
        </p:txBody>
      </p:sp>
      <p:pic>
        <p:nvPicPr>
          <p:cNvPr id="4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7979" y="113847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безвозмездных поступлений</a:t>
            </a:r>
            <a:br>
              <a:rPr lang="ru-RU" sz="2800" b="1" dirty="0" smtClean="0"/>
            </a:br>
            <a:r>
              <a:rPr lang="ru-RU" sz="2800" b="1" dirty="0" smtClean="0"/>
              <a:t> из бюджетов других уровней 2015- 2016 гг.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51392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8" y="260650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ru-RU" b="1" dirty="0" smtClean="0"/>
              <a:t>тыс. руб.)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930954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Динамика доходной части муниципального образования Волосовский муниципальный район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282195"/>
              </p:ext>
            </p:extLst>
          </p:nvPr>
        </p:nvGraphicFramePr>
        <p:xfrm>
          <a:off x="395536" y="1268760"/>
          <a:ext cx="8291264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144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Объем доходов на одного жителя Волосовского района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827196"/>
              </p:ext>
            </p:extLst>
          </p:nvPr>
        </p:nvGraphicFramePr>
        <p:xfrm>
          <a:off x="457200" y="1844824"/>
          <a:ext cx="38987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28235"/>
              </p:ext>
            </p:extLst>
          </p:nvPr>
        </p:nvGraphicFramePr>
        <p:xfrm>
          <a:off x="4499992" y="1772816"/>
          <a:ext cx="4330824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300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классифицируются  виды расходов ?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chemeClr val="tx2"/>
                </a:solidFill>
              </a:rPr>
              <a:t>Расходы бюджета </a:t>
            </a:r>
            <a:r>
              <a:rPr lang="ru-RU" sz="1800" b="1" dirty="0" smtClean="0"/>
              <a:t>– выплачиваемые из бюджета денежные средства в соответствии с Кодексом  Российской Федерации;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chemeClr val="tx2"/>
                </a:solidFill>
              </a:rPr>
              <a:t>Формирование расходов - </a:t>
            </a:r>
            <a:r>
              <a:rPr lang="ru-RU" sz="1800" b="1" dirty="0" smtClean="0"/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1800" b="1" dirty="0" smtClean="0">
              <a:solidFill>
                <a:schemeClr val="accent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chemeClr val="accent1"/>
                </a:solidFill>
              </a:rPr>
              <a:t>Принципы формирования расходов бюджета: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/>
              <a:t>по муниципальным </a:t>
            </a:r>
            <a:r>
              <a:rPr lang="ru-RU" sz="1800" b="1" dirty="0" smtClean="0"/>
              <a:t>программам;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/>
              <a:t>по </a:t>
            </a:r>
            <a:r>
              <a:rPr lang="ru-RU" sz="1800" b="1" dirty="0"/>
              <a:t>разделам</a:t>
            </a:r>
            <a:r>
              <a:rPr lang="ru-RU" sz="1800" b="1" dirty="0" smtClean="0"/>
              <a:t>;</a:t>
            </a:r>
            <a:endParaRPr lang="ru-RU" sz="18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/>
              <a:t> по ведомствам;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1800" b="1" dirty="0"/>
          </a:p>
        </p:txBody>
      </p:sp>
      <p:pic>
        <p:nvPicPr>
          <p:cNvPr id="4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338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97324" y="217280"/>
            <a:ext cx="8643998" cy="2214578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формировании расходной части бюджета муниципального образования Волосовский  муниципальный район Ленинградской области на 2016 год и на плановый период 2017-2018  годов были определены следующие приоритеты: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3823" y="2308920"/>
            <a:ext cx="8643998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обязательств в сфере образования, культуры, социальной политики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2557" y="3327327"/>
            <a:ext cx="864399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выплаты заработной платы с начислениями работникам муниципальных казенных и муниципальных бюджетных учреждений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6353" y="4449071"/>
            <a:ext cx="864399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реализации задач, поставленных в Указе Президента Российской Федерации от 12 мая 2012 года № 597 «О мерах по реализации государственной социальной политики»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5538915"/>
            <a:ext cx="8643998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мер сбалансированности местных бюджетов городского и сельских поселений Волосовского района Ленинградской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06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Структура расходов бюджета Муниципального образования Волосовский муниципальный район </a:t>
            </a:r>
            <a:br>
              <a:rPr lang="ru-RU" sz="2500" b="1" dirty="0" smtClean="0"/>
            </a:br>
            <a:r>
              <a:rPr lang="ru-RU" sz="2500" b="1" dirty="0" smtClean="0"/>
              <a:t>на 2016 год</a:t>
            </a: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599257"/>
              </p:ext>
            </p:extLst>
          </p:nvPr>
        </p:nvGraphicFramePr>
        <p:xfrm>
          <a:off x="467544" y="1412776"/>
          <a:ext cx="828092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266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" y="246063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Объем расходов бюджета Волосовского муниципального района в расчете на 1 –</a:t>
            </a:r>
            <a:r>
              <a:rPr lang="ru-RU" sz="2400" b="1" dirty="0" err="1" smtClean="0"/>
              <a:t>го</a:t>
            </a:r>
            <a:r>
              <a:rPr lang="ru-RU" sz="2400" b="1" dirty="0" smtClean="0"/>
              <a:t>  жителя района           </a:t>
            </a:r>
            <a:r>
              <a:rPr lang="ru-RU" sz="1600" b="1" dirty="0" smtClean="0"/>
              <a:t>(тыс. рублей)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654496"/>
              </p:ext>
            </p:extLst>
          </p:nvPr>
        </p:nvGraphicFramePr>
        <p:xfrm>
          <a:off x="273131" y="1341915"/>
          <a:ext cx="8413669" cy="532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700"/>
                <a:gridCol w="1384067"/>
                <a:gridCol w="1286940"/>
                <a:gridCol w="1335502"/>
                <a:gridCol w="1159460"/>
              </a:tblGrid>
              <a:tr h="8670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г.</a:t>
                      </a:r>
                    </a:p>
                    <a:p>
                      <a:pPr algn="ctr"/>
                      <a:r>
                        <a:rPr lang="ru-RU" sz="1600" dirty="0" smtClean="0"/>
                        <a:t>Ожидаемое исполнение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</a:p>
                    <a:p>
                      <a:pPr algn="ctr"/>
                      <a:r>
                        <a:rPr lang="ru-RU" sz="1600" dirty="0" smtClean="0"/>
                        <a:t>проект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2017 г. проект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2018г. проект бюджета</a:t>
                      </a:r>
                      <a:endParaRPr lang="ru-RU" sz="1600" dirty="0"/>
                    </a:p>
                  </a:txBody>
                  <a:tcPr/>
                </a:tc>
              </a:tr>
              <a:tr h="391776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0100  Общегосударственные вопросы 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2,187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2,685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2,215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2,160</a:t>
                      </a:r>
                      <a:endParaRPr lang="ru-RU" sz="1400" b="1" dirty="0"/>
                    </a:p>
                  </a:txBody>
                  <a:tcPr/>
                </a:tc>
              </a:tr>
              <a:tr h="545892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0300 Национальная безопасность</a:t>
                      </a:r>
                      <a:r>
                        <a:rPr lang="ru-RU" sz="1300" b="1" baseline="0" dirty="0" smtClean="0"/>
                        <a:t> и правоохранительная деятельность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0,017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0,019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0,019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0,028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0400 Национальная экономика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0,600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0,424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0,380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0,388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0500 Жилищно-Коммунальное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0,223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0,075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0,026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0,026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0700 Образование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18,421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13,578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13,364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13,939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0800 Культура, кинематография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0,063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0,063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0,064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0,064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1000 Социальная политика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7,085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7,185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5,529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5,360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1100 Физическая культура и спорт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1,207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0,121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0,027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0,027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р.1200 Средства массовой информации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0,06</a:t>
                      </a:r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0,066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0,066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0,066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Р. 1400 Межбюджетные  трансферы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2,282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2,793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2,925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3,044</a:t>
                      </a:r>
                      <a:endParaRPr lang="ru-RU" sz="1400" b="1" dirty="0"/>
                    </a:p>
                  </a:txBody>
                  <a:tcPr/>
                </a:tc>
              </a:tr>
              <a:tr h="3906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Итого</a:t>
                      </a:r>
                      <a:r>
                        <a:rPr lang="ru-RU" sz="1300" b="1" baseline="0" dirty="0" smtClean="0"/>
                        <a:t> по бюджету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32,085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27,008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24,843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/>
                        <a:t>25,580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51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b="1" dirty="0"/>
              <a:t>Расходы на </a:t>
            </a:r>
            <a:r>
              <a:rPr lang="ru-RU" sz="2100" b="1" dirty="0" smtClean="0"/>
              <a:t>социально – культурную  сферу </a:t>
            </a: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 smtClean="0"/>
              <a:t>муниципального образования</a:t>
            </a:r>
            <a:br>
              <a:rPr lang="ru-RU" sz="2100" b="1" dirty="0" smtClean="0"/>
            </a:br>
            <a:r>
              <a:rPr lang="ru-RU" sz="2100" b="1" dirty="0" smtClean="0"/>
              <a:t>  Волосовский </a:t>
            </a:r>
            <a:r>
              <a:rPr lang="ru-RU" sz="2100" b="1" dirty="0"/>
              <a:t>муниципальный </a:t>
            </a:r>
            <a:r>
              <a:rPr lang="ru-RU" sz="2100" b="1" dirty="0" smtClean="0"/>
              <a:t>район.</a:t>
            </a:r>
            <a:endParaRPr lang="ru-RU" sz="2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16561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400" b="1" dirty="0" smtClean="0"/>
              <a:t>	</a:t>
            </a:r>
            <a:r>
              <a:rPr lang="ru-RU" sz="1600" b="1" dirty="0" smtClean="0"/>
              <a:t>Приоритетом бюджетной политики по-прежнему будет являться улучшение качества жизни населения, адресное решение проблем, предоставление  качественных муниципальных услуг.</a:t>
            </a:r>
          </a:p>
          <a:p>
            <a:pPr marL="0" indent="0" algn="just">
              <a:buNone/>
            </a:pPr>
            <a:r>
              <a:rPr lang="ru-RU" sz="1600" b="1" dirty="0"/>
              <a:t>	</a:t>
            </a:r>
            <a:r>
              <a:rPr lang="ru-RU" sz="1600" b="1" dirty="0" smtClean="0"/>
              <a:t>Объем расходов бюджета района на финансирование отраслей социально-культурной сферы и реализацию мероприятий в сфере образования, социальной политики с учетом средств бюджета Ленинградской области, передаваемых в рамках софинансирования расходных полномочий и исполнения государственных полномочий в 2016 году составит 1 086 899,4 тыс. рублей  или  77,6% расходной части бюджета  района.</a:t>
            </a:r>
          </a:p>
          <a:p>
            <a:pPr marL="0" indent="0" algn="just">
              <a:buNone/>
            </a:pP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486002"/>
              </p:ext>
            </p:extLst>
          </p:nvPr>
        </p:nvGraphicFramePr>
        <p:xfrm>
          <a:off x="467544" y="3212978"/>
          <a:ext cx="8250352" cy="336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514"/>
                <a:gridCol w="1259028"/>
                <a:gridCol w="1073123"/>
                <a:gridCol w="1107741"/>
                <a:gridCol w="1038505"/>
                <a:gridCol w="1315441"/>
              </a:tblGrid>
              <a:tr h="3204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/>
                </a:tc>
              </a:tr>
              <a:tr h="36820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Расходы,  всего (тыс. рублей)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1 305 823,8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1 664 800,6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1 401 413,9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1 289 065,2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1 327 288,5</a:t>
                      </a:r>
                      <a:endParaRPr lang="ru-RU" sz="1200" dirty="0"/>
                    </a:p>
                  </a:txBody>
                  <a:tcPr/>
                </a:tc>
              </a:tr>
              <a:tr h="320434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Из них: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8912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Социально-культурная сфера, всего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1 069 509,1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1 389 319,6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1 086 899,4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985 039,5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1 006 108,7</a:t>
                      </a:r>
                      <a:endParaRPr lang="ru-RU" sz="1200" dirty="0"/>
                    </a:p>
                  </a:txBody>
                  <a:tcPr/>
                </a:tc>
              </a:tr>
              <a:tr h="30441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том числе: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6820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Образование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728 296,9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955 810,9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704 519,7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693 445,4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723 281,1</a:t>
                      </a:r>
                      <a:endParaRPr lang="ru-RU" sz="1200" dirty="0"/>
                    </a:p>
                  </a:txBody>
                  <a:tcPr/>
                </a:tc>
              </a:tr>
              <a:tr h="41729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Культура, кинематография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8 326,5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3 264,8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3 294,7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3 307,7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3 312,7</a:t>
                      </a:r>
                      <a:endParaRPr lang="ru-RU" sz="1200" dirty="0"/>
                    </a:p>
                  </a:txBody>
                  <a:tcPr/>
                </a:tc>
              </a:tr>
              <a:tr h="36820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Социальная политика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282 403,7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367 618,3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372 814,0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286 905,4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278 128,9</a:t>
                      </a:r>
                      <a:endParaRPr lang="ru-RU" sz="1200" dirty="0"/>
                    </a:p>
                  </a:txBody>
                  <a:tcPr/>
                </a:tc>
              </a:tr>
              <a:tr h="30441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Физическая культура  и спорт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50 482,0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62 625,6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6 271,0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1 381,0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</a:t>
                      </a:r>
                      <a:r>
                        <a:rPr lang="ru-RU" sz="1200" dirty="0" smtClean="0"/>
                        <a:t>386,0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59" y="155679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38405" y="368669"/>
            <a:ext cx="8501122" cy="2571768"/>
          </a:xfrm>
          <a:prstGeom prst="downArrowCallou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Федеральным законом  от 07 мая 2013 №104-ФЗ "О внесении изменений в Бюджетный кодекс Российской Федерации и отдельные законодательные акты Российской Федерации в связи с совершенствованием бюджетного процесса"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внесены поправки в Бюджетный кодекс Российской Федерации, обеспечивающие создание законодательной базы для формирования и исполнения бюджетов всех уровней на основе государственных и муниципальных программ.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38404" y="2753398"/>
            <a:ext cx="8501122" cy="1785950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муниципального образования Волосовский район Ленинградской области от 02.09.2013 № 2547(с изменениями) «Об утверждении Порядка разработки, утверждения и контроля за реализацией муниципальных программ на территории муниципального образования Волосовский район Ленинградской области»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7158" y="4714884"/>
            <a:ext cx="8501122" cy="1785950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муниципального образования Волосовский район Ленинградской области от 27.08.2014 № 2259 «Об утверждении Перечня муниципальных программ муниципального образования Волосовский район Ленинградской области» (с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550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579296" cy="432048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муниципальных программ основано на: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8" y="1181097"/>
            <a:ext cx="8868795" cy="5112568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долгосрочных целях социально-экономического развития муниципального образования Волосовский район Ленинградской области и показателей (индикаторов)  их достижения;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аиболее полного охвата сфер социально-экономического развития и бюджетных ассигнований  бюджета муниципального образования;</a:t>
            </a:r>
          </a:p>
          <a:p>
            <a:r>
              <a:rPr lang="ru-RU" sz="1800" dirty="0" smtClean="0"/>
              <a:t>Установление для муниципальных программ измеримых результатов их реализации (конечных (непосредственных) результатов, т.е. характеристики объема и качества реализации  мероприятия, направленного на достижение конечного результата реализации муниципальной программы);</a:t>
            </a:r>
          </a:p>
          <a:p>
            <a:r>
              <a:rPr lang="ru-RU" sz="1800" dirty="0"/>
              <a:t>о</a:t>
            </a:r>
            <a:r>
              <a:rPr lang="ru-RU" sz="1800" dirty="0" smtClean="0"/>
              <a:t>пределение органа местного самоуправления  или органа администрации муниципального образования, ответственного за реализацию муниципальной программы (достижения конечных результатов) ;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аличие у участников реализации муниципальной программы полномочий, необходимых и достаточных для достижения целей муниципальной программы;</a:t>
            </a:r>
          </a:p>
          <a:p>
            <a:r>
              <a:rPr lang="ru-RU" sz="1800" dirty="0"/>
              <a:t>п</a:t>
            </a:r>
            <a:r>
              <a:rPr lang="ru-RU" sz="1800" dirty="0" smtClean="0"/>
              <a:t>роведение регулярной оценки результативности и эффективности реализации  муниципальной программ, в том числе внешней экспертизы, с возможностью их корректировки или досрочного прекращения, а также установление  ответственности должностных лиц в случае неэффективной реализации программ.</a:t>
            </a:r>
            <a:endParaRPr lang="ru-RU" sz="1800" dirty="0"/>
          </a:p>
        </p:txBody>
      </p:sp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6" y="94394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202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44" y="260991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Основы составления проекта бюджета муниципального образования Волосовский муниципальный район Ленинградской области на </a:t>
            </a:r>
            <a:b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год и  плановый период 201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годов:</a:t>
            </a:r>
            <a:endParaRPr lang="ru-RU" sz="25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Прогноза социально – экономического развития муниципального образования Волосовский муниципальный район Ленинградской области на 201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-201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Волосовский муниципальный район Ленинградской области на 201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прогноз на долгосрочный период (до 2021 года)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7" y="5697514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98626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Муниципальные программы утверждённые</a:t>
            </a:r>
            <a:br>
              <a:rPr lang="ru-RU" sz="2400" b="1" dirty="0" smtClean="0"/>
            </a:br>
            <a:r>
              <a:rPr lang="ru-RU" sz="2400" b="1" dirty="0" smtClean="0"/>
              <a:t> к реализации в 2015-2018 годах.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859161"/>
              </p:ext>
            </p:extLst>
          </p:nvPr>
        </p:nvGraphicFramePr>
        <p:xfrm>
          <a:off x="148856" y="1158875"/>
          <a:ext cx="8815631" cy="539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44"/>
                <a:gridCol w="2975700"/>
                <a:gridCol w="1725228"/>
                <a:gridCol w="1193887"/>
                <a:gridCol w="1193887"/>
                <a:gridCol w="1193885"/>
              </a:tblGrid>
              <a:tr h="87198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</a:p>
                    <a:p>
                      <a:r>
                        <a:rPr lang="ru-RU" sz="1400" dirty="0" smtClean="0"/>
                        <a:t>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Наименование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Бюджет</a:t>
                      </a:r>
                    </a:p>
                    <a:p>
                      <a:pPr algn="ctr"/>
                      <a:r>
                        <a:rPr lang="ru-RU" sz="1400" dirty="0" smtClean="0"/>
                        <a:t> на 2015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 2016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 2017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 2018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/>
                </a:tc>
              </a:tr>
              <a:tr h="7069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/>
                        <a:t>Муниципальная  программа «Современное  образование  в Волосовском  муниципальном районе  Ленинградской  области»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783 092,8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784 484,2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793 530,8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806 677,6</a:t>
                      </a:r>
                      <a:endParaRPr lang="ru-RU" sz="1200" dirty="0"/>
                    </a:p>
                  </a:txBody>
                  <a:tcPr/>
                </a:tc>
              </a:tr>
              <a:tr h="4319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 программа «Демографическое развитие Волосовского муниципального района Ленинградской области»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326 264,6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282 474,8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181 275,4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188 739,3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программа «Безопасность Волосовского муниципального района»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10 506,9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13 912,9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15 585,7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16 819,3</a:t>
                      </a:r>
                      <a:endParaRPr lang="ru-RU" sz="1200" dirty="0"/>
                    </a:p>
                  </a:txBody>
                  <a:tcPr/>
                </a:tc>
              </a:tr>
              <a:tr h="3934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 программа  «Устойчивое развитие Волосовского муниципального района Ленинградской области»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23 750,4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34 728,9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20 124,5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20 625,9</a:t>
                      </a:r>
                      <a:endParaRPr lang="ru-RU" sz="1200" dirty="0"/>
                    </a:p>
                  </a:txBody>
                  <a:tcPr/>
                </a:tc>
              </a:tr>
              <a:tr h="6240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программа «Управление муниципальными  финансами  Волосовского  муниципального  района Ленинградской области»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163 739,8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168 089,9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174 904,4</a:t>
                      </a:r>
                      <a:endParaRPr lang="ru-RU" sz="1200" dirty="0"/>
                    </a:p>
                  </a:txBody>
                  <a:tcPr/>
                </a:tc>
              </a:tr>
              <a:tr h="6240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программа «Управление Волосовского</a:t>
                      </a:r>
                      <a:r>
                        <a:rPr lang="ru-RU" sz="1100" b="1" baseline="0" dirty="0" smtClean="0"/>
                        <a:t> муниципального района  Ленинградской области»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120  273,3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96  844,3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96  962,8</a:t>
                      </a:r>
                      <a:endParaRPr lang="ru-RU" sz="1200" dirty="0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ru-RU" sz="1200" b="1" dirty="0" smtClean="0"/>
                        <a:t>Итого по муниципальным программам,(тысяч рублей )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1 143 614,7</a:t>
                      </a: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1 399 613,9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1 275 450,6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1 300 729,3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4028" y="260649"/>
            <a:ext cx="693851" cy="83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509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242" y="188639"/>
            <a:ext cx="8229600" cy="931287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Динамика  </a:t>
            </a:r>
            <a:r>
              <a:rPr lang="ru-RU" sz="2000" b="1" dirty="0"/>
              <a:t>темпов роста  средней заработной платы по отдельным категориям работников  бюджетной </a:t>
            </a:r>
            <a:r>
              <a:rPr lang="ru-RU" sz="2000" b="1" dirty="0" smtClean="0"/>
              <a:t>сферы   </a:t>
            </a:r>
            <a:br>
              <a:rPr lang="ru-RU" sz="2000" b="1" dirty="0" smtClean="0"/>
            </a:br>
            <a:r>
              <a:rPr lang="ru-RU" sz="1200" b="1" dirty="0" smtClean="0"/>
              <a:t>(рублей)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895925"/>
              </p:ext>
            </p:extLst>
          </p:nvPr>
        </p:nvGraphicFramePr>
        <p:xfrm>
          <a:off x="539552" y="1124744"/>
          <a:ext cx="8229600" cy="539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609"/>
                <a:gridCol w="1180214"/>
                <a:gridCol w="1265275"/>
                <a:gridCol w="1052623"/>
                <a:gridCol w="1020726"/>
                <a:gridCol w="1095153"/>
              </a:tblGrid>
              <a:tr h="8120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г. исполнено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г. ожидаемое исполнение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г. проект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2017 г. проект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2018 г. проект бюджета</a:t>
                      </a:r>
                      <a:endParaRPr lang="ru-RU" sz="1600" dirty="0"/>
                    </a:p>
                  </a:txBody>
                  <a:tcPr/>
                </a:tc>
              </a:tr>
              <a:tr h="6316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Среднемесячная номинальная начисленная заработная плата на 1 работника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28 228,3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29 214,8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29 983,9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30</a:t>
                      </a:r>
                      <a:r>
                        <a:rPr lang="ru-RU" sz="1200" b="1" baseline="0" dirty="0" smtClean="0"/>
                        <a:t> 451,8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31 086,9</a:t>
                      </a:r>
                      <a:endParaRPr lang="ru-RU" sz="1200" b="1" dirty="0"/>
                    </a:p>
                  </a:txBody>
                  <a:tcPr/>
                </a:tc>
              </a:tr>
              <a:tr h="812071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заработная плата  педагогических работников  дошкольных образовательных учреждений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30 639,2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33</a:t>
                      </a:r>
                      <a:r>
                        <a:rPr lang="ru-RU" sz="1200" b="1" baseline="0" dirty="0" smtClean="0"/>
                        <a:t> 019,1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34 207,0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35 233,0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36</a:t>
                      </a:r>
                      <a:r>
                        <a:rPr lang="ru-RU" sz="1200" b="1" baseline="0" dirty="0" smtClean="0"/>
                        <a:t> 291,0</a:t>
                      </a:r>
                      <a:endParaRPr lang="ru-RU" sz="1200" b="1" dirty="0"/>
                    </a:p>
                  </a:txBody>
                  <a:tcPr/>
                </a:tc>
              </a:tr>
              <a:tr h="6316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заработная плата педагогических работников общеобразовательных учреждений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34</a:t>
                      </a:r>
                      <a:r>
                        <a:rPr lang="ru-RU" sz="1200" b="1" baseline="0" dirty="0" smtClean="0"/>
                        <a:t> 683,9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35 559,8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37 789,0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41 368,0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45 518,0</a:t>
                      </a:r>
                      <a:endParaRPr lang="ru-RU" sz="1200" b="1" dirty="0"/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из них</a:t>
                      </a:r>
                      <a:r>
                        <a:rPr lang="ru-RU" sz="1200" baseline="0" dirty="0" smtClean="0"/>
                        <a:t> учителей: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35 747,4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36 684,0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37 900,0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41 400,0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45 600,0</a:t>
                      </a:r>
                      <a:endParaRPr lang="ru-RU" sz="1200" b="1" dirty="0"/>
                    </a:p>
                  </a:txBody>
                  <a:tcPr/>
                </a:tc>
              </a:tr>
              <a:tr h="8120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заработная плата педагогических работников учреждений дополнительного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28 668,8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31 189,6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34 110,0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41 400,0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45 600,0</a:t>
                      </a:r>
                      <a:endParaRPr lang="ru-RU" sz="1200" b="1" dirty="0"/>
                    </a:p>
                  </a:txBody>
                  <a:tcPr/>
                </a:tc>
              </a:tr>
              <a:tr h="4511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заработная плата  социальных работников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18 701,4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24 660,0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31 165,5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43 500,0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47850,0</a:t>
                      </a:r>
                      <a:endParaRPr lang="ru-RU" sz="1200" b="1" dirty="0"/>
                    </a:p>
                  </a:txBody>
                  <a:tcPr/>
                </a:tc>
              </a:tr>
              <a:tr h="8120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заработная плата работников культуры (средства поселений и межбюджетные трансферты от бюджета района)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22 033,0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25795,0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31394,4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41 330,0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45 600,0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323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2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информация  подготовлена во исполнение  муниципальной программы  "Управление  муниципальными финансами Волосовского муниципального района Ленинградской  области", утвержденной постановлением администрации Волосовского муниципального района от 27 августа 2014 года № 2258 .   "Бюджет для граждан" в доступной для широкого круга пользователей  форме раскрывает информацию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 бюджета Волосовского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2016 год н на плановый период 2017 и 2018 годов. Разработчиком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"Бюджет для граждан" является комитет финансов администрации Волосовского муниципального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406900"/>
            <a:ext cx="7739137" cy="1254348"/>
          </a:xfrm>
        </p:spPr>
        <p:txBody>
          <a:bodyPr>
            <a:noAutofit/>
          </a:bodyPr>
          <a:lstStyle/>
          <a:p>
            <a:pPr fontAlgn="b"/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финансов                                    Федорова Надежда Николаевна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                       г. Волосово, пл. Советов, 3а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     8(813 73)21350  (23383)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:     </a:t>
            </a:r>
            <a:r>
              <a:rPr lang="en-US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kfvolosovo@rambler.ru</a:t>
            </a: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 работы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8-00 до 17-00    </a:t>
            </a:r>
            <a:r>
              <a:rPr lang="ru-RU" sz="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пн,вт,ср,чт,пт</a:t>
            </a: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12-00 до 13-00   Выходные </a:t>
            </a:r>
            <a:r>
              <a:rPr lang="ru-RU" sz="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 на официальном сайте  Волосовского муниципального района</a:t>
            </a:r>
            <a:b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16416" y="1166842"/>
            <a:ext cx="144017" cy="8219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6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7"/>
            <a:ext cx="8116762" cy="93610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показатели прогноза социально- экономического развития </a:t>
            </a:r>
            <a:r>
              <a:rPr lang="ru-RU" sz="2400" b="1" dirty="0" err="1" smtClean="0"/>
              <a:t>Волосовского</a:t>
            </a:r>
            <a:r>
              <a:rPr lang="ru-RU" sz="2400" b="1" dirty="0" smtClean="0"/>
              <a:t> муниципального района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                                                            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64606"/>
              </p:ext>
            </p:extLst>
          </p:nvPr>
        </p:nvGraphicFramePr>
        <p:xfrm>
          <a:off x="179512" y="1341915"/>
          <a:ext cx="8507289" cy="475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838"/>
                <a:gridCol w="1399468"/>
                <a:gridCol w="1301260"/>
                <a:gridCol w="1350362"/>
                <a:gridCol w="1172361"/>
              </a:tblGrid>
              <a:tr h="649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г.</a:t>
                      </a:r>
                    </a:p>
                    <a:p>
                      <a:pPr algn="ctr"/>
                      <a:r>
                        <a:rPr lang="ru-RU" sz="1600" dirty="0" smtClean="0"/>
                        <a:t>(оценка)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</a:p>
                    <a:p>
                      <a:pPr algn="ctr"/>
                      <a:r>
                        <a:rPr lang="ru-RU" sz="1600" dirty="0" smtClean="0"/>
                        <a:t>(прогноз)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2017 г. (прогноз)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2018г. (прогноз)</a:t>
                      </a:r>
                      <a:endParaRPr lang="ru-RU" sz="1600" dirty="0"/>
                    </a:p>
                  </a:txBody>
                  <a:tcPr/>
                </a:tc>
              </a:tr>
              <a:tr h="1133162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Объем отгруженных товаров собственного производства, выполненных работ и услуг собственными силами по полному кругу предприятий, тыс. рублей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392 539,8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123 236,3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909 327,4</a:t>
                      </a:r>
                    </a:p>
                  </a:txBody>
                  <a:tcPr marL="9525" marR="9525" marT="9525" marB="0"/>
                </a:tc>
              </a:tr>
              <a:tr h="1133162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Темпы роста объема отгруженных товаров собственного производства, выполненных работ и услуг собственными силами, в % к предыдущему году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  <a:p>
                      <a:pPr algn="ctr"/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Среднемесячная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29 214,8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29 983,9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30 451,8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31 086,9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0721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Среднесписочная численность работников - всего,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6 725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6 770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6 800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6 850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10721">
                <a:tc>
                  <a:txBody>
                    <a:bodyPr/>
                    <a:lstStyle/>
                    <a:p>
                      <a:endParaRPr lang="en-US" sz="1300" b="1" dirty="0" smtClean="0"/>
                    </a:p>
                    <a:p>
                      <a:r>
                        <a:rPr lang="ru-RU" sz="1300" b="1" dirty="0" smtClean="0"/>
                        <a:t>Инвестиции, в тыс. рублей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043 545,0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133 630,0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238 260,0</a:t>
                      </a:r>
                    </a:p>
                  </a:txBody>
                  <a:tcPr marL="9525" marR="9525" marT="9525" marB="0"/>
                </a:tc>
              </a:tr>
              <a:tr h="303241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Численность населения - всего, человек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51 917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955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301608" cy="10715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направления бюджетной и налоговой политики</a:t>
            </a:r>
            <a:br>
              <a:rPr lang="ru-RU" sz="2400" b="1" dirty="0" smtClean="0"/>
            </a:br>
            <a:r>
              <a:rPr lang="ru-RU" sz="2400" b="1" dirty="0" err="1" smtClean="0"/>
              <a:t>Волосовского</a:t>
            </a:r>
            <a:r>
              <a:rPr lang="ru-RU" sz="2400" b="1" dirty="0" smtClean="0"/>
              <a:t> муниципального района на 2016-2018 годы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32211"/>
            <a:ext cx="8147248" cy="497711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dirty="0" smtClean="0"/>
              <a:t>Дальнейшее</a:t>
            </a:r>
            <a:r>
              <a:rPr lang="ru-RU" sz="1800" dirty="0"/>
              <a:t> </a:t>
            </a:r>
            <a:r>
              <a:rPr lang="ru-RU" sz="1800" dirty="0" smtClean="0"/>
              <a:t>проведение</a:t>
            </a:r>
            <a:r>
              <a:rPr lang="ru-RU" sz="1800" dirty="0"/>
              <a:t> </a:t>
            </a:r>
            <a:r>
              <a:rPr lang="ru-RU" sz="1800" dirty="0" smtClean="0"/>
              <a:t>политики</a:t>
            </a:r>
            <a:r>
              <a:rPr lang="ru-RU" sz="1800" dirty="0"/>
              <a:t> </a:t>
            </a:r>
            <a:r>
              <a:rPr lang="ru-RU" sz="1800" dirty="0" smtClean="0"/>
              <a:t>межбюджетного</a:t>
            </a:r>
            <a:r>
              <a:rPr lang="ru-RU" sz="1800" dirty="0"/>
              <a:t> </a:t>
            </a:r>
            <a:r>
              <a:rPr lang="ru-RU" sz="1800" dirty="0" smtClean="0"/>
              <a:t>регулирования, способствующей</a:t>
            </a:r>
            <a:r>
              <a:rPr lang="ru-RU" sz="1800" dirty="0"/>
              <a:t> </a:t>
            </a:r>
            <a:r>
              <a:rPr lang="ru-RU" sz="1800" dirty="0" smtClean="0"/>
              <a:t>наращиванию</a:t>
            </a:r>
            <a:r>
              <a:rPr lang="ru-RU" sz="1800" dirty="0"/>
              <a:t> </a:t>
            </a:r>
            <a:r>
              <a:rPr lang="ru-RU" sz="1800" dirty="0" smtClean="0"/>
              <a:t>налогового</a:t>
            </a:r>
            <a:r>
              <a:rPr lang="ru-RU" sz="1800" dirty="0"/>
              <a:t> </a:t>
            </a:r>
            <a:r>
              <a:rPr lang="ru-RU" sz="1800" dirty="0" smtClean="0"/>
              <a:t>потенциала</a:t>
            </a:r>
            <a:endParaRPr lang="ru-RU" sz="1800" dirty="0"/>
          </a:p>
          <a:p>
            <a:r>
              <a:rPr lang="ru-RU" sz="1800" dirty="0" smtClean="0"/>
              <a:t>Актуализация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ru-RU" sz="1800" dirty="0"/>
              <a:t> </a:t>
            </a:r>
            <a:r>
              <a:rPr lang="ru-RU" sz="1800" dirty="0" smtClean="0"/>
              <a:t>дальнейшая</a:t>
            </a:r>
            <a:r>
              <a:rPr lang="ru-RU" sz="1800" dirty="0"/>
              <a:t> </a:t>
            </a:r>
            <a:r>
              <a:rPr lang="ru-RU" sz="1800" dirty="0" smtClean="0"/>
              <a:t>реализация</a:t>
            </a:r>
            <a:r>
              <a:rPr lang="ru-RU" sz="1800" dirty="0"/>
              <a:t> </a:t>
            </a:r>
            <a:r>
              <a:rPr lang="ru-RU" sz="1800" dirty="0" smtClean="0"/>
              <a:t>плана</a:t>
            </a:r>
            <a:r>
              <a:rPr lang="ru-RU" sz="1800" dirty="0"/>
              <a:t> </a:t>
            </a:r>
            <a:r>
              <a:rPr lang="ru-RU" sz="1800" dirty="0" smtClean="0"/>
              <a:t>мероприятий</a:t>
            </a:r>
            <a:r>
              <a:rPr lang="ru-RU" sz="1800" dirty="0"/>
              <a:t> </a:t>
            </a:r>
            <a:r>
              <a:rPr lang="ru-RU" sz="1800" dirty="0" smtClean="0"/>
              <a:t>по</a:t>
            </a:r>
            <a:r>
              <a:rPr lang="ru-RU" sz="1800" dirty="0"/>
              <a:t> </a:t>
            </a:r>
            <a:r>
              <a:rPr lang="ru-RU" sz="1800" dirty="0" smtClean="0"/>
              <a:t>повышению</a:t>
            </a:r>
            <a:r>
              <a:rPr lang="ru-RU" sz="1800" dirty="0"/>
              <a:t> </a:t>
            </a:r>
            <a:r>
              <a:rPr lang="ru-RU" sz="1800" dirty="0" smtClean="0"/>
              <a:t>поступлений</a:t>
            </a:r>
            <a:r>
              <a:rPr lang="ru-RU" sz="1800" dirty="0"/>
              <a:t> </a:t>
            </a:r>
            <a:r>
              <a:rPr lang="ru-RU" sz="1800" dirty="0" smtClean="0"/>
              <a:t>налоговых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ru-RU" sz="1800" dirty="0"/>
              <a:t> </a:t>
            </a:r>
            <a:r>
              <a:rPr lang="ru-RU" sz="1800" dirty="0" smtClean="0"/>
              <a:t>неналоговых</a:t>
            </a:r>
            <a:r>
              <a:rPr lang="ru-RU" sz="1800" dirty="0"/>
              <a:t> </a:t>
            </a:r>
            <a:r>
              <a:rPr lang="ru-RU" sz="1800" dirty="0" smtClean="0"/>
              <a:t>доходов, а</a:t>
            </a:r>
            <a:r>
              <a:rPr lang="ru-RU" sz="1800" dirty="0"/>
              <a:t> </a:t>
            </a:r>
            <a:r>
              <a:rPr lang="ru-RU" sz="1800" dirty="0" smtClean="0"/>
              <a:t>также</a:t>
            </a:r>
            <a:r>
              <a:rPr lang="ru-RU" sz="1800" dirty="0"/>
              <a:t> </a:t>
            </a:r>
            <a:r>
              <a:rPr lang="ru-RU" sz="1800" dirty="0" smtClean="0"/>
              <a:t>по</a:t>
            </a:r>
            <a:r>
              <a:rPr lang="ru-RU" sz="1800" dirty="0"/>
              <a:t> </a:t>
            </a:r>
            <a:r>
              <a:rPr lang="ru-RU" sz="1800" dirty="0" smtClean="0"/>
              <a:t>сокращению</a:t>
            </a:r>
            <a:r>
              <a:rPr lang="ru-RU" sz="1800" dirty="0"/>
              <a:t> </a:t>
            </a:r>
            <a:r>
              <a:rPr lang="ru-RU" sz="1800" dirty="0" smtClean="0"/>
              <a:t>недоимки</a:t>
            </a:r>
            <a:r>
              <a:rPr lang="ru-RU" sz="1800" dirty="0"/>
              <a:t> </a:t>
            </a:r>
            <a:r>
              <a:rPr lang="ru-RU" sz="1800" dirty="0" smtClean="0"/>
              <a:t>бюджетов</a:t>
            </a:r>
            <a:r>
              <a:rPr lang="ru-RU" sz="1800" dirty="0"/>
              <a:t> </a:t>
            </a:r>
            <a:r>
              <a:rPr lang="ru-RU" sz="1800" dirty="0" smtClean="0"/>
              <a:t>бюджетной</a:t>
            </a:r>
            <a:r>
              <a:rPr lang="ru-RU" sz="1800" dirty="0"/>
              <a:t> </a:t>
            </a:r>
            <a:r>
              <a:rPr lang="ru-RU" sz="1800" dirty="0" smtClean="0"/>
              <a:t>системы</a:t>
            </a:r>
            <a:r>
              <a:rPr lang="ru-RU" sz="1800" dirty="0"/>
              <a:t> </a:t>
            </a:r>
            <a:r>
              <a:rPr lang="ru-RU" sz="1800" dirty="0" smtClean="0"/>
              <a:t>Российской</a:t>
            </a:r>
            <a:r>
              <a:rPr lang="ru-RU" sz="1800" dirty="0"/>
              <a:t> </a:t>
            </a:r>
            <a:r>
              <a:rPr lang="ru-RU" sz="1800" dirty="0" smtClean="0"/>
              <a:t>Федераци</a:t>
            </a:r>
            <a:r>
              <a:rPr lang="ru-RU" sz="1800" dirty="0"/>
              <a:t>и</a:t>
            </a:r>
            <a:endParaRPr lang="ru-RU" sz="1800" b="1" dirty="0" smtClean="0">
              <a:solidFill>
                <a:schemeClr val="accent1"/>
              </a:solidFill>
            </a:endParaRPr>
          </a:p>
          <a:p>
            <a:r>
              <a:rPr lang="ru-RU" sz="1800" dirty="0" smtClean="0"/>
              <a:t>Обеспечение</a:t>
            </a:r>
            <a:r>
              <a:rPr lang="ru-RU" sz="1800" dirty="0"/>
              <a:t> </a:t>
            </a:r>
            <a:r>
              <a:rPr lang="ru-RU" sz="1800" dirty="0" smtClean="0"/>
              <a:t>сбалансированности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ru-RU" sz="1800" dirty="0"/>
              <a:t> </a:t>
            </a:r>
            <a:r>
              <a:rPr lang="ru-RU" sz="1800" dirty="0" smtClean="0"/>
              <a:t>устойчивости</a:t>
            </a:r>
            <a:r>
              <a:rPr lang="ru-RU" sz="1800" dirty="0"/>
              <a:t> </a:t>
            </a:r>
            <a:r>
              <a:rPr lang="ru-RU" sz="1800" dirty="0" smtClean="0"/>
              <a:t>финансовой</a:t>
            </a:r>
            <a:r>
              <a:rPr lang="ru-RU" sz="1800" dirty="0"/>
              <a:t> </a:t>
            </a:r>
            <a:r>
              <a:rPr lang="ru-RU" sz="1800" dirty="0" smtClean="0"/>
              <a:t>системы</a:t>
            </a:r>
            <a:r>
              <a:rPr lang="ru-RU" sz="1800" dirty="0"/>
              <a:t> </a:t>
            </a:r>
            <a:r>
              <a:rPr lang="ru-RU" sz="1800" dirty="0" smtClean="0"/>
              <a:t>района при</a:t>
            </a:r>
            <a:r>
              <a:rPr lang="ru-RU" sz="1800" dirty="0"/>
              <a:t> </a:t>
            </a:r>
            <a:r>
              <a:rPr lang="ru-RU" sz="1800" dirty="0" smtClean="0"/>
              <a:t>безусловном</a:t>
            </a:r>
            <a:r>
              <a:rPr lang="ru-RU" sz="1800" dirty="0"/>
              <a:t> </a:t>
            </a:r>
            <a:r>
              <a:rPr lang="ru-RU" sz="1800" dirty="0" smtClean="0"/>
              <a:t>выполнении</a:t>
            </a:r>
            <a:r>
              <a:rPr lang="ru-RU" sz="1800" dirty="0"/>
              <a:t> </a:t>
            </a:r>
            <a:r>
              <a:rPr lang="ru-RU" sz="1800" dirty="0" smtClean="0"/>
              <a:t>принятых</a:t>
            </a:r>
            <a:r>
              <a:rPr lang="ru-RU" sz="1800" dirty="0"/>
              <a:t> </a:t>
            </a:r>
            <a:r>
              <a:rPr lang="ru-RU" sz="1800" dirty="0" smtClean="0"/>
              <a:t>обязательств, в первую</a:t>
            </a:r>
            <a:r>
              <a:rPr lang="ru-RU" sz="1800" dirty="0"/>
              <a:t> </a:t>
            </a:r>
            <a:r>
              <a:rPr lang="ru-RU" sz="1800" dirty="0" smtClean="0"/>
              <a:t>очередь,</a:t>
            </a:r>
            <a:r>
              <a:rPr lang="ru-RU" sz="1800" dirty="0"/>
              <a:t> </a:t>
            </a:r>
            <a:r>
              <a:rPr lang="ru-RU" sz="1800" dirty="0" smtClean="0"/>
              <a:t>социальных</a:t>
            </a:r>
            <a:endParaRPr lang="ru-RU" sz="1800" dirty="0"/>
          </a:p>
          <a:p>
            <a:r>
              <a:rPr lang="ru-RU" sz="1800" dirty="0" smtClean="0"/>
              <a:t>Реализация</a:t>
            </a:r>
            <a:r>
              <a:rPr lang="ru-RU" sz="1800" dirty="0"/>
              <a:t> </a:t>
            </a:r>
            <a:r>
              <a:rPr lang="ru-RU" sz="1800" dirty="0" smtClean="0"/>
              <a:t>майских</a:t>
            </a:r>
            <a:r>
              <a:rPr lang="ru-RU" sz="1800" dirty="0"/>
              <a:t> </a:t>
            </a:r>
            <a:r>
              <a:rPr lang="ru-RU" sz="1800" dirty="0" smtClean="0"/>
              <a:t>указов</a:t>
            </a:r>
            <a:r>
              <a:rPr lang="ru-RU" sz="1800" dirty="0"/>
              <a:t> </a:t>
            </a:r>
            <a:r>
              <a:rPr lang="ru-RU" sz="1800" dirty="0" smtClean="0"/>
              <a:t>Президента</a:t>
            </a:r>
            <a:r>
              <a:rPr lang="ru-RU" sz="1800" dirty="0"/>
              <a:t> </a:t>
            </a:r>
            <a:r>
              <a:rPr lang="ru-RU" sz="1800" dirty="0" smtClean="0"/>
              <a:t>Российской</a:t>
            </a:r>
            <a:r>
              <a:rPr lang="ru-RU" sz="1800" dirty="0"/>
              <a:t> </a:t>
            </a:r>
            <a:r>
              <a:rPr lang="ru-RU" sz="1800" dirty="0" smtClean="0"/>
              <a:t>Федерации 2012 года</a:t>
            </a:r>
            <a:endParaRPr lang="ru-RU" sz="1800" dirty="0"/>
          </a:p>
          <a:p>
            <a:r>
              <a:rPr lang="ru-RU" sz="1800" dirty="0" smtClean="0"/>
              <a:t>Повышение</a:t>
            </a:r>
            <a:r>
              <a:rPr lang="ru-RU" sz="1800" dirty="0"/>
              <a:t> </a:t>
            </a:r>
            <a:r>
              <a:rPr lang="ru-RU" sz="1800" dirty="0" smtClean="0"/>
              <a:t>эффективности</a:t>
            </a:r>
            <a:r>
              <a:rPr lang="ru-RU" sz="1800" dirty="0"/>
              <a:t> </a:t>
            </a:r>
            <a:r>
              <a:rPr lang="ru-RU" sz="1800" dirty="0" smtClean="0"/>
              <a:t>бюджетных</a:t>
            </a:r>
            <a:r>
              <a:rPr lang="ru-RU" sz="1800" dirty="0"/>
              <a:t> </a:t>
            </a:r>
            <a:r>
              <a:rPr lang="ru-RU" sz="1800" dirty="0" smtClean="0"/>
              <a:t>расходов</a:t>
            </a:r>
          </a:p>
          <a:p>
            <a:r>
              <a:rPr lang="ru-RU" sz="1800" dirty="0" smtClean="0"/>
              <a:t>Контроль</a:t>
            </a:r>
            <a:r>
              <a:rPr lang="ru-RU" sz="1800" dirty="0"/>
              <a:t> </a:t>
            </a:r>
            <a:r>
              <a:rPr lang="ru-RU" sz="1800" dirty="0" smtClean="0"/>
              <a:t>за</a:t>
            </a:r>
            <a:r>
              <a:rPr lang="ru-RU" sz="1800" dirty="0"/>
              <a:t> </a:t>
            </a:r>
            <a:r>
              <a:rPr lang="ru-RU" sz="1800" dirty="0" smtClean="0"/>
              <a:t>реализацией</a:t>
            </a:r>
            <a:r>
              <a:rPr lang="ru-RU" sz="1800" dirty="0"/>
              <a:t> </a:t>
            </a:r>
            <a:r>
              <a:rPr lang="ru-RU" sz="1800" dirty="0" smtClean="0"/>
              <a:t>муниципальных</a:t>
            </a:r>
            <a:r>
              <a:rPr lang="ru-RU" sz="1800" dirty="0"/>
              <a:t> </a:t>
            </a:r>
            <a:r>
              <a:rPr lang="ru-RU" sz="1800" dirty="0" smtClean="0"/>
              <a:t>программ</a:t>
            </a:r>
            <a:endParaRPr lang="ru-RU" sz="1800" dirty="0"/>
          </a:p>
          <a:p>
            <a:r>
              <a:rPr lang="ru-RU" sz="1800" dirty="0" smtClean="0"/>
              <a:t>Повышение</a:t>
            </a:r>
            <a:r>
              <a:rPr lang="ru-RU" sz="1800" dirty="0"/>
              <a:t> </a:t>
            </a:r>
            <a:r>
              <a:rPr lang="ru-RU" sz="1800" dirty="0" smtClean="0"/>
              <a:t>эффективности</a:t>
            </a:r>
            <a:r>
              <a:rPr lang="ru-RU" sz="1800" dirty="0"/>
              <a:t> </a:t>
            </a:r>
            <a:r>
              <a:rPr lang="ru-RU" sz="1800" dirty="0" smtClean="0"/>
              <a:t>финансовых</a:t>
            </a:r>
            <a:r>
              <a:rPr lang="ru-RU" sz="1800" dirty="0"/>
              <a:t> </a:t>
            </a:r>
            <a:r>
              <a:rPr lang="ru-RU" sz="1800" dirty="0" smtClean="0"/>
              <a:t>взаимоотношений</a:t>
            </a:r>
            <a:r>
              <a:rPr lang="ru-RU" sz="1800" dirty="0"/>
              <a:t> </a:t>
            </a:r>
            <a:r>
              <a:rPr lang="ru-RU" sz="1800" dirty="0" smtClean="0"/>
              <a:t>с</a:t>
            </a:r>
            <a:r>
              <a:rPr lang="ru-RU" sz="1800" dirty="0"/>
              <a:t> </a:t>
            </a:r>
            <a:r>
              <a:rPr lang="ru-RU" sz="1800" dirty="0" smtClean="0"/>
              <a:t>местными</a:t>
            </a:r>
            <a:r>
              <a:rPr lang="ru-RU" sz="1800" dirty="0"/>
              <a:t> </a:t>
            </a:r>
            <a:r>
              <a:rPr lang="ru-RU" sz="1800" dirty="0" smtClean="0"/>
              <a:t>бюджетами, оценка качества управления муниципальными финансами</a:t>
            </a:r>
          </a:p>
          <a:p>
            <a:r>
              <a:rPr lang="ru-RU" sz="1800" dirty="0" smtClean="0"/>
              <a:t>Реализация внедрения информационной системы «Электронный бюджет»</a:t>
            </a:r>
          </a:p>
          <a:p>
            <a:r>
              <a:rPr lang="ru-RU" sz="1800" dirty="0" smtClean="0"/>
              <a:t>Обеспечение прозрачности и открытости бюджета для граждан</a:t>
            </a:r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930954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доходов бюджета </a:t>
            </a:r>
            <a:r>
              <a:rPr lang="ru-RU" sz="2400" b="1" dirty="0"/>
              <a:t>м</a:t>
            </a:r>
            <a:r>
              <a:rPr lang="ru-RU" sz="2400" b="1" dirty="0" smtClean="0"/>
              <a:t>униципального образования  Волосовский муниципальный район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209700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149"/>
                <a:gridCol w="2586251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доходы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Неналоговые доходы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Поступления</a:t>
                      </a:r>
                      <a:r>
                        <a:rPr lang="ru-RU" sz="1500" baseline="0" dirty="0" smtClean="0"/>
                        <a:t> от уплаты налогов, установленных Налоговым кодексом Российской Федерации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Поступления от уплаты </a:t>
                      </a:r>
                      <a:r>
                        <a:rPr lang="ru-RU" sz="1500" smtClean="0"/>
                        <a:t>других платежей </a:t>
                      </a:r>
                      <a:r>
                        <a:rPr lang="ru-RU" sz="1500" dirty="0" smtClean="0"/>
                        <a:t>и сборов, установленных законодательством Российской Федерации, а также штрафов за нарушение законодательства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Поступления от других бюджетов (межбюджетные трансферты), организаций, граждан </a:t>
                      </a:r>
                    </a:p>
                    <a:p>
                      <a:pPr algn="ctr"/>
                      <a:r>
                        <a:rPr lang="ru-RU" sz="1500" dirty="0" smtClean="0"/>
                        <a:t>(кроме налоговых и неналоговых доходов)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u="sng" dirty="0" smtClean="0"/>
                        <a:t>Налоги </a:t>
                      </a:r>
                      <a:r>
                        <a:rPr lang="ru-RU" sz="1500" b="0" u="none" dirty="0" smtClean="0"/>
                        <a:t>– обязательные платежи юридических и физических лиц в бюджет.</a:t>
                      </a:r>
                    </a:p>
                    <a:p>
                      <a:r>
                        <a:rPr lang="ru-RU" sz="1500" b="1" u="sng" dirty="0" smtClean="0"/>
                        <a:t>Государственная пошлина</a:t>
                      </a:r>
                      <a:r>
                        <a:rPr lang="ru-RU" sz="1500" b="0" u="none" dirty="0" smtClean="0"/>
                        <a:t>- денежный сбор, взимаемый уполномоченными органами при выполнении ими</a:t>
                      </a:r>
                      <a:r>
                        <a:rPr lang="ru-RU" sz="1500" b="0" u="none" baseline="0" dirty="0" smtClean="0"/>
                        <a:t> определенных функций, в размерах, предусмотренных  законодательством государства</a:t>
                      </a:r>
                      <a:endParaRPr lang="ru-RU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u="sng" dirty="0" smtClean="0"/>
                        <a:t>Штрафы </a:t>
                      </a:r>
                      <a:r>
                        <a:rPr lang="ru-RU" sz="1500" b="0" u="none" baseline="0" dirty="0" smtClean="0"/>
                        <a:t> - денежные взыскания за нарушения законодательства о налогах и сборах</a:t>
                      </a:r>
                    </a:p>
                    <a:p>
                      <a:r>
                        <a:rPr lang="ru-RU" sz="1500" b="1" u="sng" baseline="0" dirty="0" smtClean="0"/>
                        <a:t>Другие платежи</a:t>
                      </a:r>
                      <a:r>
                        <a:rPr lang="ru-RU" sz="1500" b="0" u="none" baseline="0" dirty="0" smtClean="0"/>
                        <a:t> – прочие неналоговые доходы</a:t>
                      </a:r>
                      <a:endParaRPr lang="ru-RU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u="sng" dirty="0" smtClean="0"/>
                        <a:t>Межбюджетные</a:t>
                      </a:r>
                      <a:r>
                        <a:rPr lang="ru-RU" sz="1500" b="1" u="sng" baseline="0" dirty="0" smtClean="0"/>
                        <a:t> трансферты  </a:t>
                      </a:r>
                      <a:r>
                        <a:rPr lang="ru-RU" sz="1500" b="0" u="none" baseline="0" dirty="0" smtClean="0"/>
                        <a:t>-денежные средства</a:t>
                      </a:r>
                      <a:r>
                        <a:rPr lang="ru-RU" sz="1500" b="0" u="none" baseline="0" smtClean="0"/>
                        <a:t>, перечисляемые </a:t>
                      </a:r>
                      <a:r>
                        <a:rPr lang="ru-RU" sz="1500" b="0" u="none" baseline="0" dirty="0" smtClean="0"/>
                        <a:t>из одного бюджета бюджетной системы Российской Федерации другому.</a:t>
                      </a:r>
                      <a:endParaRPr lang="ru-RU" sz="1500" b="1" u="sn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178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994122"/>
          </a:xfrm>
        </p:spPr>
        <p:txBody>
          <a:bodyPr>
            <a:noAutofit/>
          </a:bodyPr>
          <a:lstStyle/>
          <a:p>
            <a:r>
              <a:rPr lang="ru-RU" sz="2500" b="1" dirty="0"/>
              <a:t>Какие доходы поступают в бюджет </a:t>
            </a:r>
            <a:r>
              <a:rPr lang="ru-RU" sz="2500" b="1"/>
              <a:t/>
            </a:r>
            <a:br>
              <a:rPr lang="ru-RU" sz="2500" b="1"/>
            </a:br>
            <a:r>
              <a:rPr lang="ru-RU" sz="2500" b="1" dirty="0" smtClean="0"/>
              <a:t>м</a:t>
            </a:r>
            <a:r>
              <a:rPr lang="ru-RU" sz="2500" b="1" smtClean="0"/>
              <a:t>униципального </a:t>
            </a:r>
            <a:r>
              <a:rPr lang="ru-RU" sz="2500" b="1" dirty="0" smtClean="0"/>
              <a:t>образования Волосовский </a:t>
            </a:r>
            <a:r>
              <a:rPr lang="ru-RU" sz="2500" b="1" dirty="0"/>
              <a:t>муниципальный </a:t>
            </a:r>
            <a:r>
              <a:rPr lang="ru-RU" sz="2500" b="1" dirty="0" smtClean="0"/>
              <a:t>район 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93902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288376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Налоговые доходы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Неналоговые доходы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Безвозмездные</a:t>
                      </a:r>
                      <a:r>
                        <a:rPr lang="ru-RU" b="1" baseline="0" dirty="0" smtClean="0"/>
                        <a:t> поступления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Акцизы на нефтепродукты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Государственная пошлина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Налоги</a:t>
                      </a:r>
                      <a:r>
                        <a:rPr lang="ru-RU" baseline="0" dirty="0" smtClean="0"/>
                        <a:t> на совокупный доход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Другие налоги</a:t>
                      </a: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Доходы от сдачи в аренду имущества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Доходы от реализации имущества, земельных участков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Доходы иной приносящей доход деятельности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Плата </a:t>
                      </a:r>
                      <a:r>
                        <a:rPr lang="ru-RU" baseline="0" dirty="0" smtClean="0"/>
                        <a:t> за негативное воздействие на окружающую среду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Штрафы, санкции, возмещение ущерба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Другие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Прочие поступления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4368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133625"/>
              </p:ext>
            </p:extLst>
          </p:nvPr>
        </p:nvGraphicFramePr>
        <p:xfrm>
          <a:off x="395536" y="1700808"/>
          <a:ext cx="8229600" cy="47525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88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прогноз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год     прогноз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год    прогноз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1700" b="1" dirty="0" smtClean="0"/>
                        <a:t>ДОХОДЫ</a:t>
                      </a:r>
                    </a:p>
                    <a:p>
                      <a:pPr algn="ctr"/>
                      <a:r>
                        <a:rPr lang="ru-RU" sz="1700" baseline="0" dirty="0" smtClean="0"/>
                        <a:t>(тыс. руб.)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1 343 261,7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1 242 240,2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1 281 062,3</a:t>
                      </a:r>
                      <a:endParaRPr lang="ru-RU" b="1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РАСХОДЫ</a:t>
                      </a:r>
                    </a:p>
                    <a:p>
                      <a:pPr algn="ctr"/>
                      <a:r>
                        <a:rPr lang="ru-RU" sz="1700" baseline="0" dirty="0" smtClean="0"/>
                        <a:t>(тыс. руб.)</a:t>
                      </a:r>
                      <a:endParaRPr lang="ru-RU" sz="1700" dirty="0" smtClean="0"/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1 401 </a:t>
                      </a:r>
                      <a:r>
                        <a:rPr lang="en-US" b="1" dirty="0" smtClean="0"/>
                        <a:t>413</a:t>
                      </a:r>
                      <a:r>
                        <a:rPr lang="ru-RU" b="1" dirty="0" smtClean="0"/>
                        <a:t>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1 289 065,2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1 327 288,4</a:t>
                      </a:r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Дефицит (-)</a:t>
                      </a:r>
                    </a:p>
                    <a:p>
                      <a:pPr algn="ctr"/>
                      <a:r>
                        <a:rPr lang="ru-RU" sz="1700" dirty="0" smtClean="0"/>
                        <a:t>(тыс. руб.)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- 58  152,2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-46 825,0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-46 226,1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Волосовский  муниципальный район Ленинградской области на 201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- 201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годы </a:t>
            </a:r>
            <a:endParaRPr lang="ru-R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04" y="191510"/>
            <a:ext cx="7920841" cy="1143000"/>
          </a:xfrm>
        </p:spPr>
        <p:txBody>
          <a:bodyPr>
            <a:noAutofit/>
          </a:bodyPr>
          <a:lstStyle/>
          <a:p>
            <a:r>
              <a:rPr lang="ru-RU" sz="2000" b="1" dirty="0"/>
              <a:t>Удельный вес доходов </a:t>
            </a:r>
            <a:br>
              <a:rPr lang="ru-RU" sz="2000" b="1" dirty="0"/>
            </a:br>
            <a:r>
              <a:rPr lang="ru-RU" sz="2000" b="1" dirty="0"/>
              <a:t>м</a:t>
            </a:r>
            <a:r>
              <a:rPr lang="ru-RU" sz="2000" b="1" dirty="0" smtClean="0"/>
              <a:t>униципального  образования </a:t>
            </a:r>
            <a:br>
              <a:rPr lang="ru-RU" sz="2000" b="1" dirty="0" smtClean="0"/>
            </a:br>
            <a:r>
              <a:rPr lang="ru-RU" sz="2000" b="1" dirty="0" smtClean="0"/>
              <a:t>Волосовский  муниципальный район</a:t>
            </a:r>
            <a:br>
              <a:rPr lang="ru-RU" sz="2000" b="1" dirty="0" smtClean="0"/>
            </a:br>
            <a:r>
              <a:rPr lang="ru-RU" sz="2000" b="1" dirty="0" smtClean="0"/>
              <a:t>в соответствии со структурой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89959"/>
              </p:ext>
            </p:extLst>
          </p:nvPr>
        </p:nvGraphicFramePr>
        <p:xfrm>
          <a:off x="108457" y="1460665"/>
          <a:ext cx="4247520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339142"/>
              </p:ext>
            </p:extLst>
          </p:nvPr>
        </p:nvGraphicFramePr>
        <p:xfrm>
          <a:off x="4446829" y="1472539"/>
          <a:ext cx="4445652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0466" y="260648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14928" cy="53578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доходов местного бюджета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13913"/>
              </p:ext>
            </p:extLst>
          </p:nvPr>
        </p:nvGraphicFramePr>
        <p:xfrm>
          <a:off x="251520" y="1052737"/>
          <a:ext cx="84352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smirnovaas\Desktop\Документы\Инвестиционная привлекательность района\Информация для разработки\герб_of_Volosovo_rayon_(Leningrad_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0468" y="260650"/>
            <a:ext cx="8874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авая фигурная скобка 5"/>
          <p:cNvSpPr/>
          <p:nvPr/>
        </p:nvSpPr>
        <p:spPr>
          <a:xfrm>
            <a:off x="4824028" y="2132856"/>
            <a:ext cx="288032" cy="4507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747180" y="3293471"/>
            <a:ext cx="324036" cy="3655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5644" y="331473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+</a:t>
            </a:r>
            <a:r>
              <a:rPr lang="en-US" sz="1200" b="1" dirty="0" smtClean="0"/>
              <a:t>1 424,6</a:t>
            </a:r>
            <a:endParaRPr lang="ru-RU" sz="1200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652220" y="3923377"/>
            <a:ext cx="504056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4139402"/>
            <a:ext cx="194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( </a:t>
            </a:r>
            <a:r>
              <a:rPr lang="ru-RU" sz="1400" b="1" dirty="0" smtClean="0"/>
              <a:t>тыс. руб.)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8559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8708</TotalTime>
  <Words>1839</Words>
  <Application>Microsoft Office PowerPoint</Application>
  <PresentationFormat>Экран (4:3)</PresentationFormat>
  <Paragraphs>430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БЮДЖЕТ ДЛЯ ГРАЖДАН к проекту бюджета  муниципального образования Волосовский  муниципальный район  Ленинградской области  на 2016 год и плановый период 2017 и 2018 годов</vt:lpstr>
      <vt:lpstr> Основы составления проекта бюджета муниципального образования Волосовский муниципальный район Ленинградской области на  2016 год и  плановый период 2017-2018 годов:</vt:lpstr>
      <vt:lpstr>Основные показатели прогноза социально- экономического развития Волосовского муниципального района                                                                                                          </vt:lpstr>
      <vt:lpstr>Основные направления бюджетной и налоговой политики Волосовского муниципального района на 2016-2018 годы</vt:lpstr>
      <vt:lpstr>Структура доходов бюджета муниципального образования  Волосовский муниципальный район</vt:lpstr>
      <vt:lpstr>Какие доходы поступают в бюджет  муниципального образования Волосовский муниципальный район  </vt:lpstr>
      <vt:lpstr>Основные параметры бюджета муниципального образования Волосовский  муниципальный район Ленинградской области на 2016 - 2018 годы </vt:lpstr>
      <vt:lpstr>Удельный вес доходов  муниципального  образования  Волосовский  муниципальный район в соответствии со структурой </vt:lpstr>
      <vt:lpstr>Динамика доходов местного бюджета</vt:lpstr>
      <vt:lpstr>Динамика безвозмездных поступлений  из бюджетов других уровней 2015- 2016 гг.  </vt:lpstr>
      <vt:lpstr>Динамика доходной части муниципального образования Волосовский муниципальный район</vt:lpstr>
      <vt:lpstr>Объем доходов на одного жителя Волосовского района</vt:lpstr>
      <vt:lpstr>Как классифицируются  виды расходов ? </vt:lpstr>
      <vt:lpstr>Презентация PowerPoint</vt:lpstr>
      <vt:lpstr>Структура расходов бюджета Муниципального образования Волосовский муниципальный район  на 2016 год</vt:lpstr>
      <vt:lpstr>Объем расходов бюджета Волосовского муниципального района в расчете на 1 –го  жителя района           (тыс. рублей)</vt:lpstr>
      <vt:lpstr>Расходы на социально – культурную  сферу  муниципального образования   Волосовский муниципальный район.</vt:lpstr>
      <vt:lpstr>Презентация PowerPoint</vt:lpstr>
      <vt:lpstr> Формирование муниципальных программ основано на: </vt:lpstr>
      <vt:lpstr>Муниципальные программы утверждённые  к реализации в 2015-2018 годах.</vt:lpstr>
      <vt:lpstr> Динамика  темпов роста  средней заработной платы по отдельным категориям работников  бюджетной сферы    (рублей) </vt:lpstr>
      <vt:lpstr>Контактная информация: Председатель комитета финансов                                    Федорова Надежда Николаевна Адрес                        г. Волосово, пл. Советов, 3а Телефон (факс)       8(813 73)21350  (23383) Адрес электронной почты :     kfvolosovo@rambler.ru Режим  работы с 8-00 до 17-00    пн,вт,ср,чт,пт обед с 12-00 до 13-00   Выходные сб,вс Информация  размещена  на официальном сайте  Волосовского муниципального района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Киселева Ирина Петровна</cp:lastModifiedBy>
  <cp:revision>231</cp:revision>
  <cp:lastPrinted>2015-11-24T13:02:12Z</cp:lastPrinted>
  <dcterms:created xsi:type="dcterms:W3CDTF">2014-11-26T05:32:22Z</dcterms:created>
  <dcterms:modified xsi:type="dcterms:W3CDTF">2015-11-26T06:48:49Z</dcterms:modified>
</cp:coreProperties>
</file>