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4" r:id="rId2"/>
    <p:sldId id="297" r:id="rId3"/>
    <p:sldId id="298" r:id="rId4"/>
    <p:sldId id="260" r:id="rId5"/>
    <p:sldId id="299" r:id="rId6"/>
    <p:sldId id="258" r:id="rId7"/>
    <p:sldId id="261" r:id="rId8"/>
    <p:sldId id="262" r:id="rId9"/>
    <p:sldId id="276" r:id="rId10"/>
    <p:sldId id="277" r:id="rId11"/>
    <p:sldId id="275" r:id="rId12"/>
    <p:sldId id="279" r:id="rId13"/>
    <p:sldId id="303" r:id="rId14"/>
    <p:sldId id="264" r:id="rId15"/>
    <p:sldId id="270" r:id="rId16"/>
    <p:sldId id="282" r:id="rId17"/>
    <p:sldId id="283" r:id="rId18"/>
    <p:sldId id="284" r:id="rId19"/>
    <p:sldId id="285" r:id="rId20"/>
    <p:sldId id="306" r:id="rId21"/>
    <p:sldId id="287" r:id="rId22"/>
    <p:sldId id="292" r:id="rId23"/>
    <p:sldId id="293" r:id="rId24"/>
    <p:sldId id="274" r:id="rId25"/>
    <p:sldId id="301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74" autoAdjust="0"/>
  </p:normalViewPr>
  <p:slideViewPr>
    <p:cSldViewPr>
      <p:cViewPr>
        <p:scale>
          <a:sx n="70" d="100"/>
          <a:sy n="70" d="100"/>
        </p:scale>
        <p:origin x="-806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3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3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3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20" baseline="0" dirty="0" smtClean="0"/>
              <a:t>Фактическое</a:t>
            </a:r>
          </a:p>
          <a:p>
            <a:pPr>
              <a:defRPr/>
            </a:pPr>
            <a:r>
              <a:rPr lang="ru-RU" sz="1520" baseline="0" dirty="0" smtClean="0"/>
              <a:t> поступление  за </a:t>
            </a:r>
            <a:r>
              <a:rPr lang="ru-RU" sz="1440" b="1" i="0" u="none" strike="noStrike" baseline="0" dirty="0" smtClean="0">
                <a:effectLst/>
              </a:rPr>
              <a:t>201</a:t>
            </a:r>
            <a:r>
              <a:rPr lang="en-US" sz="1440" b="1" i="0" u="none" strike="noStrike" baseline="0" dirty="0" smtClean="0">
                <a:effectLst/>
              </a:rPr>
              <a:t>4</a:t>
            </a:r>
            <a:r>
              <a:rPr lang="ru-RU" sz="1440" b="1" i="0" u="none" strike="noStrike" baseline="0" dirty="0" smtClean="0">
                <a:effectLst/>
              </a:rPr>
              <a:t> год</a:t>
            </a:r>
            <a:endParaRPr lang="ru-RU" sz="1520" baseline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 всего 1 284,1 млн. руб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   319,0 млн .руб</c:v>
                </c:pt>
                <c:pt idx="1">
                  <c:v>Неналоговые доходы                            57,2 млн.руб</c:v>
                </c:pt>
                <c:pt idx="2">
                  <c:v>Безвозмездные поступления                                                            907,9 млн.руб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319</c:v>
                </c:pt>
                <c:pt idx="1">
                  <c:v>57.2</c:v>
                </c:pt>
                <c:pt idx="2">
                  <c:v>907.9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316664783214676"/>
          <c:y val="0.39205689164172502"/>
          <c:w val="0.29889347195539984"/>
          <c:h val="0.39952411554872114"/>
        </c:manualLayout>
      </c:layout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200" baseline="0"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588</c:v>
                </c:pt>
                <c:pt idx="1">
                  <c:v>224.7</c:v>
                </c:pt>
                <c:pt idx="2">
                  <c:v>68.2</c:v>
                </c:pt>
                <c:pt idx="3">
                  <c:v>23.5</c:v>
                </c:pt>
                <c:pt idx="4">
                  <c:v>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666.3</c:v>
                </c:pt>
                <c:pt idx="1">
                  <c:v>241.9</c:v>
                </c:pt>
                <c:pt idx="2">
                  <c:v>83.7</c:v>
                </c:pt>
                <c:pt idx="3">
                  <c:v>25.2</c:v>
                </c:pt>
                <c:pt idx="4">
                  <c:v>18.399999999999999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715.1</c:v>
                </c:pt>
                <c:pt idx="1">
                  <c:v>269.3</c:v>
                </c:pt>
                <c:pt idx="2">
                  <c:v>101.3</c:v>
                </c:pt>
                <c:pt idx="3">
                  <c:v>30.9</c:v>
                </c:pt>
                <c:pt idx="4">
                  <c:v>67.5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962.4</c:v>
                </c:pt>
                <c:pt idx="1">
                  <c:v>349</c:v>
                </c:pt>
                <c:pt idx="2">
                  <c:v>110.3</c:v>
                </c:pt>
                <c:pt idx="3">
                  <c:v>31.6</c:v>
                </c:pt>
                <c:pt idx="4">
                  <c:v>90.3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579584"/>
        <c:axId val="96581120"/>
        <c:axId val="96480768"/>
      </c:bar3DChart>
      <c:catAx>
        <c:axId val="9657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96581120"/>
        <c:crosses val="autoZero"/>
        <c:auto val="1"/>
        <c:lblAlgn val="ctr"/>
        <c:lblOffset val="100"/>
        <c:noMultiLvlLbl val="0"/>
      </c:catAx>
      <c:valAx>
        <c:axId val="965811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6579584"/>
        <c:crosses val="autoZero"/>
        <c:crossBetween val="between"/>
      </c:valAx>
      <c:serAx>
        <c:axId val="96480768"/>
        <c:scaling>
          <c:orientation val="minMax"/>
        </c:scaling>
        <c:delete val="0"/>
        <c:axPos val="b"/>
        <c:majorTickMark val="out"/>
        <c:minorTickMark val="none"/>
        <c:tickLblPos val="nextTo"/>
        <c:crossAx val="9658112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Средняя з/п работников культуры (средства поселений  и межбюджетные трансферы от бюджета района)</c:v>
                </c:pt>
                <c:pt idx="1">
                  <c:v>Средняя з/п соц-х работников</c:v>
                </c:pt>
                <c:pt idx="2">
                  <c:v>Средняя з/п педагогических работников учереждений доп.образования</c:v>
                </c:pt>
                <c:pt idx="3">
                  <c:v>Средняя з/п педагогических работников общеобразовательных учереждений</c:v>
                </c:pt>
                <c:pt idx="4">
                  <c:v>Средняя з/п педагогических работников дошкольных образовательных учереждений</c:v>
                </c:pt>
                <c:pt idx="5">
                  <c:v>Средняя начисленная з/п 1 работника района по полному кругу промышленный предприятий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11641</c:v>
                </c:pt>
                <c:pt idx="1">
                  <c:v>12196.6</c:v>
                </c:pt>
                <c:pt idx="2">
                  <c:v>16901.8</c:v>
                </c:pt>
                <c:pt idx="3">
                  <c:v>27530</c:v>
                </c:pt>
                <c:pt idx="4">
                  <c:v>18277.7</c:v>
                </c:pt>
                <c:pt idx="5">
                  <c:v>22079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Средняя з/п работников культуры (средства поселений  и межбюджетные трансферы от бюджета района)</c:v>
                </c:pt>
                <c:pt idx="1">
                  <c:v>Средняя з/п соц-х работников</c:v>
                </c:pt>
                <c:pt idx="2">
                  <c:v>Средняя з/п педагогических работников учереждений доп.образования</c:v>
                </c:pt>
                <c:pt idx="3">
                  <c:v>Средняя з/п педагогических работников общеобразовательных учереждений</c:v>
                </c:pt>
                <c:pt idx="4">
                  <c:v>Средняя з/п педагогических работников дошкольных образовательных учереждений</c:v>
                </c:pt>
                <c:pt idx="5">
                  <c:v>Средняя начисленная з/п 1 работника района по полному кругу промышленный предприятий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17343</c:v>
                </c:pt>
                <c:pt idx="1">
                  <c:v>18490</c:v>
                </c:pt>
                <c:pt idx="2">
                  <c:v>23806.9</c:v>
                </c:pt>
                <c:pt idx="3">
                  <c:v>33803</c:v>
                </c:pt>
                <c:pt idx="4">
                  <c:v>28433</c:v>
                </c:pt>
                <c:pt idx="5">
                  <c:v>25871.7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Средняя з/п работников культуры (средства поселений  и межбюджетные трансферы от бюджета района)</c:v>
                </c:pt>
                <c:pt idx="1">
                  <c:v>Средняя з/п соц-х работников</c:v>
                </c:pt>
                <c:pt idx="2">
                  <c:v>Средняя з/п педагогических работников учереждений доп.образования</c:v>
                </c:pt>
                <c:pt idx="3">
                  <c:v>Средняя з/п педагогических работников общеобразовательных учереждений</c:v>
                </c:pt>
                <c:pt idx="4">
                  <c:v>Средняя з/п педагогических работников дошкольных образовательных учереждений</c:v>
                </c:pt>
                <c:pt idx="5">
                  <c:v>Средняя начисленная з/п 1 работника района по полному кругу промышленный предприятий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22032</c:v>
                </c:pt>
                <c:pt idx="1">
                  <c:v>18701.400000000001</c:v>
                </c:pt>
                <c:pt idx="2">
                  <c:v>28668.799999999999</c:v>
                </c:pt>
                <c:pt idx="3">
                  <c:v>34683.9</c:v>
                </c:pt>
                <c:pt idx="4">
                  <c:v>30639.200000000001</c:v>
                </c:pt>
                <c:pt idx="5">
                  <c:v>26608.2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Средняя з/п работников культуры (средства поселений  и межбюджетные трансферы от бюджета района)</c:v>
                </c:pt>
                <c:pt idx="1">
                  <c:v>Средняя з/п соц-х работников</c:v>
                </c:pt>
                <c:pt idx="2">
                  <c:v>Средняя з/п педагогических работников учереждений доп.образования</c:v>
                </c:pt>
                <c:pt idx="3">
                  <c:v>Средняя з/п педагогических работников общеобразовательных учереждений</c:v>
                </c:pt>
                <c:pt idx="4">
                  <c:v>Средняя з/п педагогических работников дошкольных образовательных учереждений</c:v>
                </c:pt>
                <c:pt idx="5">
                  <c:v>Средняя начисленная з/п 1 работника района по полному кругу промышленный предприятий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25711</c:v>
                </c:pt>
                <c:pt idx="1">
                  <c:v>19786.3</c:v>
                </c:pt>
                <c:pt idx="2">
                  <c:v>32638.1</c:v>
                </c:pt>
                <c:pt idx="3">
                  <c:v>35799.5</c:v>
                </c:pt>
                <c:pt idx="4">
                  <c:v>32695.1</c:v>
                </c:pt>
                <c:pt idx="5">
                  <c:v>27684.2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640128"/>
        <c:axId val="46641920"/>
        <c:axId val="0"/>
      </c:bar3DChart>
      <c:catAx>
        <c:axId val="466401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</a:defRPr>
            </a:pPr>
            <a:endParaRPr lang="ru-RU"/>
          </a:p>
        </c:txPr>
        <c:crossAx val="46641920"/>
        <c:crosses val="autoZero"/>
        <c:auto val="1"/>
        <c:lblAlgn val="ctr"/>
        <c:lblOffset val="100"/>
        <c:noMultiLvlLbl val="0"/>
      </c:catAx>
      <c:valAx>
        <c:axId val="46641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66401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40" b="1" i="0" baseline="0" dirty="0" smtClean="0">
                <a:effectLst/>
              </a:rPr>
              <a:t>Фактическое</a:t>
            </a:r>
            <a:endParaRPr lang="ru-RU" sz="1440" b="1" dirty="0" smtClean="0">
              <a:effectLst/>
            </a:endParaRPr>
          </a:p>
          <a:p>
            <a:pPr>
              <a:defRPr/>
            </a:pPr>
            <a:r>
              <a:rPr lang="ru-RU" sz="1440" b="1" i="0" baseline="0" dirty="0" smtClean="0">
                <a:effectLst/>
              </a:rPr>
              <a:t> поступление за 201</a:t>
            </a:r>
            <a:r>
              <a:rPr lang="en-US" sz="1440" b="1" i="0" baseline="0" dirty="0" smtClean="0">
                <a:effectLst/>
              </a:rPr>
              <a:t>5</a:t>
            </a:r>
            <a:r>
              <a:rPr lang="ru-RU" sz="1440" b="1" i="0" baseline="0" dirty="0" smtClean="0">
                <a:effectLst/>
              </a:rPr>
              <a:t> год</a:t>
            </a:r>
            <a:endParaRPr lang="ru-RU" sz="1440" b="1" baseline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2015 год:  Фактическое поступление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   355,4 млн.руб</c:v>
                </c:pt>
                <c:pt idx="1">
                  <c:v>Неналоговые доходы                            72,1 млн.руб</c:v>
                </c:pt>
                <c:pt idx="2">
                  <c:v>Безвозмездные поступления                                                            1252,9  млн.руб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355.4</c:v>
                </c:pt>
                <c:pt idx="1">
                  <c:v>72.099999999999994</c:v>
                </c:pt>
                <c:pt idx="2">
                  <c:v>1252.9000000000001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200" baseline="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37664041994751"/>
          <c:y val="4.4861391929187228E-2"/>
          <c:w val="0.53239416253523864"/>
          <c:h val="0.654003137011946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    млн. руб 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319</c:v>
                </c:pt>
                <c:pt idx="1">
                  <c:v>355.4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млн. 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57.2</c:v>
                </c:pt>
                <c:pt idx="1">
                  <c:v>72.099999999999994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поступления, млн. 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907.9</c:v>
                </c:pt>
                <c:pt idx="1">
                  <c:v>1252.9000000000001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068992"/>
        <c:axId val="38070528"/>
        <c:axId val="0"/>
      </c:bar3DChart>
      <c:catAx>
        <c:axId val="380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070528"/>
        <c:crosses val="autoZero"/>
        <c:auto val="1"/>
        <c:lblAlgn val="ctr"/>
        <c:lblOffset val="100"/>
        <c:noMultiLvlLbl val="0"/>
      </c:catAx>
      <c:valAx>
        <c:axId val="380705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38068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smtClean="0"/>
              <a:t>налоговых </a:t>
            </a:r>
            <a:r>
              <a:rPr lang="ru-RU" dirty="0"/>
              <a:t>и неналоговых доходов бюджета </a:t>
            </a:r>
            <a:r>
              <a:rPr lang="ru-RU" dirty="0" smtClean="0"/>
              <a:t>МО </a:t>
            </a:r>
            <a:r>
              <a:rPr lang="ru-RU" dirty="0" err="1" smtClean="0"/>
              <a:t>Волосовский</a:t>
            </a:r>
            <a:r>
              <a:rPr lang="ru-RU" baseline="0" dirty="0" smtClean="0"/>
              <a:t> муниципальный район  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smtClean="0"/>
              <a:t>201</a:t>
            </a:r>
            <a:r>
              <a:rPr lang="en-US" dirty="0" smtClean="0"/>
              <a:t>5</a:t>
            </a:r>
            <a:r>
              <a:rPr lang="ru-RU" dirty="0" smtClean="0"/>
              <a:t> год </a:t>
            </a:r>
            <a:r>
              <a:rPr lang="ru-RU" dirty="0"/>
              <a:t>(млн. </a:t>
            </a:r>
            <a:r>
              <a:rPr lang="ru-RU" dirty="0" smtClean="0"/>
              <a:t>руб.)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Доходы от использования и реализации имущества</c:v>
                </c:pt>
                <c:pt idx="3">
                  <c:v>Доходы от приносящей доход деятельности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300.7</c:v>
                </c:pt>
                <c:pt idx="1">
                  <c:v>46.3</c:v>
                </c:pt>
                <c:pt idx="2">
                  <c:v>55.5</c:v>
                </c:pt>
                <c:pt idx="3">
                  <c:v>10.3</c:v>
                </c:pt>
                <c:pt idx="4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67387734519296194"/>
          <c:y val="0.24944407592844886"/>
          <c:w val="0.31686339554777876"/>
          <c:h val="0.6517753409118173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НДФЛ, Поступивший в бюджет района в 2014 году. (млн. руб.)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268.89999999999998</c:v>
                </c:pt>
                <c:pt idx="1">
                  <c:v>300.7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944384"/>
        <c:axId val="45820928"/>
        <c:axId val="0"/>
      </c:bar3DChart>
      <c:catAx>
        <c:axId val="44944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820928"/>
        <c:crosses val="autoZero"/>
        <c:auto val="1"/>
        <c:lblAlgn val="ctr"/>
        <c:lblOffset val="100"/>
        <c:noMultiLvlLbl val="0"/>
      </c:catAx>
      <c:valAx>
        <c:axId val="4582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94438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дополнительному нормативу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220.6</c:v>
                </c:pt>
                <c:pt idx="1">
                  <c:v>197.2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887616"/>
        <c:axId val="61889152"/>
        <c:axId val="0"/>
      </c:bar3DChart>
      <c:catAx>
        <c:axId val="61887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889152"/>
        <c:crosses val="autoZero"/>
        <c:auto val="1"/>
        <c:lblAlgn val="ctr"/>
        <c:lblOffset val="100"/>
        <c:noMultiLvlLbl val="0"/>
      </c:catAx>
      <c:valAx>
        <c:axId val="61889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88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049236900942939E-2"/>
          <c:y val="4.4861391929187228E-2"/>
          <c:w val="0.91362131816856229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410.3</c:v>
                </c:pt>
                <c:pt idx="1">
                  <c:v>338.5</c:v>
                </c:pt>
                <c:pt idx="2">
                  <c:v>71.8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427.5</c:v>
                </c:pt>
                <c:pt idx="1">
                  <c:v>355.4</c:v>
                </c:pt>
                <c:pt idx="2">
                  <c:v>72.099999999999994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37696"/>
        <c:axId val="96639232"/>
      </c:barChart>
      <c:catAx>
        <c:axId val="9663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96639232"/>
        <c:crosses val="autoZero"/>
        <c:auto val="1"/>
        <c:lblAlgn val="ctr"/>
        <c:lblOffset val="100"/>
        <c:noMultiLvlLbl val="0"/>
      </c:catAx>
      <c:valAx>
        <c:axId val="9663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6376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>
        <c:manualLayout>
          <c:xMode val="edge"/>
          <c:yMode val="edge"/>
          <c:x val="0.82500388840283856"/>
          <c:y val="0.13590256924327482"/>
          <c:w val="9.9378827646544182E-2"/>
          <c:h val="0.1557639777435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76E-2"/>
          <c:y val="6.7344783861467708E-2"/>
          <c:w val="0.87033913311334377"/>
          <c:h val="0.666217549052361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69</c:v>
                </c:pt>
                <c:pt idx="1">
                  <c:v>75.7</c:v>
                </c:pt>
                <c:pt idx="2">
                  <c:v>692.6</c:v>
                </c:pt>
                <c:pt idx="3">
                  <c:v>70.599999999999994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86.9</c:v>
                </c:pt>
                <c:pt idx="1">
                  <c:v>312.2</c:v>
                </c:pt>
                <c:pt idx="2">
                  <c:v>814.4</c:v>
                </c:pt>
                <c:pt idx="3">
                  <c:v>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394624"/>
        <c:axId val="96396416"/>
        <c:axId val="0"/>
      </c:bar3DChart>
      <c:catAx>
        <c:axId val="9639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96396416"/>
        <c:crosses val="autoZero"/>
        <c:auto val="1"/>
        <c:lblAlgn val="ctr"/>
        <c:lblOffset val="100"/>
        <c:noMultiLvlLbl val="0"/>
      </c:catAx>
      <c:valAx>
        <c:axId val="9639641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96394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Волосовского муниципального района по исполнению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c:rich>
      </c:tx>
      <c:layout>
        <c:manualLayout>
          <c:xMode val="edge"/>
          <c:yMode val="edge"/>
          <c:x val="1.4857733661230065E-2"/>
          <c:y val="1.315232148830427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Волосовского муниципального района по исполнению за 2014 год.  (млн. руб.)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110.3</c:v>
                </c:pt>
                <c:pt idx="1">
                  <c:v>6.7</c:v>
                </c:pt>
                <c:pt idx="2">
                  <c:v>31.6</c:v>
                </c:pt>
                <c:pt idx="3">
                  <c:v>11.4</c:v>
                </c:pt>
                <c:pt idx="4">
                  <c:v>962.4</c:v>
                </c:pt>
                <c:pt idx="5">
                  <c:v>3.8</c:v>
                </c:pt>
                <c:pt idx="6">
                  <c:v>349</c:v>
                </c:pt>
                <c:pt idx="7">
                  <c:v>90.3</c:v>
                </c:pt>
                <c:pt idx="8">
                  <c:v>3.6</c:v>
                </c:pt>
                <c:pt idx="9">
                  <c:v>121.8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0.66094</cdr:x>
      <cdr:y>0.22774</cdr:y>
    </cdr:from>
    <cdr:to>
      <cdr:x>0.98305</cdr:x>
      <cdr:y>0.3614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7359" y="1104239"/>
          <a:ext cx="136815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0.66843</cdr:x>
      <cdr:y>0.30983</cdr:y>
    </cdr:from>
    <cdr:to>
      <cdr:x>0.95663</cdr:x>
      <cdr:y>0.39893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39164" y="1502250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/>
            <a:t>Доходы  всего </a:t>
          </a:r>
          <a:r>
            <a:rPr lang="ru-RU" b="1" dirty="0" smtClean="0"/>
            <a:t>1</a:t>
          </a:r>
          <a:r>
            <a:rPr lang="en-US" b="1" dirty="0" smtClean="0"/>
            <a:t>284,1</a:t>
          </a:r>
          <a:r>
            <a:rPr lang="ru-RU" b="1" dirty="0" smtClean="0"/>
            <a:t> </a:t>
          </a:r>
          <a:r>
            <a:rPr lang="ru-RU" b="1" dirty="0"/>
            <a:t>млн. </a:t>
          </a:r>
          <a:r>
            <a:rPr lang="ru-RU" b="1" dirty="0" smtClean="0"/>
            <a:t>руб.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0.64366</cdr:x>
      <cdr:y>0.24211</cdr:y>
    </cdr:from>
    <cdr:to>
      <cdr:x>0.95141</cdr:x>
      <cdr:y>0.36189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1475" y="1164373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0.72464</cdr:x>
      <cdr:y>0.28703</cdr:y>
    </cdr:from>
    <cdr:to>
      <cdr:x>1</cdr:x>
      <cdr:y>0.37686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21515" y="1380397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0.64366</cdr:x>
      <cdr:y>0.21216</cdr:y>
    </cdr:from>
    <cdr:to>
      <cdr:x>0.90282</cdr:x>
      <cdr:y>0.302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61475" y="1020357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0.65926</cdr:x>
      <cdr:y>0.28448</cdr:y>
    </cdr:from>
    <cdr:to>
      <cdr:x>0.95081</cdr:x>
      <cdr:y>0.37431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30843" y="1368152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Доходы  всего </a:t>
          </a:r>
          <a:r>
            <a:rPr lang="ru-RU" b="1" dirty="0" smtClean="0">
              <a:solidFill>
                <a:schemeClr val="tx1"/>
              </a:solidFill>
            </a:rPr>
            <a:t>1</a:t>
          </a:r>
          <a:r>
            <a:rPr lang="en-US" b="1" dirty="0" smtClean="0">
              <a:solidFill>
                <a:schemeClr val="tx1"/>
              </a:solidFill>
            </a:rPr>
            <a:t>680,4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smtClean="0"/>
            <a:t>млн. руб.</a:t>
          </a:r>
          <a:endParaRPr lang="ru-RU" b="1" dirty="0"/>
        </a:p>
        <a:p xmlns:a="http://schemas.openxmlformats.org/drawingml/2006/main">
          <a:r>
            <a:rPr lang="ru-RU" sz="1100" dirty="0" smtClean="0"/>
            <a:t>3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0.70442</cdr:x>
      <cdr:y>0.81884</cdr:y>
    </cdr:from>
    <cdr:to>
      <cdr:x>0.93115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92786" y="1952898"/>
          <a:ext cx="89893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+</a:t>
          </a:r>
          <a:r>
            <a:rPr lang="en-US" sz="1600" b="1" dirty="0" smtClean="0"/>
            <a:t>31,8</a:t>
          </a:r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0.89067</cdr:x>
      <cdr:y>2.52E-5</cdr:y>
    </cdr:from>
    <cdr:to>
      <cdr:x>1</cdr:x>
      <cdr:y>0.18498</cdr:y>
    </cdr:to>
    <cdr:pic>
      <cdr:nvPicPr>
        <cdr:cNvPr id="2" name="Picture 3" descr="C:\Users\smirnovaas\Desktop\Документы\Инвестиционная привлекательность района\Информация для разработки\герб_of_Volosovo_rayon_(Leningrad_oblast)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29370" y="146"/>
          <a:ext cx="887413" cy="10715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r">
              <a:defRPr sz="1200"/>
            </a:lvl1pPr>
          </a:lstStyle>
          <a:p>
            <a:fld id="{4F1BAC4F-8F55-46BC-9D5E-A4F440E99AE0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5" rIns="91549" bIns="45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549" tIns="45775" rIns="91549" bIns="4577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r">
              <a:defRPr sz="1200"/>
            </a:lvl1pPr>
          </a:lstStyle>
          <a:p>
            <a:fld id="{2A8D0319-B2F0-41E8-90FB-A04204FE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3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8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9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7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5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3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4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8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9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6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9641-60C4-4AD4-A410-3BC49E86F58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1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4495" y="476672"/>
            <a:ext cx="4352305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совета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 Волосовского муниципального района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отчета об исполнении бюджета муниципального образования Волосовский муниципальный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endParaRPr lang="en-US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год»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i="1" dirty="0" smtClean="0"/>
              <a:t>                   </a:t>
            </a:r>
            <a:r>
              <a:rPr lang="ru-RU" dirty="0" smtClean="0"/>
              <a:t>                                                                                 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marL="0" indent="0"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</p:txBody>
      </p:sp>
      <p:pic>
        <p:nvPicPr>
          <p:cNvPr id="4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7980" y="113849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7" y="188640"/>
            <a:ext cx="4120738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8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14808" cy="7489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НДФЛ, поступивший в бюджет района в 201</a:t>
            </a:r>
            <a:r>
              <a:rPr lang="en-US" sz="2800" b="1" dirty="0" smtClean="0"/>
              <a:t>5</a:t>
            </a:r>
            <a:r>
              <a:rPr lang="ru-RU" sz="2800" b="1" dirty="0" smtClean="0"/>
              <a:t> году </a:t>
            </a:r>
            <a:br>
              <a:rPr lang="ru-RU" sz="2800" b="1" dirty="0" smtClean="0"/>
            </a:b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445057"/>
              </p:ext>
            </p:extLst>
          </p:nvPr>
        </p:nvGraphicFramePr>
        <p:xfrm>
          <a:off x="348020" y="1081586"/>
          <a:ext cx="3964675" cy="238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79679475"/>
              </p:ext>
            </p:extLst>
          </p:nvPr>
        </p:nvGraphicFramePr>
        <p:xfrm>
          <a:off x="136477" y="3284984"/>
          <a:ext cx="4449171" cy="323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Выгнутая вправо стрелка 8"/>
          <p:cNvSpPr/>
          <p:nvPr/>
        </p:nvSpPr>
        <p:spPr>
          <a:xfrm>
            <a:off x="4355976" y="1484784"/>
            <a:ext cx="4464496" cy="45365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3291310" y="2151521"/>
            <a:ext cx="507598" cy="14400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404665"/>
            <a:ext cx="8905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авая фигурная скобка 13"/>
          <p:cNvSpPr/>
          <p:nvPr/>
        </p:nvSpPr>
        <p:spPr>
          <a:xfrm>
            <a:off x="3545109" y="4365106"/>
            <a:ext cx="720019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65125" y="4941168"/>
            <a:ext cx="131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</a:t>
            </a:r>
            <a:r>
              <a:rPr lang="en-US" dirty="0" smtClean="0"/>
              <a:t>23,4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56767" y="1069242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(млн. руб.)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092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Исполнение бюджета МО </a:t>
            </a:r>
            <a:r>
              <a:rPr lang="ru-RU" sz="2400" b="1" dirty="0" err="1" smtClean="0"/>
              <a:t>Волосовский</a:t>
            </a:r>
            <a:r>
              <a:rPr lang="ru-RU" sz="2400" b="1" dirty="0" smtClean="0"/>
              <a:t> муниципальный район по налоговым и неналоговым доходам </a:t>
            </a:r>
            <a:br>
              <a:rPr lang="ru-RU" sz="2400" b="1" dirty="0" smtClean="0"/>
            </a:br>
            <a:r>
              <a:rPr lang="ru-RU" sz="2400" b="1" dirty="0" smtClean="0"/>
              <a:t>в 2015 году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348606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404665"/>
            <a:ext cx="8905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9641" y="1409649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(млн. руб.)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365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53372"/>
            <a:ext cx="7623832" cy="1303419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Анализ поступления </a:t>
            </a:r>
            <a:br>
              <a:rPr lang="ru-RU" sz="3200" b="1" i="1" dirty="0" smtClean="0"/>
            </a:br>
            <a:r>
              <a:rPr lang="ru-RU" sz="3200" b="1" i="1" dirty="0" smtClean="0"/>
              <a:t>межбюджетных трансфертов </a:t>
            </a:r>
            <a:br>
              <a:rPr lang="ru-RU" sz="3200" b="1" i="1" dirty="0" smtClean="0"/>
            </a:br>
            <a:r>
              <a:rPr lang="ru-RU" sz="3200" b="1" i="1" dirty="0" smtClean="0"/>
              <a:t>в 2014-2015 годах</a:t>
            </a:r>
            <a:endParaRPr lang="ru-RU" sz="3200" b="1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678502"/>
              </p:ext>
            </p:extLst>
          </p:nvPr>
        </p:nvGraphicFramePr>
        <p:xfrm>
          <a:off x="457202" y="1600200"/>
          <a:ext cx="8548782" cy="5157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112"/>
                <a:gridCol w="1021278"/>
                <a:gridCol w="1020355"/>
                <a:gridCol w="1040720"/>
                <a:gridCol w="1129807"/>
                <a:gridCol w="1221255"/>
                <a:gridCol w="1221255"/>
              </a:tblGrid>
              <a:tr h="726225">
                <a:tc rowSpan="2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Наименование</a:t>
                      </a:r>
                      <a:endParaRPr lang="en-US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показателя</a:t>
                      </a:r>
                      <a:endParaRPr lang="ru-RU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2014 год (факт)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2015 год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динамика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План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Факт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1600" b="1" dirty="0" smtClean="0"/>
                        <a:t>млн. руб.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% в доходах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темп роста </a:t>
                      </a:r>
                    </a:p>
                    <a:p>
                      <a:pPr algn="ctr"/>
                      <a:r>
                        <a:rPr lang="ru-RU" sz="1600" b="1" dirty="0" smtClean="0"/>
                        <a:t>(снижения)</a:t>
                      </a:r>
                    </a:p>
                    <a:p>
                      <a:pPr algn="ctr"/>
                      <a:r>
                        <a:rPr lang="ru-RU" sz="1600" b="1" dirty="0" smtClean="0"/>
                        <a:t>%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 млн. руб.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44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Дотации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69,0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86,9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86,9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5,2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126,0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+17,9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44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Субсидии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75,7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361,0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312,2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18,6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4,1 раза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+236,5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34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Субвенции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692,6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824,3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814,4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48,5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117,6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+ 121,8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81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Иные</a:t>
                      </a:r>
                      <a:r>
                        <a:rPr lang="ru-RU" sz="1800" b="1" baseline="0" dirty="0" smtClean="0"/>
                        <a:t> трансферты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70,6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47,0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39,4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2,3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83,8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-31,2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44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Итого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907,9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1 319,2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1 252,9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74,6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138,0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+345,0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3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Динамика безвозмездных поступлений</a:t>
            </a:r>
            <a:br>
              <a:rPr lang="ru-RU" sz="2800" b="1" dirty="0" smtClean="0"/>
            </a:br>
            <a:r>
              <a:rPr lang="ru-RU" sz="2800" b="1" dirty="0" smtClean="0"/>
              <a:t> из бюджетов других уровней 201</a:t>
            </a:r>
            <a:r>
              <a:rPr lang="en-US" sz="2800" b="1" dirty="0" smtClean="0"/>
              <a:t>4</a:t>
            </a:r>
            <a:r>
              <a:rPr lang="ru-RU" sz="2800" b="1" dirty="0" smtClean="0"/>
              <a:t>- 201</a:t>
            </a:r>
            <a:r>
              <a:rPr lang="en-US" sz="2800" b="1" dirty="0" smtClean="0"/>
              <a:t>5</a:t>
            </a:r>
            <a:r>
              <a:rPr lang="ru-RU" sz="2800" b="1" dirty="0" smtClean="0"/>
              <a:t> гг.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13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77411"/>
              </p:ext>
            </p:extLst>
          </p:nvPr>
        </p:nvGraphicFramePr>
        <p:xfrm>
          <a:off x="323528" y="1332213"/>
          <a:ext cx="8674352" cy="526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71460" y="1916832"/>
            <a:ext cx="13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млн. руб.)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03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классифицируются  виды расходов ?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являющими средствами финансирования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бюджета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</a:t>
            </a:r>
            <a:endPara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1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программам.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38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24606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Волосовского муниципального района за 201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62993"/>
              </p:ext>
            </p:extLst>
          </p:nvPr>
        </p:nvGraphicFramePr>
        <p:xfrm>
          <a:off x="273132" y="1341916"/>
          <a:ext cx="8413669" cy="507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700"/>
                <a:gridCol w="1384067"/>
                <a:gridCol w="1828411"/>
                <a:gridCol w="1953491"/>
              </a:tblGrid>
              <a:tr h="10789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201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44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0100  Общегосударственные вопросы 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0300 Национальная безопасность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правоохранительная деятельность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0400 Национальная экономика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39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0500 Жилищно-Коммунальное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0700 Образование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23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0800 Культура, кинематография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1000 Социальная политика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1100 Физическая культура и спорт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р.1200 Средства массовой информации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1400 Межбюджетные  трансферы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бюджету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43193" y="94585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(млн. руб.)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895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159421"/>
              </p:ext>
            </p:extLst>
          </p:nvPr>
        </p:nvGraphicFramePr>
        <p:xfrm>
          <a:off x="570019" y="332510"/>
          <a:ext cx="8116783" cy="579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64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по основным направления расходов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30061"/>
              </p:ext>
            </p:extLst>
          </p:nvPr>
        </p:nvGraphicFramePr>
        <p:xfrm>
          <a:off x="290135" y="1406626"/>
          <a:ext cx="8563730" cy="50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68344" y="1783849"/>
            <a:ext cx="118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355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62" y="274638"/>
            <a:ext cx="8235538" cy="6397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в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программном формате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804643"/>
              </p:ext>
            </p:extLst>
          </p:nvPr>
        </p:nvGraphicFramePr>
        <p:xfrm>
          <a:off x="249381" y="914399"/>
          <a:ext cx="8437419" cy="572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45"/>
                <a:gridCol w="2617670"/>
                <a:gridCol w="1278397"/>
                <a:gridCol w="1448850"/>
                <a:gridCol w="1278397"/>
                <a:gridCol w="1345360"/>
              </a:tblGrid>
              <a:tr h="5348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201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в расходах %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 201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в расходах %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1465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«Современное образование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Волосовском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5068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«Демографическое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Волосовского муниципального района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327,9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21,1%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352,0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20,8%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92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«Безопасность Волосовского муниципального района»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19,1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27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«Устойчивое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Волосовского муниципального  района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013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муниципальными финансами  Волосовского муниципального  района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6,8%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7,1%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0442"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муниципальным программам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1594,0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90,4%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1522,7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90,1%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025"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бюджета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1764,2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1690,9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18962" y="548815"/>
            <a:ext cx="118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564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374"/>
            <a:ext cx="77152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ходе реализации муниципальных программ МО Волосовский муниципальный район Ленинградской области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январе – декабре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32213"/>
            <a:ext cx="8291264" cy="5265139"/>
          </a:xfrm>
        </p:spPr>
        <p:txBody>
          <a:bodyPr>
            <a:no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Запланированный объем финансирования по всем муниципальным программам Волосовского района на 2015 год составил 1 593 206,9 тыс. рублей, в том числе по источникам финансирования:  средства бюджета МО Волосовский муниципальный район – 413 898,0 тыс. рублей или 26%;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средства областного бюджета – 1 077 850,1 тыс. рублей или 67,7% от запланирован­ных средств на год по всем программам;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средства федерального бюджета – 101 458,8 тыс. рублей или 6,7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обязательств по реализации муниципальных программ за январь – декабрь 2015 года по источникам финансирования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средства местного бюджета – 405 604,6 тыс. рублей или 98% от плана расходов на реализацию всех муниципальных программ за счет бюджета Волосовского муниципального района;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средства областного бюджета – 1 022 395,3 тыс. руб. или 94,9% от плана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реализации муниципальных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реализации муниципальных программ МО Волосовский муниципальный район по итогам 2015 года по уровню освоения бюджетных средств, запланированных на исполнение муниципальных программ, составляет</a:t>
            </a: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«Современное образование 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районе Ленинградской области» — 95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«Демографическое развитие Волосовского муниципального района Ленинградской области» — 97,3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«Безопасность Волосовского муниципального района» — 96,7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«Устойчивое развитие Волосовского муниципального района Ленинградской области» — 89,7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«Управление муниципальными финансами Волосовского муниципального района Ленинградской области» — 99,8%.</a:t>
            </a:r>
          </a:p>
        </p:txBody>
      </p:sp>
      <p:pic>
        <p:nvPicPr>
          <p:cNvPr id="4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8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2452"/>
            <a:ext cx="8229600" cy="56837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разрабатывается в целях ознакомления граждан с основными положениями решения об утверждении отчета об исполнении бюджета в доступной форме для широкого круга заинтересованных пользователей. Документ содержит описание объемов исполнения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политики, физической культуры и спорта, жилищно- коммунального хозяйства и в других сферах за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7980" y="113849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806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24606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Объем расходов бюджета Волосовского муниципального района в расчете 1 –</a:t>
            </a:r>
            <a:r>
              <a:rPr lang="ru-RU" sz="2400" b="1" dirty="0" err="1" smtClean="0"/>
              <a:t>го</a:t>
            </a:r>
            <a:r>
              <a:rPr lang="ru-RU" sz="2400" b="1" dirty="0" smtClean="0"/>
              <a:t>  жителя района           </a:t>
            </a:r>
            <a:r>
              <a:rPr lang="ru-RU" sz="1600" b="1" dirty="0" smtClean="0"/>
              <a:t>(тыс. рублей)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436150"/>
              </p:ext>
            </p:extLst>
          </p:nvPr>
        </p:nvGraphicFramePr>
        <p:xfrm>
          <a:off x="323528" y="1332211"/>
          <a:ext cx="8230644" cy="532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6301"/>
                <a:gridCol w="1924705"/>
                <a:gridCol w="1789638"/>
              </a:tblGrid>
              <a:tr h="8670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 г.</a:t>
                      </a:r>
                    </a:p>
                    <a:p>
                      <a:pPr algn="ctr"/>
                      <a:r>
                        <a:rPr lang="ru-RU" sz="1600" dirty="0" smtClean="0"/>
                        <a:t> исполнение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г.</a:t>
                      </a:r>
                    </a:p>
                    <a:p>
                      <a:pPr algn="ctr"/>
                      <a:r>
                        <a:rPr lang="ru-RU" sz="1600" dirty="0" smtClean="0"/>
                        <a:t> исполнение</a:t>
                      </a:r>
                      <a:endParaRPr lang="ru-RU" sz="1600" dirty="0"/>
                    </a:p>
                  </a:txBody>
                  <a:tcPr/>
                </a:tc>
              </a:tr>
              <a:tr h="391776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0100  Общегосударственные вопросы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2,126</a:t>
                      </a:r>
                      <a:endParaRPr lang="ru-RU" sz="1400" b="1" dirty="0"/>
                    </a:p>
                  </a:txBody>
                  <a:tcPr/>
                </a:tc>
              </a:tr>
              <a:tr h="545892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0300 Национальная безопасность</a:t>
                      </a:r>
                      <a:r>
                        <a:rPr lang="ru-RU" sz="1300" b="1" baseline="0" dirty="0" smtClean="0"/>
                        <a:t> и правоохранительная деятельность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0,045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0,129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0400 Национальная экономика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0,601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0,609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0500 Жилищно-Коммунальное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0,352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0,22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0700 Образование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13,909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18,548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0800 Культура, кинематография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0,177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0,073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1000 Социальная политика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5,238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6,726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1100 Физическая культура и спорт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1,740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р.1200 Средства массовой информации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0,064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0,06</a:t>
                      </a:r>
                      <a:r>
                        <a:rPr lang="ru-RU" sz="1400" b="1" dirty="0" smtClean="0"/>
                        <a:t>9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1400 Межбюджетные  трансферы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1,568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2,347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Итого</a:t>
                      </a:r>
                      <a:r>
                        <a:rPr lang="ru-RU" sz="1300" b="1" baseline="0" dirty="0" smtClean="0"/>
                        <a:t> по бюджету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25,237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32,587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6" y="260648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55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34894" cy="114300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Динамика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темпов роста  средней заработной платы по отдельным категориям работников  бюджетной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сферы.  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	рублей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656914"/>
              </p:ext>
            </p:extLst>
          </p:nvPr>
        </p:nvGraphicFramePr>
        <p:xfrm>
          <a:off x="457200" y="1405720"/>
          <a:ext cx="8229600" cy="5162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19"/>
                <a:gridCol w="2411681"/>
                <a:gridCol w="1371600"/>
                <a:gridCol w="1371600"/>
                <a:gridCol w="1371600"/>
                <a:gridCol w="1371600"/>
              </a:tblGrid>
              <a:tr h="458706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2012 г. Исполнено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2013 г. Исполнено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2014 г. исполнено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2015 г. исполнено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8691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baseline="0" dirty="0" smtClean="0">
                          <a:latin typeface="Times New Roman" panose="02020603050405020304" pitchFamily="18" charset="0"/>
                        </a:rPr>
                        <a:t>Среднемесячная  начисленная заработная плата на 1 работника района по полному кругу промышленных предприятий</a:t>
                      </a:r>
                      <a:endParaRPr lang="ru-RU" sz="105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22079,0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25871,7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27107,5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27 684,2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038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baseline="0" dirty="0" smtClean="0">
                          <a:latin typeface="Times New Roman" panose="02020603050405020304" pitchFamily="18" charset="0"/>
                        </a:rPr>
                        <a:t>Средняя заработная плата  педагогических работников  дошкольных образовательных учреждений</a:t>
                      </a:r>
                      <a:endParaRPr lang="ru-RU" sz="105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18277,7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28443,0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30639,2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32 695,1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2519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baseline="0" dirty="0" smtClean="0">
                          <a:latin typeface="Times New Roman" panose="02020603050405020304" pitchFamily="18" charset="0"/>
                        </a:rPr>
                        <a:t>Средняя заработная плата педагогических работников общеобразовательных учреждений</a:t>
                      </a:r>
                      <a:endParaRPr lang="ru-RU" sz="105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27530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33803,0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34863,9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35799,5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657">
                <a:tc>
                  <a:txBody>
                    <a:bodyPr/>
                    <a:lstStyle/>
                    <a:p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baseline="0" dirty="0" smtClean="0">
                          <a:latin typeface="Times New Roman" panose="02020603050405020304" pitchFamily="18" charset="0"/>
                        </a:rPr>
                        <a:t>из них:                                                                          учителей</a:t>
                      </a:r>
                      <a:endParaRPr lang="ru-RU" sz="105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28304,0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34694,0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35747,4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36 639,5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038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4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baseline="0" dirty="0" smtClean="0">
                          <a:latin typeface="Times New Roman" panose="02020603050405020304" pitchFamily="18" charset="0"/>
                        </a:rPr>
                        <a:t>Средняя заработная плата педагогических работников учреждений дополнительного образования</a:t>
                      </a:r>
                      <a:endParaRPr lang="ru-RU" sz="105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16901,8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23806,9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28668,8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32 638,1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657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baseline="0" dirty="0" smtClean="0">
                          <a:latin typeface="Times New Roman" panose="02020603050405020304" pitchFamily="18" charset="0"/>
                        </a:rPr>
                        <a:t>Средняя заработная плата  социальных работников</a:t>
                      </a:r>
                      <a:endParaRPr lang="ru-RU" sz="105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12196,6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18490,0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18701,4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19 786,3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038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6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baseline="0" dirty="0" smtClean="0">
                          <a:latin typeface="Times New Roman" panose="02020603050405020304" pitchFamily="18" charset="0"/>
                        </a:rPr>
                        <a:t>Средняя заработная плата работников культуры (средства поселений и межбюджетные трансферты от бюджета района)</a:t>
                      </a:r>
                      <a:endParaRPr lang="ru-RU" sz="105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11641,0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17343,0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22032,0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</a:rPr>
                        <a:t>25 711,0</a:t>
                      </a:r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3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темпов роста  средней заработной платы по отдельным категориям работников  бюджетной сферы.     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	рублей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6049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3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Информация о реализации указов Президента Российской Федерации  по муниципальным  учреждениям бюджетного сектора экономики в муниципальном образовании Волосовский муниципальный район  за </a:t>
            </a:r>
            <a:r>
              <a:rPr lang="ru-RU" sz="1600" b="1" dirty="0" smtClean="0">
                <a:latin typeface="Times New Roman" panose="02020603050405020304" pitchFamily="18" charset="0"/>
              </a:rPr>
              <a:t>2015 год </a:t>
            </a:r>
            <a:endParaRPr lang="ru-RU" sz="16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37101"/>
              </p:ext>
            </p:extLst>
          </p:nvPr>
        </p:nvGraphicFramePr>
        <p:xfrm>
          <a:off x="605651" y="1600200"/>
          <a:ext cx="7932697" cy="4525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4860"/>
                <a:gridCol w="917136"/>
                <a:gridCol w="719477"/>
                <a:gridCol w="685216"/>
                <a:gridCol w="843343"/>
                <a:gridCol w="843343"/>
                <a:gridCol w="782728"/>
                <a:gridCol w="906594"/>
              </a:tblGrid>
              <a:tr h="1557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Категории работников бюджетного сектора экономики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Количество штатных единиц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Количество занятых штатных единиц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(чел.)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ФОТ за отчетный период, (тыс. руб.)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плата, (руб.)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baseline="0" dirty="0" err="1">
                          <a:effectLst/>
                          <a:latin typeface="Times New Roman" panose="02020603050405020304" pitchFamily="18" charset="0"/>
                        </a:rPr>
                        <a:t>индикативныхе</a:t>
                      </a:r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 значения показателей соотношения средней заработной платы, в соответствии с "Дорожными картами" , %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достижение целевого показателя до средней заработной платы в </a:t>
                      </a:r>
                      <a:r>
                        <a:rPr lang="ru-RU" sz="800" b="1" u="none" strike="noStrike" baseline="0" dirty="0" err="1">
                          <a:effectLst/>
                          <a:latin typeface="Times New Roman" panose="02020603050405020304" pitchFamily="18" charset="0"/>
                        </a:rPr>
                        <a:t>Волосовском</a:t>
                      </a:r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 муниципальном районе  (по оценке за 2014 г.), 100 %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</a:tr>
              <a:tr h="595480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Указы Президента Российской Федерации от 07 мая 2012 г. № 597 «О мероприятиях по реализации государственной социальной политики»   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90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Образование, всего: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3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307,9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132272,1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35799,5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104,3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</a:tr>
              <a:tr h="5933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Педагогические работники учреждений дополнительного образования детей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53,3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20875,3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32638,1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</a:tr>
              <a:tr h="5933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Педагогические работники дошкольных образовательных учреждений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>
                          <a:effectLst/>
                          <a:latin typeface="Times New Roman" panose="02020603050405020304" pitchFamily="18" charset="0"/>
                        </a:rPr>
                        <a:t>224</a:t>
                      </a:r>
                      <a:endParaRPr lang="ru-RU" sz="12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>
                          <a:effectLst/>
                          <a:latin typeface="Times New Roman" panose="02020603050405020304" pitchFamily="18" charset="0"/>
                        </a:rPr>
                        <a:t>224</a:t>
                      </a:r>
                      <a:endParaRPr lang="ru-RU" sz="12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198,9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78036,7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32695,1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106,4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</a:tr>
              <a:tr h="197790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Социальная политика: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социальные работники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3324,1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smtClean="0">
                          <a:effectLst/>
                          <a:latin typeface="Times New Roman" panose="02020603050405020304" pitchFamily="18" charset="0"/>
                        </a:rPr>
                        <a:t>19786,3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80,2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80,2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</a:tr>
            </a:tbl>
          </a:graphicData>
        </a:graphic>
      </p:graphicFrame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2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1857364"/>
            <a:ext cx="80724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6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605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136904" cy="3024336"/>
          </a:xfrm>
        </p:spPr>
        <p:txBody>
          <a:bodyPr anchor="ctr"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информация  подготовлена во исполнение  муниципальной программы  "Управление  муниципальными финансами Волосовского муниципального района Ленинградской  области", утвержденной постановлением администрации Волосовского муниципального района от 27 августа 2014 года № 2258 .   "Бюджет для граждан" в доступной для широкого круга пользователей  форме раскрывает информацию об исполнении бюджета Волосовского муниципального района за 2015 год.                                   Разработчиком презентации "Бюджет для граждан" является комитет финансов администрации Волосовского муниципального района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6400800" cy="1752600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007309"/>
              </p:ext>
            </p:extLst>
          </p:nvPr>
        </p:nvGraphicFramePr>
        <p:xfrm>
          <a:off x="611560" y="3789040"/>
          <a:ext cx="7488834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110"/>
                <a:gridCol w="722707"/>
                <a:gridCol w="722707"/>
                <a:gridCol w="903385"/>
                <a:gridCol w="903385"/>
                <a:gridCol w="903385"/>
                <a:gridCol w="903385"/>
                <a:gridCol w="903385"/>
                <a:gridCol w="903385"/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комитета финансов               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Васечкин Юрий Александрович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                       г. Волосово, пл. Советов, 3а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(факс)       8(813 73)21350  (23383)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 :     </a:t>
                      </a: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kfvolosovo@rambler.ru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 работы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8-00 до 17-00    пн,вт,ср,чт,пт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 с 12-00 до 13-00   Выходные сб,вс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 размещена  на официальном сайте  Волосовского муниципального района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95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9268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Волосовский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расположен на западе Ленинградской области. Площадь района – 2,7 тыс. кв. км.  Административным центром района является г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Волосово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(статус города получил 14 апреля 1999 года). Волосово расположено в 84 км от Санкт-Петербурга. История поселка начинается с 1870 года, – когда вступила в строй железная дорога Петербург –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Ревель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(Таллин). С 1927 года Волосово является административным центром района. На территории района 15 сельских поселений и 1 город Волосово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Благоприятная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ситуация, разветвленная дорожная сеть, близость к областному центру – внешние факторы, определяющие перспективное развитие района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района успешно работают  предприятия промышленности, сельского и лесного хозяйства, строительства, транспорта и торговли. Значительная часть предприятий района – это предприятия малого и среднего бизнеса. В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увеличился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предприятий всех отраслей на 7,8% к прошлому году и составил 11,6 млрд.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Ведущими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отраслями, обеспечившими основной объем валового продукта муниципального района, являются промышленность и сельское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хозяйство.</a:t>
            </a:r>
            <a:r>
              <a:rPr lang="ru-RU" sz="2000" dirty="0" smtClean="0"/>
              <a:t>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валовое производство продукции сельского хозяйства составило 2,5 млрд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выше уровня прошлого года на 15%.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предприятий за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увеличился на 12,4% и составил 5,0 млрд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валовом продукте муниципального района доля промышленности ежегодно растет и по итогам отчетного года уже составляет 43,3%.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ru-RU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7980" y="113849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04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94122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 Доходы, поступающие </a:t>
            </a:r>
            <a:r>
              <a:rPr lang="ru-RU" sz="2500" b="1" dirty="0"/>
              <a:t>в бюджет </a:t>
            </a:r>
            <a:br>
              <a:rPr lang="ru-RU" sz="2500" b="1" dirty="0"/>
            </a:br>
            <a:r>
              <a:rPr lang="ru-RU" sz="2500" b="1" dirty="0"/>
              <a:t>м</a:t>
            </a:r>
            <a:r>
              <a:rPr lang="ru-RU" sz="2500" b="1" dirty="0" smtClean="0"/>
              <a:t>униципального образования Волосовский </a:t>
            </a:r>
            <a:r>
              <a:rPr lang="ru-RU" sz="2500" b="1" dirty="0"/>
              <a:t>муниципальный </a:t>
            </a:r>
            <a:r>
              <a:rPr lang="ru-RU" sz="2500" b="1" dirty="0" smtClean="0"/>
              <a:t>район </a:t>
            </a:r>
            <a:r>
              <a:rPr lang="ru-RU" sz="2500" b="1" dirty="0"/>
              <a:t/>
            </a:r>
            <a:br>
              <a:rPr lang="ru-RU" sz="2500" b="1" dirty="0"/>
            </a:br>
            <a:endParaRPr lang="ru-RU" sz="25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419914"/>
              </p:ext>
            </p:extLst>
          </p:nvPr>
        </p:nvGraphicFramePr>
        <p:xfrm>
          <a:off x="457200" y="1324304"/>
          <a:ext cx="8229600" cy="536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2883768"/>
                <a:gridCol w="2743200"/>
              </a:tblGrid>
              <a:tr h="12341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Налоговые доходы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Неналоговые доходы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Безвозмездные</a:t>
                      </a:r>
                      <a:r>
                        <a:rPr lang="ru-RU" sz="1800" b="1" baseline="0" dirty="0" smtClean="0"/>
                        <a:t> поступления</a:t>
                      </a:r>
                      <a:endParaRPr lang="ru-RU" sz="1800" b="1" dirty="0"/>
                    </a:p>
                  </a:txBody>
                  <a:tcPr/>
                </a:tc>
              </a:tr>
              <a:tr h="41260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Налог на доходы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Акцизы на нефтепродукты;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Государственная пошлина;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Налоги</a:t>
                      </a:r>
                      <a:r>
                        <a:rPr lang="ru-RU" sz="1800" baseline="0" dirty="0" smtClean="0"/>
                        <a:t> на совокупный доход;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Другие налоги.</a:t>
                      </a:r>
                      <a:endParaRPr lang="ru-RU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Доходы от сдачи в аренду имущества;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Доходы от реализации имущества, земельных участков;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Платежи </a:t>
                      </a:r>
                      <a:r>
                        <a:rPr lang="ru-RU" sz="1800" baseline="0" dirty="0" smtClean="0"/>
                        <a:t> от государственных и муниципальных предприятий;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Штрафы, санкции, возмещение ущерба;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Плата за негативное воздействие на окружающую среду.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Дотации;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Субвенции;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Субсидии;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Межбюджетные</a:t>
                      </a:r>
                      <a:r>
                        <a:rPr lang="ru-RU" sz="1800" baseline="0" dirty="0" smtClean="0"/>
                        <a:t> трансферты;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Прочие поступления.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34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9941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Исполнение бюджета МО Волосовский муниципальный район Ленинградской области за 201</a:t>
            </a:r>
            <a:r>
              <a:rPr lang="en-US" sz="2400" b="1" dirty="0" smtClean="0"/>
              <a:t>5</a:t>
            </a:r>
            <a:r>
              <a:rPr lang="ru-RU" sz="2400" b="1" dirty="0" smtClean="0"/>
              <a:t> год  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989037"/>
              </p:ext>
            </p:extLst>
          </p:nvPr>
        </p:nvGraphicFramePr>
        <p:xfrm>
          <a:off x="457200" y="1600200"/>
          <a:ext cx="8229601" cy="364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40"/>
                <a:gridCol w="777288"/>
                <a:gridCol w="754912"/>
                <a:gridCol w="786809"/>
                <a:gridCol w="819976"/>
                <a:gridCol w="873457"/>
                <a:gridCol w="805219"/>
                <a:gridCol w="914400"/>
                <a:gridCol w="914400"/>
              </a:tblGrid>
              <a:tr h="742950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ru-RU" sz="1200" b="1" dirty="0" smtClean="0"/>
                        <a:t>(млн. руб.)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(млн. руб.)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 профицит(+)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48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</a:t>
                      </a:r>
                    </a:p>
                    <a:p>
                      <a:pPr algn="ctr"/>
                      <a:r>
                        <a:rPr lang="ru-RU" sz="1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ные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ные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назначения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01.01.201</a:t>
                      </a:r>
                      <a:r>
                        <a:rPr lang="en-US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0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ные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бюджетные назначения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0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sz="10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.01.2016 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0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0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Утвержден-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ные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бюджетные назначения</a:t>
                      </a:r>
                    </a:p>
                    <a:p>
                      <a:pPr marL="0" algn="ctr" defTabSz="914400" rtl="0" eaLnBrk="1" latinLnBrk="0" hangingPunct="1"/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0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0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01.01.201</a:t>
                      </a:r>
                      <a:r>
                        <a:rPr lang="en-US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7729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Волосовский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1 729,6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1 680,4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376" y="260648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24328" y="133221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(млн. руб.)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246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110241"/>
              </p:ext>
            </p:extLst>
          </p:nvPr>
        </p:nvGraphicFramePr>
        <p:xfrm>
          <a:off x="454912" y="1510803"/>
          <a:ext cx="8229600" cy="5098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127556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 показателей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(факт)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(план)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(факт)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Динамика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53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Общий</a:t>
                      </a:r>
                      <a:r>
                        <a:rPr lang="ru-RU" sz="1700" baseline="0" dirty="0" smtClean="0"/>
                        <a:t> объем</a:t>
                      </a:r>
                    </a:p>
                    <a:p>
                      <a:pPr algn="ctr"/>
                      <a:r>
                        <a:rPr lang="ru-RU" sz="1700" baseline="0" dirty="0" smtClean="0"/>
                        <a:t>доходов (млн. руб.)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1 284,1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1 680,4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130,9%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0709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Общий</a:t>
                      </a:r>
                      <a:r>
                        <a:rPr lang="ru-RU" sz="1700" baseline="0" dirty="0" smtClean="0"/>
                        <a:t> объем</a:t>
                      </a:r>
                    </a:p>
                    <a:p>
                      <a:pPr algn="l"/>
                      <a:r>
                        <a:rPr lang="ru-RU" sz="1700" baseline="0" dirty="0" smtClean="0"/>
                        <a:t>расходов (млн. руб.)</a:t>
                      </a:r>
                      <a:endParaRPr lang="ru-RU" sz="1700" dirty="0" smtClean="0"/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1 297,5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1 764,2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690,9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130,3%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5684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Дефицит (-);</a:t>
                      </a:r>
                    </a:p>
                    <a:p>
                      <a:pPr algn="ctr"/>
                      <a:r>
                        <a:rPr lang="ru-RU" sz="1700" dirty="0" smtClean="0"/>
                        <a:t>Профицит (+)</a:t>
                      </a:r>
                    </a:p>
                    <a:p>
                      <a:pPr algn="ctr"/>
                      <a:r>
                        <a:rPr lang="ru-RU" sz="1700" dirty="0" smtClean="0"/>
                        <a:t>(млн. руб.)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-13,4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-34,6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тчета об исполнении бюджета МО Волосовский муниципальный район Ленинградской области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 201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год 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48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6" y="191510"/>
            <a:ext cx="7920841" cy="1143000"/>
          </a:xfrm>
        </p:spPr>
        <p:txBody>
          <a:bodyPr>
            <a:noAutofit/>
          </a:bodyPr>
          <a:lstStyle/>
          <a:p>
            <a:r>
              <a:rPr lang="ru-RU" sz="2000" b="1" dirty="0"/>
              <a:t>Удельный вес доходов </a:t>
            </a:r>
            <a:br>
              <a:rPr lang="ru-RU" sz="2000" b="1" dirty="0"/>
            </a:br>
            <a:r>
              <a:rPr lang="ru-RU" sz="2000" b="1" dirty="0"/>
              <a:t>м</a:t>
            </a:r>
            <a:r>
              <a:rPr lang="ru-RU" sz="2000" b="1" dirty="0" smtClean="0"/>
              <a:t>униципального  образования </a:t>
            </a:r>
            <a:br>
              <a:rPr lang="ru-RU" sz="2000" b="1" dirty="0" smtClean="0"/>
            </a:br>
            <a:r>
              <a:rPr lang="ru-RU" sz="2000" b="1" dirty="0" smtClean="0"/>
              <a:t>Волосовский  </a:t>
            </a:r>
            <a:r>
              <a:rPr lang="ru-RU" sz="2000" b="1" dirty="0"/>
              <a:t>муниципальный </a:t>
            </a:r>
            <a:r>
              <a:rPr lang="ru-RU" sz="2000" b="1" dirty="0" smtClean="0"/>
              <a:t>район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 соответствии со </a:t>
            </a:r>
            <a:r>
              <a:rPr lang="ru-RU" sz="2000" b="1" dirty="0" smtClean="0"/>
              <a:t>структурой</a:t>
            </a: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280715"/>
              </p:ext>
            </p:extLst>
          </p:nvPr>
        </p:nvGraphicFramePr>
        <p:xfrm>
          <a:off x="108457" y="1460665"/>
          <a:ext cx="4247520" cy="484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213565"/>
              </p:ext>
            </p:extLst>
          </p:nvPr>
        </p:nvGraphicFramePr>
        <p:xfrm>
          <a:off x="4521479" y="1556793"/>
          <a:ext cx="4445652" cy="480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94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30955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Динамика доходной части муниципального образования Волосовский муниципальный район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170184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44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985185"/>
              </p:ext>
            </p:extLst>
          </p:nvPr>
        </p:nvGraphicFramePr>
        <p:xfrm>
          <a:off x="150126" y="327546"/>
          <a:ext cx="8147714" cy="618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63" y="309131"/>
            <a:ext cx="890587" cy="1073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328277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17237</TotalTime>
  <Words>1604</Words>
  <Application>Microsoft Office PowerPoint</Application>
  <PresentationFormat>Экран (4:3)</PresentationFormat>
  <Paragraphs>523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 Доходы, поступающие в бюджет  муниципального образования Волосовский муниципальный район  </vt:lpstr>
      <vt:lpstr>Исполнение бюджета МО Волосовский муниципальный район Ленинградской области за 2015 год  </vt:lpstr>
      <vt:lpstr>Основные характеристики  отчета об исполнении бюджета МО Волосовский муниципальный район Ленинградской области  за 2015 год </vt:lpstr>
      <vt:lpstr>Удельный вес доходов  муниципального  образования  Волосовский  муниципальный район в соответствии со структурой</vt:lpstr>
      <vt:lpstr>Динамика доходной части муниципального образования Волосовский муниципальный район</vt:lpstr>
      <vt:lpstr>Презентация PowerPoint</vt:lpstr>
      <vt:lpstr>НДФЛ, поступивший в бюджет района в 2015 году  </vt:lpstr>
      <vt:lpstr>Исполнение бюджета МО Волосовский муниципальный район по налоговым и неналоговым доходам  в 2015 году</vt:lpstr>
      <vt:lpstr>Анализ поступления  межбюджетных трансфертов  в 2014-2015 годах</vt:lpstr>
      <vt:lpstr>Динамика безвозмездных поступлений  из бюджетов других уровней 2014- 2015 гг.  </vt:lpstr>
      <vt:lpstr>Как классифицируются  виды расходов ? </vt:lpstr>
      <vt:lpstr>Исполнение бюджета Волосовского муниципального района за 2015 год</vt:lpstr>
      <vt:lpstr>Презентация PowerPoint</vt:lpstr>
      <vt:lpstr>Динамика исполнения расходной части бюджета по основным направления расходов</vt:lpstr>
      <vt:lpstr>Структура расходов бюджета в  программном формате                                                                                 (млн. руб.)</vt:lpstr>
      <vt:lpstr>Информация о ходе реализации муниципальных программ МО Волосовский муниципальный район Ленинградской области  в январе – декабре 2015 года</vt:lpstr>
      <vt:lpstr>Объем расходов бюджета Волосовского муниципального района в расчете 1 –го  жителя района           (тыс. рублей)</vt:lpstr>
      <vt:lpstr>      Динамика  темпов роста  средней заработной платы по отдельным категориям работников  бюджетной сферы.             рублей</vt:lpstr>
      <vt:lpstr>Динамика  темпов роста  средней заработной платы по отдельным категориям работников  бюджетной сферы.             рублей</vt:lpstr>
      <vt:lpstr>Информация о реализации указов Президента Российской Федерации  по муниципальным  учреждениям бюджетного сектора экономики в муниципальном образовании Волосовский муниципальный район  за 2015 год </vt:lpstr>
      <vt:lpstr>Презентация PowerPoint</vt:lpstr>
      <vt:lpstr>Настоящая информация  подготовлена во исполнение  муниципальной программы  "Управление  муниципальными финансами Волосовского муниципального района Ленинградской  области", утвержденной постановлением администрации Волосовского муниципального района от 27 августа 2014 года № 2258 .   "Бюджет для граждан" в доступной для широкого круга пользователей  форме раскрывает информацию об исполнении бюджета Волосовского муниципального района за 2015 год.                                   Разработчиком презентации "Бюджет для граждан" является комитет финансов администрации Волосовского муниципального района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бюджета  муниципального образования Волосовский район  Ленинградской области  на 2015 год  и на плановый период  2016 и 2017 годов</dc:title>
  <dc:creator>А.В.Добротворский</dc:creator>
  <cp:lastModifiedBy>Киселева Ирина Петровна</cp:lastModifiedBy>
  <cp:revision>389</cp:revision>
  <cp:lastPrinted>2016-04-27T06:19:14Z</cp:lastPrinted>
  <dcterms:created xsi:type="dcterms:W3CDTF">2014-11-26T05:32:22Z</dcterms:created>
  <dcterms:modified xsi:type="dcterms:W3CDTF">2016-05-05T10:03:02Z</dcterms:modified>
</cp:coreProperties>
</file>