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2"/>
  </p:notesMasterIdLst>
  <p:sldIdLst>
    <p:sldId id="256" r:id="rId2"/>
    <p:sldId id="257" r:id="rId3"/>
    <p:sldId id="270" r:id="rId4"/>
    <p:sldId id="283" r:id="rId5"/>
    <p:sldId id="293" r:id="rId6"/>
    <p:sldId id="276" r:id="rId7"/>
    <p:sldId id="286" r:id="rId8"/>
    <p:sldId id="259" r:id="rId9"/>
    <p:sldId id="260" r:id="rId10"/>
    <p:sldId id="258" r:id="rId11"/>
    <p:sldId id="261" r:id="rId12"/>
    <p:sldId id="282" r:id="rId13"/>
    <p:sldId id="278" r:id="rId14"/>
    <p:sldId id="262" r:id="rId15"/>
    <p:sldId id="285" r:id="rId16"/>
    <p:sldId id="271" r:id="rId17"/>
    <p:sldId id="281" r:id="rId18"/>
    <p:sldId id="288" r:id="rId19"/>
    <p:sldId id="280" r:id="rId20"/>
    <p:sldId id="266" r:id="rId21"/>
    <p:sldId id="290" r:id="rId22"/>
    <p:sldId id="291" r:id="rId23"/>
    <p:sldId id="289" r:id="rId24"/>
    <p:sldId id="287" r:id="rId25"/>
    <p:sldId id="269" r:id="rId26"/>
    <p:sldId id="268" r:id="rId27"/>
    <p:sldId id="267" r:id="rId28"/>
    <p:sldId id="272" r:id="rId29"/>
    <p:sldId id="279" r:id="rId30"/>
    <p:sldId id="274" r:id="rId3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033CAA4-6D20-4904-AD61-4DE5EE9FA2B1}">
          <p14:sldIdLst>
            <p14:sldId id="256"/>
            <p14:sldId id="257"/>
            <p14:sldId id="270"/>
            <p14:sldId id="283"/>
            <p14:sldId id="293"/>
            <p14:sldId id="276"/>
            <p14:sldId id="286"/>
            <p14:sldId id="259"/>
            <p14:sldId id="260"/>
            <p14:sldId id="258"/>
            <p14:sldId id="261"/>
            <p14:sldId id="282"/>
            <p14:sldId id="278"/>
            <p14:sldId id="262"/>
            <p14:sldId id="285"/>
            <p14:sldId id="271"/>
            <p14:sldId id="281"/>
            <p14:sldId id="288"/>
            <p14:sldId id="280"/>
            <p14:sldId id="266"/>
            <p14:sldId id="290"/>
            <p14:sldId id="291"/>
            <p14:sldId id="289"/>
            <p14:sldId id="287"/>
            <p14:sldId id="269"/>
            <p14:sldId id="268"/>
            <p14:sldId id="267"/>
            <p14:sldId id="272"/>
          </p14:sldIdLst>
        </p14:section>
        <p14:section name="Раздел без заголовка" id="{AA2136B1-622F-46C0-AD8E-8E42F74D39E8}">
          <p14:sldIdLst>
            <p14:sldId id="279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1FF85"/>
    <a:srgbClr val="CCFFCC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2335" autoAdjust="0"/>
  </p:normalViewPr>
  <p:slideViewPr>
    <p:cSldViewPr>
      <p:cViewPr>
        <p:scale>
          <a:sx n="75" d="100"/>
          <a:sy n="75" d="100"/>
        </p:scale>
        <p:origin x="-123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201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всего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815 490,4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c:rich>
      </c:tx>
      <c:layout>
        <c:manualLayout>
          <c:xMode val="edge"/>
          <c:yMode val="edge"/>
          <c:x val="0.10536227050781581"/>
          <c:y val="5.2385650786527238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315 393,0 тыс.руб</c:v>
                </c:pt>
                <c:pt idx="1">
                  <c:v>Неналоговые доходы                            83 884,9 тыс.руб</c:v>
                </c:pt>
                <c:pt idx="2">
                  <c:v>Безвозмездные поступления                                                            1 416 212,5 тыс.руб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315393</c:v>
                </c:pt>
                <c:pt idx="1">
                  <c:v>83884.899999999994</c:v>
                </c:pt>
                <c:pt idx="2">
                  <c:v>1416212.5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47-49CE-BEC4-94B926370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834265642068787"/>
          <c:y val="0.27602803746027765"/>
          <c:w val="0.35371746336685878"/>
          <c:h val="0.5789340386284364"/>
        </c:manualLayout>
      </c:layout>
      <c:overlay val="0"/>
      <c:txPr>
        <a:bodyPr/>
        <a:lstStyle/>
        <a:p>
          <a:pPr>
            <a:defRPr b="0" i="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  201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</a:p>
          <a:p>
            <a:pPr algn="ctr" rtl="0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всего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1 219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315,2 тыс. руб.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727777777777777"/>
          <c:y val="0"/>
        </c:manualLayout>
      </c:layout>
      <c:overlay val="0"/>
      <c:spPr>
        <a:noFill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360 068,1 тыс.руб</c:v>
                </c:pt>
                <c:pt idx="1">
                  <c:v>Неналоговые доходы                            48 579,4 тыс.руб</c:v>
                </c:pt>
                <c:pt idx="2">
                  <c:v>Безвозмездные поступления                                                            810 667,7 тыс.руб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360068.1</c:v>
                </c:pt>
                <c:pt idx="1">
                  <c:v>48579.4</c:v>
                </c:pt>
                <c:pt idx="2">
                  <c:v>810667.7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37-4495-B459-A5C819C4F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b="0" i="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неналоговых доходов бюджета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 Волосовский</a:t>
            </a:r>
            <a:r>
              <a:rPr lang="ru-RU" sz="2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2017 год (тыс. руб.)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174698966222483E-2"/>
          <c:y val="0.17472997215947483"/>
          <c:w val="0.61126240015533684"/>
          <c:h val="0.751474829076529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налоговый и неналоговых доходов бюджета МО ВМР за 2014 год. (млн. руб)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4E-480F-A808-9E11539F7FE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74E-480F-A808-9E11539F7FE9}"/>
              </c:ext>
            </c:extLst>
          </c:dPt>
          <c:dLbls>
            <c:dLbl>
              <c:idx val="0"/>
              <c:layout>
                <c:manualLayout>
                  <c:x val="-8.3531778560771403E-2"/>
                  <c:y val="-0.350185824740348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4E-480F-A808-9E11539F7F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Доходы от использования и реализации имущества</c:v>
                </c:pt>
                <c:pt idx="4">
                  <c:v>Доходы от приносящей доход деятельности</c:v>
                </c:pt>
                <c:pt idx="5">
                  <c:v>Прочие доходы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303465.3</c:v>
                </c:pt>
                <c:pt idx="1">
                  <c:v>4574.6000000000004</c:v>
                </c:pt>
                <c:pt idx="2">
                  <c:v>47069</c:v>
                </c:pt>
                <c:pt idx="3">
                  <c:v>30695.4</c:v>
                </c:pt>
                <c:pt idx="4">
                  <c:v>13930</c:v>
                </c:pt>
                <c:pt idx="5">
                  <c:v>8913.2000000000007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74E-480F-A808-9E11539F7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800" b="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096930266041777"/>
          <c:y val="0.22271724043704347"/>
          <c:w val="0.31686339554777876"/>
          <c:h val="0.65177534091181732"/>
        </c:manualLayout>
      </c:layout>
      <c:overlay val="0"/>
      <c:txPr>
        <a:bodyPr/>
        <a:lstStyle/>
        <a:p>
          <a:pPr>
            <a:defRPr sz="1800" b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76E-2"/>
          <c:y val="6.7344783861467708E-2"/>
          <c:w val="0.87033913311334377"/>
          <c:h val="0.666217549052361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(оценка)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530330334761603E-2"/>
                  <c:y val="2.4120920644259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1D-401E-8EA7-E1DF7C609F6B}"/>
                </c:ext>
              </c:extLst>
            </c:dLbl>
            <c:dLbl>
              <c:idx val="2"/>
              <c:layout>
                <c:manualLayout>
                  <c:x val="-3.2209898791287182E-2"/>
                  <c:y val="-2.4120920644260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1D-401E-8EA7-E1DF7C609F6B}"/>
                </c:ext>
              </c:extLst>
            </c:dLbl>
            <c:dLbl>
              <c:idx val="3"/>
              <c:layout>
                <c:manualLayout>
                  <c:x val="0"/>
                  <c:y val="-3.135719683753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1D-401E-8EA7-E1DF7C609F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23985.7</c:v>
                </c:pt>
                <c:pt idx="1">
                  <c:v>585248.30000000005</c:v>
                </c:pt>
                <c:pt idx="2">
                  <c:v>752970.3</c:v>
                </c:pt>
                <c:pt idx="3">
                  <c:v>48815.6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D1D-401E-8EA7-E1DF7C609F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 (прогноз)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033122013033366E-2"/>
                  <c:y val="-3.8593473030816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D1D-401E-8EA7-E1DF7C609F6B}"/>
                </c:ext>
              </c:extLst>
            </c:dLbl>
            <c:dLbl>
              <c:idx val="1"/>
              <c:layout>
                <c:manualLayout>
                  <c:x val="4.0994416643456481E-2"/>
                  <c:y val="-5.0653933352946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D1D-401E-8EA7-E1DF7C609F6B}"/>
                </c:ext>
              </c:extLst>
            </c:dLbl>
            <c:dLbl>
              <c:idx val="2"/>
              <c:layout>
                <c:manualLayout>
                  <c:x val="0.10980647315211557"/>
                  <c:y val="2.6533012708686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D1D-401E-8EA7-E1DF7C609F6B}"/>
                </c:ext>
              </c:extLst>
            </c:dLbl>
            <c:dLbl>
              <c:idx val="3"/>
              <c:layout>
                <c:manualLayout>
                  <c:x val="7.4668401743438584E-2"/>
                  <c:y val="-2.4120920644260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D1D-401E-8EA7-E1DF7C609F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21485.4</c:v>
                </c:pt>
                <c:pt idx="1">
                  <c:v>20977</c:v>
                </c:pt>
                <c:pt idx="2">
                  <c:v>747734</c:v>
                </c:pt>
                <c:pt idx="3">
                  <c:v>20471.3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D1D-401E-8EA7-E1DF7C609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373632"/>
        <c:axId val="40379520"/>
        <c:axId val="0"/>
      </c:bar3DChart>
      <c:catAx>
        <c:axId val="4037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379520"/>
        <c:crosses val="autoZero"/>
        <c:auto val="1"/>
        <c:lblAlgn val="ctr"/>
        <c:lblOffset val="100"/>
        <c:noMultiLvlLbl val="0"/>
      </c:catAx>
      <c:valAx>
        <c:axId val="40379520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403736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437664041994751"/>
          <c:y val="4.4861391929187228E-2"/>
          <c:w val="0.53239416253523864"/>
          <c:h val="0.654003137011946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доходы, тыс. руб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2015 (отчет)</c:v>
                </c:pt>
                <c:pt idx="1">
                  <c:v>2016 (оценка)</c:v>
                </c:pt>
                <c:pt idx="2">
                  <c:v>2017 (прогноз)</c:v>
                </c:pt>
                <c:pt idx="3">
                  <c:v>2018 (прогноз)</c:v>
                </c:pt>
                <c:pt idx="4">
                  <c:v>2019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355414.4</c:v>
                </c:pt>
                <c:pt idx="1">
                  <c:v>315393</c:v>
                </c:pt>
                <c:pt idx="2">
                  <c:v>360068.1</c:v>
                </c:pt>
                <c:pt idx="3">
                  <c:v>383792.9</c:v>
                </c:pt>
                <c:pt idx="4">
                  <c:v>411267.4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9E-41E4-BEB1-ABFA3E05FA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доходы, тыс. руб.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2015 (отчет)</c:v>
                </c:pt>
                <c:pt idx="1">
                  <c:v>2016 (оценка)</c:v>
                </c:pt>
                <c:pt idx="2">
                  <c:v>2017 (прогноз)</c:v>
                </c:pt>
                <c:pt idx="3">
                  <c:v>2018 (прогноз)</c:v>
                </c:pt>
                <c:pt idx="4">
                  <c:v>2019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72118.5</c:v>
                </c:pt>
                <c:pt idx="1">
                  <c:v>83884.899999999994</c:v>
                </c:pt>
                <c:pt idx="2">
                  <c:v>48579.4</c:v>
                </c:pt>
                <c:pt idx="3">
                  <c:v>46248</c:v>
                </c:pt>
                <c:pt idx="4">
                  <c:v>45976.800000000003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9E-41E4-BEB1-ABFA3E05FA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поступления, тыс. руб.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2015 (отчет)</c:v>
                </c:pt>
                <c:pt idx="1">
                  <c:v>2016 (оценка)</c:v>
                </c:pt>
                <c:pt idx="2">
                  <c:v>2017 (прогноз)</c:v>
                </c:pt>
                <c:pt idx="3">
                  <c:v>2018 (прогноз)</c:v>
                </c:pt>
                <c:pt idx="4">
                  <c:v>2019 (прогноз)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1252866.7</c:v>
                </c:pt>
                <c:pt idx="1">
                  <c:v>1416212.5</c:v>
                </c:pt>
                <c:pt idx="2">
                  <c:v>810667.7</c:v>
                </c:pt>
                <c:pt idx="3">
                  <c:v>815236.5</c:v>
                </c:pt>
                <c:pt idx="4">
                  <c:v>861522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9E-41E4-BEB1-ABFA3E05F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732160"/>
        <c:axId val="40733696"/>
        <c:axId val="0"/>
      </c:bar3DChart>
      <c:catAx>
        <c:axId val="40732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733696"/>
        <c:crosses val="autoZero"/>
        <c:auto val="1"/>
        <c:lblAlgn val="ctr"/>
        <c:lblOffset val="100"/>
        <c:noMultiLvlLbl val="0"/>
      </c:catAx>
      <c:valAx>
        <c:axId val="4073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73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рублей.)</a:t>
            </a:r>
          </a:p>
        </c:rich>
      </c:tx>
      <c:layout>
        <c:manualLayout>
          <c:xMode val="edge"/>
          <c:yMode val="edge"/>
          <c:x val="0.31955828958880139"/>
          <c:y val="1.6015870054197944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7937015835083051"/>
          <c:w val="0.91666666666666663"/>
          <c:h val="0.720629841649169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
разделам (млн. рублей.)</c:v>
                </c:pt>
              </c:strCache>
            </c:strRef>
          </c:tx>
          <c:explosion val="26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C9A-4568-82D3-AD54470A35EE}"/>
              </c:ext>
            </c:extLst>
          </c:dPt>
          <c:dPt>
            <c:idx val="4"/>
            <c:bubble3D val="0"/>
            <c:spPr>
              <a:ln w="12700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C9A-4568-82D3-AD54470A35E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р. 0100 Общегосударственные вопросы; </a:t>
                    </a:r>
                    <a:r>
                      <a:rPr lang="ru-RU" dirty="0" smtClean="0"/>
                      <a:t>129,2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9A-4568-82D3-AD54470A35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р. 0300 Национальная безопасность и правоохранительная деятельность; </a:t>
                    </a:r>
                    <a:r>
                      <a:rPr lang="ru-RU" dirty="0" smtClean="0"/>
                      <a:t>0,9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9A-4568-82D3-AD54470A35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/>
                      <a:t>р. 0400 Национальная экономика; </a:t>
                    </a:r>
                    <a:r>
                      <a:rPr lang="ru-RU" dirty="0" smtClean="0"/>
                      <a:t>28,4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C9A-4568-82D3-AD54470A35EE}"/>
                </c:ext>
              </c:extLst>
            </c:dLbl>
            <c:dLbl>
              <c:idx val="3"/>
              <c:layout>
                <c:manualLayout>
                  <c:x val="0.13736378325113635"/>
                  <c:y val="0.1321366360192574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р. 0500 Жилищно-коммунальное  хозяйство; </a:t>
                    </a:r>
                    <a:r>
                      <a:rPr lang="ru-RU" dirty="0" smtClean="0"/>
                      <a:t>5,7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C9A-4568-82D3-AD54470A35EE}"/>
                </c:ext>
              </c:extLst>
            </c:dLbl>
            <c:dLbl>
              <c:idx val="4"/>
              <c:layout>
                <c:manualLayout>
                  <c:x val="-0.25125400991542723"/>
                  <c:y val="-0.175000104950040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Р. 0700  </a:t>
                    </a:r>
                  </a:p>
                  <a:p>
                    <a:r>
                      <a:rPr lang="ru-RU" dirty="0" smtClean="0"/>
                      <a:t>Образование </a:t>
                    </a:r>
                  </a:p>
                  <a:p>
                    <a:r>
                      <a:rPr lang="ru-RU" dirty="0" smtClean="0"/>
                      <a:t> 752,4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9A-4568-82D3-AD54470A35EE}"/>
                </c:ext>
              </c:extLst>
            </c:dLbl>
            <c:dLbl>
              <c:idx val="5"/>
              <c:layout>
                <c:manualLayout>
                  <c:x val="6.8633678383561247E-4"/>
                  <c:y val="0.1613789430747381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р. 0800 Культура, кинематография; </a:t>
                    </a:r>
                    <a:r>
                      <a:rPr lang="ru-RU" dirty="0" smtClean="0"/>
                      <a:t>2,1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C9A-4568-82D3-AD54470A35EE}"/>
                </c:ext>
              </c:extLst>
            </c:dLbl>
            <c:dLbl>
              <c:idx val="6"/>
              <c:layout>
                <c:manualLayout>
                  <c:x val="4.8041763475555853E-3"/>
                  <c:y val="-5.43233395476834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р.1000 Социальная  политика; </a:t>
                    </a:r>
                    <a:r>
                      <a:rPr lang="ru-RU" dirty="0" smtClean="0"/>
                      <a:t>174,7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C9A-4568-82D3-AD54470A35EE}"/>
                </c:ext>
              </c:extLst>
            </c:dLbl>
            <c:dLbl>
              <c:idx val="7"/>
              <c:layout>
                <c:manualLayout>
                  <c:x val="-9.8639523144771354E-2"/>
                  <c:y val="-0.1143404946742766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р.1100 Физическая  культура  и  спорт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14,9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C9A-4568-82D3-AD54470A35EE}"/>
                </c:ext>
              </c:extLst>
            </c:dLbl>
            <c:dLbl>
              <c:idx val="8"/>
              <c:layout>
                <c:manualLayout>
                  <c:x val="-1.1343787888302266E-2"/>
                  <c:y val="-0.10553124916214747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р.1400 Межбюджетные  трансферты; </a:t>
                    </a:r>
                    <a:r>
                      <a: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134,5</a:t>
                    </a:r>
                    <a:endParaRPr lang="ru-RU" sz="1400" b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#,##0.0;[Red]#,##0.0" sourceLinked="0"/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C9A-4568-82D3-AD54470A35EE}"/>
                </c:ext>
              </c:extLst>
            </c:dLbl>
            <c:dLbl>
              <c:idx val="9"/>
              <c:layout>
                <c:manualLayout>
                  <c:x val="4.8218017886653055E-3"/>
                  <c:y val="-1.74968288516720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р. 1200 Средства массовой информации;  3,4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C9A-4568-82D3-AD54470A35EE}"/>
                </c:ext>
              </c:extLst>
            </c:dLbl>
            <c:numFmt formatCode="_-* #,##0.0\ &quot;₽&quot;_-;\-* #,##0.0\ &quot;₽&quot;_-;_-* &quot;-&quot;?\ &quot;₽&quot;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р.1400 Межбюджетные  трансферты</c:v>
                </c:pt>
                <c:pt idx="9">
                  <c:v>р. 1200 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0.00;[Red]0.00</c:formatCode>
                <c:ptCount val="10"/>
                <c:pt idx="0">
                  <c:v>129.19999999999999</c:v>
                </c:pt>
                <c:pt idx="1">
                  <c:v>0.9</c:v>
                </c:pt>
                <c:pt idx="2">
                  <c:v>28.4</c:v>
                </c:pt>
                <c:pt idx="3">
                  <c:v>5.7</c:v>
                </c:pt>
                <c:pt idx="4">
                  <c:v>752.4</c:v>
                </c:pt>
                <c:pt idx="5">
                  <c:v>2.1</c:v>
                </c:pt>
                <c:pt idx="6">
                  <c:v>174.7</c:v>
                </c:pt>
                <c:pt idx="7">
                  <c:v>14.9</c:v>
                </c:pt>
                <c:pt idx="8">
                  <c:v>134.5</c:v>
                </c:pt>
                <c:pt idx="9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C9A-4568-82D3-AD54470A35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р.1400 Межбюджетные  трансферты</c:v>
                </c:pt>
                <c:pt idx="9">
                  <c:v>р. 1200 Средства массовой информации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C9A-4568-82D3-AD54470A35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р.1400 Межбюджетные  трансферты</c:v>
                </c:pt>
                <c:pt idx="9">
                  <c:v>р. 1200 Средства массовой информации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7C9A-4568-82D3-AD54470A35E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р.1400 Межбюджетные  трансферты</c:v>
                </c:pt>
                <c:pt idx="9">
                  <c:v>р. 1200 Средства массовой информации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C9A-4568-82D3-AD54470A3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77673346419056"/>
          <c:y val="0.10622472432404514"/>
          <c:w val="0.59743315283437937"/>
          <c:h val="0.795255410403797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расходы бюджета муниципального образования Волосовский муниципальный район на 2017 год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BF7-4F36-A73F-0BC5477EC92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F7-4F36-A73F-0BC5477EC92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F7-4F36-A73F-0BC5477EC92C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BF7-4F36-A73F-0BC5477EC92C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F7-4F36-A73F-0BC5477EC92C}"/>
              </c:ext>
            </c:extLst>
          </c:dPt>
          <c:cat>
            <c:strRef>
              <c:f>Лист1!$A$2:$A$7</c:f>
              <c:strCache>
                <c:ptCount val="6"/>
                <c:pt idx="0">
                  <c:v>образование 752.4 млн. рублей </c:v>
                </c:pt>
                <c:pt idx="1">
                  <c:v>социальная политика 174.7 млн. рублей</c:v>
                </c:pt>
                <c:pt idx="2">
                  <c:v>общегосударственные расходы 129.2 млн. рублей</c:v>
                </c:pt>
                <c:pt idx="3">
                  <c:v>национальная экономика 28.4 млн. рублей</c:v>
                </c:pt>
                <c:pt idx="4">
                  <c:v>физическая культура и спорт  14.9 млн.рублей </c:v>
                </c:pt>
                <c:pt idx="5">
                  <c:v>межбюджетные трансферты поселениям 134.5 млн. рублей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752.4</c:v>
                </c:pt>
                <c:pt idx="1">
                  <c:v>174.7</c:v>
                </c:pt>
                <c:pt idx="2">
                  <c:v>129.19999999999999</c:v>
                </c:pt>
                <c:pt idx="3">
                  <c:v>28.4</c:v>
                </c:pt>
                <c:pt idx="4">
                  <c:v>14.9</c:v>
                </c:pt>
                <c:pt idx="5">
                  <c:v>134.5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F7-4F36-A73F-0BC5477EC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070413940333982"/>
          <c:y val="1.8764967334933786E-2"/>
          <c:w val="0.33540697018886373"/>
          <c:h val="0.667055580457525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437664041994751"/>
          <c:y val="4.4861391929187228E-2"/>
          <c:w val="0.53239416253523864"/>
          <c:h val="0.654003137011946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 ожидаемое</c:v>
                </c:pt>
                <c:pt idx="5">
                  <c:v>2017 проект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588</c:v>
                </c:pt>
                <c:pt idx="1">
                  <c:v>666.3</c:v>
                </c:pt>
                <c:pt idx="2">
                  <c:v>715.1</c:v>
                </c:pt>
                <c:pt idx="3">
                  <c:v>962.4</c:v>
                </c:pt>
                <c:pt idx="4">
                  <c:v>1221.9000000000001</c:v>
                </c:pt>
                <c:pt idx="5">
                  <c:v>752.4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3D-4CF7-9D84-070029E62C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 ожидаемое</c:v>
                </c:pt>
                <c:pt idx="5">
                  <c:v>2017 проект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224.7</c:v>
                </c:pt>
                <c:pt idx="1">
                  <c:v>241.9</c:v>
                </c:pt>
                <c:pt idx="2">
                  <c:v>269.3</c:v>
                </c:pt>
                <c:pt idx="3">
                  <c:v>349</c:v>
                </c:pt>
                <c:pt idx="4">
                  <c:v>180.3</c:v>
                </c:pt>
                <c:pt idx="5">
                  <c:v>174.7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3D-4CF7-9D84-070029E62C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 ожидаемое</c:v>
                </c:pt>
                <c:pt idx="5">
                  <c:v>2017 проект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68.2</c:v>
                </c:pt>
                <c:pt idx="1">
                  <c:v>83.7</c:v>
                </c:pt>
                <c:pt idx="2">
                  <c:v>101.3</c:v>
                </c:pt>
                <c:pt idx="3">
                  <c:v>110.3</c:v>
                </c:pt>
                <c:pt idx="4">
                  <c:v>140.1</c:v>
                </c:pt>
                <c:pt idx="5">
                  <c:v>129.19999999999999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3D-4CF7-9D84-070029E62CF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 ожидаемое</c:v>
                </c:pt>
                <c:pt idx="5">
                  <c:v>2017 проект</c:v>
                </c:pt>
              </c:strCache>
            </c:strRef>
          </c:cat>
          <c:val>
            <c:numRef>
              <c:f>Лист1!$E$2:$E$7</c:f>
              <c:numCache>
                <c:formatCode>#,##0.0</c:formatCode>
                <c:ptCount val="6"/>
                <c:pt idx="0">
                  <c:v>23.5</c:v>
                </c:pt>
                <c:pt idx="1">
                  <c:v>25.2</c:v>
                </c:pt>
                <c:pt idx="2">
                  <c:v>30.9</c:v>
                </c:pt>
                <c:pt idx="3">
                  <c:v>31.6</c:v>
                </c:pt>
                <c:pt idx="4">
                  <c:v>53.8</c:v>
                </c:pt>
                <c:pt idx="5">
                  <c:v>28.4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3D-4CF7-9D84-070029E62CF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 ожидаемое</c:v>
                </c:pt>
                <c:pt idx="5">
                  <c:v>2017 проект</c:v>
                </c:pt>
              </c:strCache>
            </c:strRef>
          </c:cat>
          <c:val>
            <c:numRef>
              <c:f>Лист1!$F$2:$F$7</c:f>
              <c:numCache>
                <c:formatCode>#,##0.0</c:formatCode>
                <c:ptCount val="6"/>
                <c:pt idx="0">
                  <c:v>5.5</c:v>
                </c:pt>
                <c:pt idx="1">
                  <c:v>18.399999999999999</c:v>
                </c:pt>
                <c:pt idx="2">
                  <c:v>67.5</c:v>
                </c:pt>
                <c:pt idx="3">
                  <c:v>90.3</c:v>
                </c:pt>
                <c:pt idx="4">
                  <c:v>109.9</c:v>
                </c:pt>
                <c:pt idx="5">
                  <c:v>14.9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3D-4CF7-9D84-070029E62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79904"/>
        <c:axId val="64385792"/>
        <c:axId val="0"/>
      </c:bar3DChart>
      <c:catAx>
        <c:axId val="64379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385792"/>
        <c:crosses val="autoZero"/>
        <c:auto val="1"/>
        <c:lblAlgn val="ctr"/>
        <c:lblOffset val="100"/>
        <c:noMultiLvlLbl val="0"/>
      </c:catAx>
      <c:valAx>
        <c:axId val="6438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37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716667159865461"/>
          <c:y val="1.5218527026930263E-3"/>
          <c:w val="0.34265128324844835"/>
          <c:h val="0.61674467369445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«Образование» 752,4 млн. руб.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9712865752891998E-2"/>
          <c:y val="0.16438768931009162"/>
          <c:w val="0.52266914552347621"/>
          <c:h val="0.75178864839441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«Образование» 752,4 млн. руб.</c:v>
                </c:pt>
              </c:strCache>
            </c:strRef>
          </c:tx>
          <c:explosion val="1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Дополнительное образование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388.4</c:v>
                </c:pt>
                <c:pt idx="1">
                  <c:v>270.39999999999998</c:v>
                </c:pt>
                <c:pt idx="2">
                  <c:v>58.7</c:v>
                </c:pt>
                <c:pt idx="3">
                  <c:v>11.2</c:v>
                </c:pt>
                <c:pt idx="4">
                  <c:v>23.5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C3-4979-BAD8-FD7CE17FA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0.39706</cdr:x>
      <cdr:y>1</cdr:y>
    </cdr:from>
    <cdr:to>
      <cdr:x>0.40518</cdr:x>
      <cdr:y>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2987601" y="5652628"/>
          <a:ext cx="6107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0.63615</cdr:x>
      <cdr:y>0.7259</cdr:y>
    </cdr:from>
    <cdr:to>
      <cdr:x>0.77562</cdr:x>
      <cdr:y>0.84624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5816972" y="3932063"/>
          <a:ext cx="1275309" cy="65185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6AA02-8D59-4112-BAB6-65FD0AC09071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DE57-44FF-4282-97E9-E09D5BE85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2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DE57-44FF-4282-97E9-E09D5BE85B6D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8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C104-F176-4D19-9049-8944AD9E128C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1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B09A-C461-485E-91FB-F3ECD68FD4BD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07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93A-8443-4507-929E-D27AA6471DF7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59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C310-438D-4A30-A298-32F5C6DA4C48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3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5A2B-0937-4304-ADF0-F9DC7B7A416A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36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13D6-40DE-4246-9F7A-7D55B196D851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4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388-8F29-42A3-BDC7-7DBD6EDD058D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0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EAE2-8AC9-47BE-BA05-E72739F71C34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6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6CE8-E572-4EA6-9F65-4A0549F0A645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78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21C1-6022-494C-AE91-7F0E4884EADC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64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B3DE-A2AB-44AB-8479-3D9F1753BE9F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62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F4E0-4093-43B0-B13A-B1C49F8C9331}" type="datetime1">
              <a:rPr lang="ru-RU" smtClean="0"/>
              <a:t>21.11.2016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64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19465"/>
            <a:ext cx="9147902" cy="7048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ДЛЯ ГРАЖДАН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143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725283" y="175691"/>
            <a:ext cx="1247266" cy="150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2660758"/>
            <a:ext cx="8482824" cy="110799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 проекту бюджета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Волосовский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муниципальный район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Ленинградской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области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год и плановый период 201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и 201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5902" y="5013176"/>
            <a:ext cx="4572000" cy="16312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Васечкин Ю.А.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Председатель комитета финансов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администрации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Волосовского муниципального района Ленинградской области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509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муниципального образования Волосовский  муниципальный район Ленинградской области на 201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- 201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годы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323545"/>
              </p:ext>
            </p:extLst>
          </p:nvPr>
        </p:nvGraphicFramePr>
        <p:xfrm>
          <a:off x="0" y="1844824"/>
          <a:ext cx="9144000" cy="44995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84700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(прогноз)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(прогноз)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2400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прогноз)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864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1 219 315,2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1 245 277,4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1 318 766,2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17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1 246 240,5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250 558,7</a:t>
                      </a:r>
                      <a:endParaRPr lang="ru-RU" sz="2400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1 322 273,3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0317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- 26 925,3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-5 281,3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-3 507,1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2440" y="0"/>
            <a:ext cx="611560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4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4510"/>
          </a:xfrm>
        </p:spPr>
        <p:txBody>
          <a:bodyPr>
            <a:no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доходов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 образования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Волосовский  муниципальный район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структурой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770390"/>
              </p:ext>
            </p:extLst>
          </p:nvPr>
        </p:nvGraphicFramePr>
        <p:xfrm>
          <a:off x="-1" y="1916832"/>
          <a:ext cx="4446829" cy="484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176091"/>
              </p:ext>
            </p:extLst>
          </p:nvPr>
        </p:nvGraphicFramePr>
        <p:xfrm>
          <a:off x="4572000" y="1916832"/>
          <a:ext cx="4572000" cy="480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455" y="0"/>
            <a:ext cx="447653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4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81366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2440" y="0"/>
            <a:ext cx="611560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9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4"/>
            <a:ext cx="91440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безвозмездных поступлений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из бюджетов других уровней 201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- 201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гг.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389963"/>
              </p:ext>
            </p:extLst>
          </p:nvPr>
        </p:nvGraphicFramePr>
        <p:xfrm>
          <a:off x="323528" y="1332213"/>
          <a:ext cx="8674352" cy="5265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71460" y="1916832"/>
            <a:ext cx="132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</a:t>
            </a:r>
            <a:r>
              <a:rPr lang="ru-RU" b="1" dirty="0" smtClean="0"/>
              <a:t>тыс.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b="1" dirty="0" smtClean="0"/>
              <a:t>.)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416" y="3974"/>
            <a:ext cx="842392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680" y="-19907"/>
            <a:ext cx="9159679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доходной части муниципального образования Волосовский муниципальный район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53993"/>
              </p:ext>
            </p:extLst>
          </p:nvPr>
        </p:nvGraphicFramePr>
        <p:xfrm>
          <a:off x="-15681" y="1268760"/>
          <a:ext cx="9159679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24773"/>
            <a:ext cx="611558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936" y="803710"/>
            <a:ext cx="9148936" cy="1399507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2852936"/>
            <a:ext cx="2890664" cy="1152128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 расходы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502224" y="2996952"/>
            <a:ext cx="1728192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6 программ</a:t>
            </a:r>
            <a:endParaRPr lang="ru-RU" sz="1400" dirty="0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5518448" y="2852936"/>
            <a:ext cx="2928958" cy="108012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</a:p>
          <a:p>
            <a:pPr marL="342900" indent="-34290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2684" y="4407401"/>
            <a:ext cx="2357454" cy="677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средств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5734472" y="4221088"/>
            <a:ext cx="2808312" cy="86409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Функциональная структура</a:t>
            </a:r>
            <a:endParaRPr lang="ru-RU" dirty="0"/>
          </a:p>
        </p:txBody>
      </p:sp>
      <p:sp>
        <p:nvSpPr>
          <p:cNvPr id="16" name="Стрелка влево 15"/>
          <p:cNvSpPr/>
          <p:nvPr/>
        </p:nvSpPr>
        <p:spPr>
          <a:xfrm>
            <a:off x="3502224" y="4407401"/>
            <a:ext cx="1584176" cy="6777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 разделов</a:t>
            </a:r>
            <a:endParaRPr lang="ru-RU" dirty="0"/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52684" y="5445224"/>
            <a:ext cx="2561508" cy="1224136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Ведомственная структура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502224" y="5622242"/>
            <a:ext cx="1587173" cy="759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 ГРБС</a:t>
            </a:r>
            <a:endParaRPr lang="ru-RU" dirty="0"/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734472" y="5622242"/>
            <a:ext cx="2808312" cy="99219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Главные распорядители бюджетных средств</a:t>
            </a:r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-4936" y="1"/>
            <a:ext cx="9148936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4954" y="2248901"/>
            <a:ext cx="9158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Детализация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42784" y="12265"/>
            <a:ext cx="601216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-20615" y="-2183"/>
            <a:ext cx="9144000" cy="2214578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формировании расходной части бюджета муниципального образования Волосовский  муниципальный район Ленинградской области на 2017 год и на плановый период 2018-2019  годов были определены следующие приоритеты: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308920"/>
            <a:ext cx="9123385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обязательств в сфере образования, культуры, социальной политики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3364402"/>
            <a:ext cx="9144000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выплаты заработной платы с начислениями работникам муниципальных казенных и муниципальных бюджетных учреждений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516530"/>
            <a:ext cx="9123385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реализации задач, поставленных в Указе Президента Российской Федерации от 12 мая 2012 года № 597 «О мерах по реализации государственной социальной политики»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-20615" y="5667518"/>
            <a:ext cx="914400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мер сбалансированности местных бюджетов городского и сельских поселений Волосовского района Ленинградской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517803"/>
            <a:ext cx="2133600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Муниципального образования Волосовский муниципальный район на 201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556914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5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02579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расходы бюджета муниципального образования Волосовский муниципальный район на 2017 год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75132178"/>
              </p:ext>
            </p:extLst>
          </p:nvPr>
        </p:nvGraphicFramePr>
        <p:xfrm>
          <a:off x="-1" y="1441204"/>
          <a:ext cx="9143999" cy="5416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 descr="http://ivanovskoe.mos.ru/upload/medialibrary/a5d/platnye-uslug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5467497"/>
            <a:ext cx="1609870" cy="121781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flipH="1">
            <a:off x="1920551" y="4408951"/>
            <a:ext cx="804936" cy="1058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комбайн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2" y="2366781"/>
            <a:ext cx="1296143" cy="117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 стрелкой 13"/>
          <p:cNvCxnSpPr>
            <a:endCxn id="12" idx="3"/>
          </p:cNvCxnSpPr>
          <p:nvPr/>
        </p:nvCxnSpPr>
        <p:spPr>
          <a:xfrm flipH="1">
            <a:off x="1665985" y="2780928"/>
            <a:ext cx="1681879" cy="173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O:\ОАФС\Сергей\картинки для слайдов\физра\fizra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01748"/>
            <a:ext cx="1296143" cy="12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Прямая со стрелкой 17"/>
          <p:cNvCxnSpPr/>
          <p:nvPr/>
        </p:nvCxnSpPr>
        <p:spPr>
          <a:xfrm flipH="1" flipV="1">
            <a:off x="1691680" y="1700808"/>
            <a:ext cx="1584176" cy="918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http://dizzwizz.ru/wp-content/uploads/2015/12/Priznaki-sotsialnoj-organizatsii-3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38" y="3835332"/>
            <a:ext cx="1550709" cy="1219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Прямая со стрелкой 20"/>
          <p:cNvCxnSpPr/>
          <p:nvPr/>
        </p:nvCxnSpPr>
        <p:spPr>
          <a:xfrm flipH="1">
            <a:off x="1546342" y="3284984"/>
            <a:ext cx="1729514" cy="966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Объект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5467497"/>
            <a:ext cx="1562793" cy="111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9"/>
          <p:cNvPicPr>
            <a:picLocks noGrp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01748"/>
            <a:ext cx="1728192" cy="120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4" name="Прямая со стрелкой 63"/>
          <p:cNvCxnSpPr>
            <a:endCxn id="62" idx="3"/>
          </p:cNvCxnSpPr>
          <p:nvPr/>
        </p:nvCxnSpPr>
        <p:spPr>
          <a:xfrm flipH="1" flipV="1">
            <a:off x="3851920" y="1603306"/>
            <a:ext cx="216024" cy="52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0"/>
            <a:ext cx="611558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6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88" y="-35949"/>
            <a:ext cx="9124111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расходной части бюджета по основным направлениям расходов,  млн. руб.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188410"/>
              </p:ext>
            </p:extLst>
          </p:nvPr>
        </p:nvGraphicFramePr>
        <p:xfrm>
          <a:off x="19889" y="1268760"/>
          <a:ext cx="912411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399" y="6492875"/>
            <a:ext cx="2133600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9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981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Основы составления проекта бюджета на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год и  плановый период 201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годов: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76" y="1556793"/>
            <a:ext cx="9141423" cy="53012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Статья 172 Бюджетного кодекса  Российской Федерации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Показатели Прогноза социально – экономического развития Волосовского муниципального района Ленинградской области на 201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-201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годы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Волосовский муниципальный район Ленинградской области на 201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годы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Бюджетный прогноз на долгосрочный период (до 202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года)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  <a:p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культурную сферу муниципального образования Волосовский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8112"/>
            <a:ext cx="9144000" cy="2016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Приоритетом бюджетной политики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по-прежнему будет являться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качества жизни населения, адресное решение проблем, предоставление  качественных муниципальных услуг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бюджета района на финансирование отраслей социально-культурной сферы и реализацию мероприятий в сфере образования, социальной политики с учетом средств бюджета Ленинградской области, передаваемых в рамках софинансирования расходных полномочий и исполнения государственных полномочий в 2017 году составит 944 206,4 тыс. рублей  или  75,8 % расходной части бюджета  района.</a:t>
            </a:r>
          </a:p>
          <a:p>
            <a:pPr marL="0" indent="0" algn="just">
              <a:buNone/>
            </a:pP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7218"/>
              </p:ext>
            </p:extLst>
          </p:nvPr>
        </p:nvGraphicFramePr>
        <p:xfrm>
          <a:off x="-26640" y="3024333"/>
          <a:ext cx="9170640" cy="3833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2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1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43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2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55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 всего (тыс. рублей)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1 664 800,6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1 878 011,4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1 246 240,5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1 250 558,8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1 322 273,4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5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20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Социально-культурная сфера, 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1 389 319,6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1 515 445,8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944 206,4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982 606,4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2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955 810,9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1 221 932,7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752 407,3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750 040,2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791 721,7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602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367 618,3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180 269,4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174 733,7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151 568,1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152 065,6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725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 и спорт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62 625,6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109 871,0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14 922,3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36 676,0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36 676,0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6456" y="24773"/>
            <a:ext cx="467544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820111"/>
              </p:ext>
            </p:extLst>
          </p:nvPr>
        </p:nvGraphicFramePr>
        <p:xfrm>
          <a:off x="-17494" y="1"/>
          <a:ext cx="916149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 «Социальная политика»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6090"/>
            <a:ext cx="9144000" cy="615191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жильем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ветеранов,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федеральными законами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5-ФЗ "О ветеранах"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181-ФЗ "О социальной защите инвалидов в Российской Федерации"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- 2,8 млн.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предоставлению гражданам единовременной денежной выплаты на проведение капитального ремонта индивидуальных жилых домов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- 1,2 млн.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жилыми помещениями специализированного жилищного фонда по договорам найма специализированных жилых помещений детей-сирот, детей, оставшихся без попечения родителей, лиц из числа детей-сирот и детей, оставшихся без попечения родителей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 - 49,8 млн.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мероприятий по поддержке  некоммерческих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характера -  320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(субсидии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 на  выплаты  пособий   отдельным  категориям  граждан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- 24,3 млн 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социальное обслуживание населения- 21 млн.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социальной помощи и социальной защиты населения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- 17 млн. рублей.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2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2074"/>
            <a:ext cx="9144000" cy="629592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подразделу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хозяйство и рыболовство»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сумме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11,8 млн.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Средства будут направлены 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обеспечение продовольственной независимости  в сфере  растениеводства;  повышение уровня  конкурентоспособности продукции растениеводства;  создание  условий для увеличения объемов производства высококачественной продукции;  создание условий для развития крестьянских (фермерских) и личных подсобных хозяйств; продвижение передового опыта и достижений в сельском  хозяйстве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подразделу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Транспорт»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в сумме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1,6 млн. 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Средства будут направлены  на возмещение выпадающих доходов  автотранспортных  предприятий  по бесплатной перевозке  школьников к месту учебы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подразделу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Дорожное хозяйство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(дорожные фонды)»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12,9 млн. рублей. Выделенные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планируется направить на реализацию мероприятий:</a:t>
            </a:r>
          </a:p>
          <a:p>
            <a:pPr marL="801688" indent="-449263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ремонту и содержанию дорог общего пользования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 млн. рублей  </a:t>
            </a:r>
          </a:p>
          <a:p>
            <a:pPr marL="801688" indent="-449263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 участка дороги «Захонье – п. Рабитицы – д.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Рабитицы» - 8,3 млн. 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3" y="0"/>
            <a:ext cx="735685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4096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 на 2017 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4096"/>
            <a:ext cx="9144000" cy="5971093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МОУ 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Сельцовская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 со строительством пристройки общей мощностью на 300 мест в п. Сельцо  -  2  млн.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здания МОУ 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Кикеринская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СОШ»: разработка ПСД с экспертизой проекта, СМР  3 млн.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Бегуницкая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СОШ»: обследование, разработка ПСД с экспертизой проекта, СМР  - 4 млн.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реконструкции  МОУ ДОД  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детская школа Искусств им.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Н.К.Рериха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со строительством пристройки  в г. Волосово, ул. Красных Партизан, д. 10/5 Волосовского района Ленинградской области - 5 млн. рублей;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 в эксплуатацию и содержание водноспортивного оздоровительного комплекса       с автономной котельной в г. Волосово: 13, 7 млн. рублей.</a:t>
            </a:r>
          </a:p>
          <a:p>
            <a:pPr marL="0" indent="0">
              <a:buNone/>
            </a:pPr>
            <a:endParaRPr lang="ru-RU" sz="1600" dirty="0" smtClean="0"/>
          </a:p>
          <a:p>
            <a:endParaRPr lang="ru-RU" sz="1600" dirty="0"/>
          </a:p>
        </p:txBody>
      </p:sp>
      <p:pic>
        <p:nvPicPr>
          <p:cNvPr id="5" name="Рисунок 4" descr="https://im3-tub-ru.yandex.net/i?id=eadd266e81b3d981d89171ef9fe4d9bb&amp;n=33&amp;h=215&amp;w=3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72" y="4890973"/>
            <a:ext cx="2952328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-4724"/>
            <a:ext cx="683568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659" y="155679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38405" y="368669"/>
            <a:ext cx="8501122" cy="2571768"/>
          </a:xfrm>
          <a:prstGeom prst="downArrowCallou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Федеральным законом  от 07 мая 2013 №104-ФЗ "О внесении изменений в Бюджетный кодекс Российской Федерации и отдельные законодательные акты Российской Федерации в связи с совершенствованием бюджетного процесса"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внесены поправки в Бюджетный кодекс Российской Федерации, обеспечивающие создание законодательной базы для формирования и исполнения бюджетов всех уровней на основе государственных и муниципальных программ.</a:t>
            </a: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38404" y="2753398"/>
            <a:ext cx="8501122" cy="1785950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муниципального образования Волосовский район Ленинградской области от 02.09.2013 № 2547(с изменениями) «Об утверждении Порядка разработки, утверждения и контроля за реализацией муниципальных программ на территории муниципального образования Волосовский район Ленинградской области»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57158" y="4714884"/>
            <a:ext cx="8501122" cy="1785950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муниципального образования Волосовский район Ленинградской области от 27.08.2014 № 2259 «Об утверждении Перечня муниципальных программ муниципального образования Волосовский район Ленинградской области» (с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изменениями)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06972" y="6492875"/>
            <a:ext cx="2133600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86" y="35696"/>
            <a:ext cx="9165486" cy="432048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муниципальных программ основано на: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1358" y="493422"/>
            <a:ext cx="9175358" cy="6364578"/>
          </a:xfrm>
          <a:noFill/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долгосрочных целях социально-экономического развития муниципального образования Волосовский район Ленинградской области и показателей (индикаторов)  их достижения;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аиболее полного охвата сфер социально-экономического развития и бюджетных ассигнований  бюджета муниципального образования;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для муниципальных программ измеримых результатов их реализации (конечных (непосредственных) результатов, т.е. характеристики объема и качества реализации  мероприятия, направленного на достижение конечного результата реализации муниципальной программы);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органа местного самоуправления  или органа администрации муниципального образования, ответственного за реализацию муниципальной программы (достижения конечных результатов) 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у участников реализации муниципальной программы полномочий, необходимых и достаточных для достижения целей муниципальной программы;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регулярной оценки результативности и эффективности реализации  муниципальной программ, в том числе внешней экспертизы, с возможностью их корректировки или досрочного прекращения, а также установление  ответственности должностных лиц в случае неэффективной реализации программ.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0913" y="6489885"/>
            <a:ext cx="2133600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626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утверждённые к реализации в 2016-2019 гг.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341331"/>
              </p:ext>
            </p:extLst>
          </p:nvPr>
        </p:nvGraphicFramePr>
        <p:xfrm>
          <a:off x="0" y="986262"/>
          <a:ext cx="9143998" cy="587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865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94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3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83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83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331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2016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2017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2019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724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«Современное  образование  в Волосовском  муниципальном районе  Ленинградской  области»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1 285 331,8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858 931,7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844 878,3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887 809,6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295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«Демографическое развитие Волосовского муниципального района Ленинградской области»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186 820,3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76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187,3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363,2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833,3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5137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Волосовского муниципального района»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14 218,9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15 519,2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16 029,3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15 259,7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119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«Устойчивое развитие Волосовского муниципального района Ленинградской области»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67 041,7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28 799,7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20 686,6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20 984,4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3724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«Управление муниципальными  финансами  Волосовского  муниципального  района Ленинградской области»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166 990,4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152 782,3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158 238,3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164 240,2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119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«Управление Волосовского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  Ленинградской области»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115 829,3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108 264,4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98 578,9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98 578,9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3604">
                <a:tc gridSpan="2"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программам,(тысяч рублей 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1 836 232,4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1 240 484,5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1 224 774,7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1 273 706,2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97443" y="0"/>
            <a:ext cx="2133600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128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темпов роста  средней заработной платы по отдельным категориям работников  бюджетной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сферы (рублей)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654696"/>
              </p:ext>
            </p:extLst>
          </p:nvPr>
        </p:nvGraphicFramePr>
        <p:xfrm>
          <a:off x="-1" y="931287"/>
          <a:ext cx="9144000" cy="6047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9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96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41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95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201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03225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г.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 бюджета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50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на 1 работника района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22079,0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25 871,7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26 608,2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27 684,2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29 980,0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30 451,8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3225">
                <a:tc>
                  <a:txBody>
                    <a:bodyPr/>
                    <a:lstStyle/>
                    <a:p>
                      <a:pPr algn="l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Средняя заработная плата  педагогических работников  дошкольных образовательных учреждений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18277,7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30639,2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32 695,1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33 295,0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33 381,6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5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Средняя заработная плата педагогических работников общеобразовательных учреждений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34683,9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35 799,5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35 892,3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36 183,0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00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учителей: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35747,4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36 639,5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36 778,6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36 999,4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3225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заработная плата педагогических работников учреждений дополнительного образования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16901,8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23806,9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28668,8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32 638,1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35 109,7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37 109,3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1791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заработная плата  социальных работников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18701,4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19 786,3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24910,3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03225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заработная плата работников культуры (средства поселений и межбюджетные трансферты от бюджета района)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3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881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информация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исполнение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 "Управление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финансами Волосовского муниципального района Ленинградской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утвержденной постановлением администрации Волосовского муниципального района от 27 августа 2014 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2258.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"Бюджет для граждан" в доступной для широкого круга пользователей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 информацию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проекте бюджета Волосовского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н на плановый период 2018 и 2019 годов. Разработчиком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"Бюджет для граждан" 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администрации Волосовского муниципального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области. 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59833" y="4653136"/>
            <a:ext cx="6084168" cy="2204864"/>
          </a:xfrm>
        </p:spPr>
        <p:txBody>
          <a:bodyPr>
            <a:noAutofit/>
          </a:bodyPr>
          <a:lstStyle/>
          <a:p>
            <a:pPr fontAlgn="b"/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комитета финансов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ВАСЕЧКИН  ЮРИЙ  АЛЕКСАНДРОВИЧ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Ленинградская область, г.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Волосово, пл. Советов, 3а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(факс) 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8(813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73)21350  (23383)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: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kfvolosovo@rambler.ru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 работы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8-00 до 17-00    </a:t>
            </a:r>
            <a:r>
              <a:rPr lang="ru-RU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пн,вт,ср,чт,пт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 с 12-00 до 13-00   Выходные </a:t>
            </a:r>
            <a:r>
              <a:rPr lang="ru-RU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сб,вс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размещена  на официальном сайте  Волосовского муниципального района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97445" y="6492875"/>
            <a:ext cx="2133600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74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 экономического развития Волосовского муниципального района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927890"/>
              </p:ext>
            </p:extLst>
          </p:nvPr>
        </p:nvGraphicFramePr>
        <p:xfrm>
          <a:off x="14115" y="1764060"/>
          <a:ext cx="9129885" cy="5090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78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76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42541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1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</a:p>
                    <a:p>
                      <a:pPr algn="ctr"/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(оценка)</a:t>
                      </a:r>
                      <a:endParaRPr lang="ru-RU" sz="1800" b="1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algn="ctr"/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(прогноз)</a:t>
                      </a:r>
                      <a:endParaRPr lang="ru-RU" sz="1800" b="1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(прогноз)</a:t>
                      </a:r>
                      <a:endParaRPr lang="ru-RU" sz="1800" b="1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800" b="1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(прогноз)</a:t>
                      </a:r>
                      <a:endParaRPr lang="ru-RU" sz="1800" b="1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0918">
                <a:tc>
                  <a:txBody>
                    <a:bodyPr/>
                    <a:lstStyle/>
                    <a:p>
                      <a:r>
                        <a:rPr lang="ru-RU" sz="1600" b="0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по полному кругу предприятий, тыс. рублей</a:t>
                      </a:r>
                      <a:endParaRPr lang="ru-RU" sz="1600" b="0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9 047  779,9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9 603 928,9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b="1" i="0" u="none" strike="noStrike" kern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216 198,5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10 879 669,1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0918">
                <a:tc>
                  <a:txBody>
                    <a:bodyPr/>
                    <a:lstStyle/>
                    <a:p>
                      <a:r>
                        <a:rPr lang="ru-RU" sz="1600" b="0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Темпы роста объема отгруженных товаров собственного производства, выполненных работ и услуг собственными силами, в % к предыдущему году</a:t>
                      </a:r>
                      <a:endParaRPr lang="ru-RU" sz="1600" b="0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600" b="1" kern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1600" b="1" kern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600" b="1" kern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  <a:endParaRPr lang="en-US" sz="1600" b="1" kern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0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 работников,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28 300,0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29 100,0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30 020,0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31 130,0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871">
                <a:tc>
                  <a:txBody>
                    <a:bodyPr/>
                    <a:lstStyle/>
                    <a:p>
                      <a:r>
                        <a:rPr lang="ru-RU" sz="1600" b="0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- всего, человек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6 725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6 770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6 800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6 900</a:t>
                      </a:r>
                      <a:endParaRPr lang="ru-RU" sz="16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0871">
                <a:tc>
                  <a:txBody>
                    <a:bodyPr/>
                    <a:lstStyle/>
                    <a:p>
                      <a:endParaRPr lang="en-US" sz="1600" b="0" kern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0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Инвестиции, в тыс. рублей</a:t>
                      </a:r>
                      <a:endParaRPr lang="ru-RU" sz="1600" b="0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1 420 963,4</a:t>
                      </a:r>
                      <a:endParaRPr lang="ru-RU" sz="14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1 520 359,8</a:t>
                      </a:r>
                      <a:endParaRPr lang="ru-RU" sz="14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1 620 551,5</a:t>
                      </a:r>
                      <a:endParaRPr lang="ru-RU" sz="14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1 739 273,1</a:t>
                      </a:r>
                      <a:endParaRPr lang="ru-RU" sz="14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0871">
                <a:tc>
                  <a:txBody>
                    <a:bodyPr/>
                    <a:lstStyle/>
                    <a:p>
                      <a:r>
                        <a:rPr lang="ru-RU" sz="1600" b="0" kern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- всего, человек</a:t>
                      </a:r>
                      <a:endParaRPr lang="ru-RU" sz="1600" b="0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51 891</a:t>
                      </a:r>
                      <a:endParaRPr lang="ru-RU" sz="14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r>
                        <a:rPr lang="ru-RU" sz="14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</a:t>
                      </a:r>
                      <a:endParaRPr lang="ru-RU" sz="14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ru-RU" sz="1400" b="1" i="0" u="none" strike="noStrike" kern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073</a:t>
                      </a:r>
                      <a:endParaRPr lang="ru-RU" sz="14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</a:t>
                      </a:r>
                      <a:r>
                        <a:rPr lang="ru-RU" sz="1400" b="1" i="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400" b="1" i="0" u="none" strike="noStrike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8464" y="10025"/>
            <a:ext cx="395536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857364"/>
            <a:ext cx="80724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2605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 ПРОГНОЗА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РАЙОН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 И ПЛАНОВЫЙ ПЕРИОД 2018 И 2019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1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сценарных условий социально-экономического развития на период 2017 – 2019 годов разрабатывается на вариантной основе в составе двух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(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(умеренно-оптимистичный):</a:t>
            </a:r>
          </a:p>
          <a:p>
            <a:pPr marL="0" indent="0" algn="just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(базовый) рекомендован для разработки параметров консолидированного бюджета МО Волосовский муниципальный район Ленинградской области на 2017 - 2019 годы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вариант прогноза предполагает стабилизацию формирующихся позитивных трендов, консервативную инвестиционную политику предприятий и организаций, сдержанный потребительских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 ПРОГНОЗА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РАЙОН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 И ПЛАНОВЫЙ ПЕРИОД 2018 И 2019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1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2017-2019 годы прогнозируется положительная динамика социально-экономического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реализация: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инвестиционных проектов;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жилищных условий и демографической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совершенствование системы предоставления государственных и муниципальных услуг на территории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размера заработной платы отдельных категорий работников бюджетной сферы.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6455" y="0"/>
            <a:ext cx="454589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4"/>
            <a:ext cx="9144000" cy="10715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и налоговой политики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Волосовского муниципального района на 201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5537"/>
            <a:ext cx="9144000" cy="5782464"/>
          </a:xfrm>
          <a:noFill/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регулирования, способствующей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доходов, 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недоимки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при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обязательств, в первую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очередь,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2012 года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бюджетами, оценка качества управления муниципальными финансами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внедрения информационной системы «Электронный бюджет»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прозрачности и открытости бюджета для граждан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6455" y="13999"/>
            <a:ext cx="447653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381327"/>
          </a:xfrm>
        </p:spPr>
        <p:txBody>
          <a:bodyPr>
            <a:normAutofit/>
          </a:bodyPr>
          <a:lstStyle/>
          <a:p>
            <a:r>
              <a:rPr lang="ru-RU" altLang="ru-RU" sz="18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altLang="ru-RU" sz="1800" b="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денежные средства (налоги юридических и физических лиц, арендные платежи, поступление из других бюджетов РФ).</a:t>
            </a:r>
            <a:b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altLang="ru-RU" sz="1600" b="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выплачиваемые из бюджета денежные средства (социальные выплаты населению, содержание государственных (муниципальных) учреждений (образование, культура и другие) капитальное строительство и другие).</a:t>
            </a:r>
            <a:b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(от </a:t>
            </a:r>
            <a:r>
              <a:rPr lang="ru-RU" altLang="ru-RU" sz="1600" b="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старонормандского</a:t>
            </a: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b="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bougette</a:t>
            </a:r>
            <a:r>
              <a:rPr lang="en-US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самоуправления) превышение </a:t>
            </a:r>
            <a:r>
              <a:rPr lang="ru-RU" altLang="ru-RU" sz="1600" b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над расходами образует положительный остаток </a:t>
            </a: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бюджета.</a:t>
            </a:r>
            <a:b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r>
              <a:rPr lang="ru-RU" altLang="ru-RU" sz="1600" b="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altLang="ru-RU" sz="1600" b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превышает доходную, то бюджет формируется </a:t>
            </a:r>
            <a:r>
              <a:rPr lang="ru-RU" altLang="ru-RU" sz="1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16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  <a:r>
              <a:rPr lang="ru-RU" altLang="ru-RU" sz="18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476672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164" y="4018432"/>
            <a:ext cx="28067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52486" y="560078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по доходам и расходам – основополагающее требование, предъявляемое к органам, составляющим и утверждающим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alt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17274"/>
            <a:ext cx="467544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униципального образования  Волосовский муниципальный район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787674"/>
              </p:ext>
            </p:extLst>
          </p:nvPr>
        </p:nvGraphicFramePr>
        <p:xfrm>
          <a:off x="0" y="1332211"/>
          <a:ext cx="9144000" cy="5525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36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58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515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уплаты налогов, установленных Налоговым кодексом Российской Федерации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от уплаты других платежей и сборов, установленных законодательством Российской Федерации, а также штрафов за нарушение законодательства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от других бюджетов (межбюджетные трансферты), организаций, граждан </a:t>
                      </a:r>
                    </a:p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(кроме налоговых и неналоговых доходов)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4741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обязательные платежи юридических и физических лиц в бюджет.</a:t>
                      </a:r>
                    </a:p>
                    <a:p>
                      <a:pPr algn="l"/>
                      <a:r>
                        <a:rPr lang="ru-RU" sz="1600" b="1" u="non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денежный сбор, взимаемый уполномоченными органами при выполнении ими</a:t>
                      </a:r>
                      <a:r>
                        <a:rPr lang="ru-RU" sz="1600" b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определенных функций, в размерах, предусмотренных  законодательством государства</a:t>
                      </a:r>
                      <a:endParaRPr lang="ru-RU" sz="16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 </a:t>
                      </a:r>
                      <a:r>
                        <a:rPr lang="ru-RU" sz="1600" b="0" u="none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денежные взыскания за нарушения законодательства о налогах и сборах</a:t>
                      </a:r>
                    </a:p>
                    <a:p>
                      <a:pPr algn="l"/>
                      <a:r>
                        <a:rPr lang="ru-RU" sz="1600" b="1" u="none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платежи</a:t>
                      </a:r>
                      <a:r>
                        <a:rPr lang="ru-RU" sz="1600" b="0" u="none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прочие неналоговые доходы</a:t>
                      </a:r>
                      <a:endParaRPr lang="ru-RU" sz="16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600" b="1" u="none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 </a:t>
                      </a:r>
                      <a:r>
                        <a:rPr lang="ru-RU" sz="1600" b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-денежные средства, перечисляемые из одного бюджета бюджетной системы Российской Федерации другому.</a:t>
                      </a:r>
                      <a:endParaRPr lang="ru-RU" sz="16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47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доходов формирующие бюджет муниципального образования Волосовский муниципальный район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60749"/>
              </p:ext>
            </p:extLst>
          </p:nvPr>
        </p:nvGraphicFramePr>
        <p:xfrm>
          <a:off x="0" y="1254770"/>
          <a:ext cx="9144000" cy="560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4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28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поступления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0369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совокупный доход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</a:t>
                      </a:r>
                      <a:endParaRPr lang="ru-RU" sz="1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земельных участков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иной приносящей доход деятельности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платежи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455" y="0"/>
            <a:ext cx="432905" cy="365125"/>
          </a:xfrm>
        </p:spPr>
        <p:txBody>
          <a:bodyPr/>
          <a:lstStyle/>
          <a:p>
            <a:fld id="{783466D5-4684-485F-A2A8-A7189E0508E1}" type="slidenum"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3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11918</TotalTime>
  <Words>2487</Words>
  <Application>Microsoft Office PowerPoint</Application>
  <PresentationFormat>Экран (4:3)</PresentationFormat>
  <Paragraphs>410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БЮДЖЕТ ДЛЯ ГРАЖДАН </vt:lpstr>
      <vt:lpstr>Основы составления проекта бюджета на  2017 год и  плановый период 2018-2019 годов:</vt:lpstr>
      <vt:lpstr>Основные показатели прогноза социально- экономического развития Волосовского муниципального района</vt:lpstr>
      <vt:lpstr>РАЗРАБОТКА  ПРОГНОЗА СОЦИАЛЬНО-ЭКОНОМИЧЕСКОГО РАЗВИТИЯ  МУНИЦИПАЛЬНОГО ОБРАЗОВАНИЯ ВОЛОСОВСКИЙ МУНИЦИПАЛЬНЫЙ РАЙОН  ЛЕНИНГРАДСКОЙ ОБЛАСТИ НА 2017 ГОД И ПЛАНОВЫЙ ПЕРИОД 2018 И 2019 ГОДОВ </vt:lpstr>
      <vt:lpstr>РАЗРАБОТКА  ПРОГНОЗА СОЦИАЛЬНО-ЭКОНОМИЧЕСКОГО РАЗВИТИЯ  МУНИЦИПАЛЬНОГО ОБРАЗОВАНИЯ ВОЛОСОВСКИЙ МУНИЦИПАЛЬНЫЙ РАЙОН  ЛЕНИНГРАДСКОЙ ОБЛАСТИ НА 2017 ГОД И ПЛАНОВЫЙ ПЕРИОД 2018 И 2019 ГОДОВ </vt:lpstr>
      <vt:lpstr>Основные направления бюджетной и налоговой политики Волосовского муниципального района на 2017-2019 годы</vt:lpstr>
      <vt:lpstr>Доходы - это поступающие в бюджет денежные средства (налоги юридических и физических лиц, арендные платежи, поступление из других бюджетов РФ).  Расходы - это выплачиваемые из бюджета денежные средства (социальные выплаты населению, содержание государственных (муниципальных) учреждений (образование, культура и другие) капитальное строительство и другие).  Бюджет (от старонормандского bougette 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самоуправления) превышение доходов над расходами образует положительный остаток бюджета.  Профицит - если расходная часть бюджета превышает доходную, то бюджет формируется с Дефицит.</vt:lpstr>
      <vt:lpstr>Структура доходов бюджета муниципального образования  Волосовский муниципальный район</vt:lpstr>
      <vt:lpstr>Перечень доходов формирующие бюджет муниципального образования Волосовский муниципальный район</vt:lpstr>
      <vt:lpstr>Основные параметры бюджета муниципального образования Волосовский  муниципальный район Ленинградской области на 2017 - 2019 годы </vt:lpstr>
      <vt:lpstr>Удельный вес доходов муниципального  образования  Волосовский  муниципальный район в соответствии со структурой</vt:lpstr>
      <vt:lpstr>Презентация PowerPoint</vt:lpstr>
      <vt:lpstr>Динамика безвозмездных поступлений  из бюджетов других уровней 2016- 2017 гг. </vt:lpstr>
      <vt:lpstr>Динамика доходной части муниципального образования Волосовский муниципальный район</vt:lpstr>
      <vt:lpstr>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бюджетов.</vt:lpstr>
      <vt:lpstr>Презентация PowerPoint</vt:lpstr>
      <vt:lpstr>Структура расходов бюджета Муниципального образования Волосовский муниципальный район на 2017 год</vt:lpstr>
      <vt:lpstr>Основные расходы бюджета муниципального образования Волосовский муниципальный район на 2017 год</vt:lpstr>
      <vt:lpstr>Динамика исполнения расходной части бюджета по основным направлениям расходов,  млн. руб.</vt:lpstr>
      <vt:lpstr>Расходы на социально – культурную сферу муниципального образования Волосовский муниципальный район</vt:lpstr>
      <vt:lpstr>Презентация PowerPoint</vt:lpstr>
      <vt:lpstr>Раздел  «Социальная политика»</vt:lpstr>
      <vt:lpstr>Национальная экономика</vt:lpstr>
      <vt:lpstr>Капитальные вложения на 2017 год</vt:lpstr>
      <vt:lpstr>Презентация PowerPoint</vt:lpstr>
      <vt:lpstr> Формирование муниципальных программ основано на: </vt:lpstr>
      <vt:lpstr>Муниципальные программы утверждённые к реализации в 2016-2019 гг.</vt:lpstr>
      <vt:lpstr> Динамика  темпов роста  средней заработной платы по отдельным категориям работников  бюджетной сферы (рублей) </vt:lpstr>
      <vt:lpstr>Контактная информация: Председатель комитета финансов : ВАСЕЧКИН  ЮРИЙ  АЛЕКСАНДРОВИЧ Адрес: Ленинградская область, г. Волосово, пл. Советов, 3а Телефон (факс)  8(813 73)21350  (23383) Адрес электронной почты :  kfvolosovo@rambler.ru Режим  работы с 8-00 до 17-00    пн,вт,ср,чт,пт обед с 12-00 до 13-00   Выходные сб,вс Информация  размещена  на официальном сайте  Волосовского муниципального района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бюджета  муниципального образования Волосовский район  Ленинградской области  на 2015 год  и на плановый период  2016 и 2017 годов</dc:title>
  <dc:creator>А.В.Добротворский</dc:creator>
  <cp:lastModifiedBy>Ю.А.Васечкин</cp:lastModifiedBy>
  <cp:revision>362</cp:revision>
  <cp:lastPrinted>2016-11-08T07:17:33Z</cp:lastPrinted>
  <dcterms:created xsi:type="dcterms:W3CDTF">2014-11-26T05:32:22Z</dcterms:created>
  <dcterms:modified xsi:type="dcterms:W3CDTF">2016-11-21T12:37:20Z</dcterms:modified>
</cp:coreProperties>
</file>