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65" r:id="rId5"/>
    <p:sldId id="258" r:id="rId6"/>
    <p:sldId id="259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8" y="-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F26A-C0E4-44B0-8A1F-63B5B338A92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0EEE-45E4-488F-8B01-EA47B107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F26A-C0E4-44B0-8A1F-63B5B338A92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0EEE-45E4-488F-8B01-EA47B107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F26A-C0E4-44B0-8A1F-63B5B338A92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0EEE-45E4-488F-8B01-EA47B107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F26A-C0E4-44B0-8A1F-63B5B338A92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0EEE-45E4-488F-8B01-EA47B107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F26A-C0E4-44B0-8A1F-63B5B338A92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0EEE-45E4-488F-8B01-EA47B107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F26A-C0E4-44B0-8A1F-63B5B338A92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0EEE-45E4-488F-8B01-EA47B107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F26A-C0E4-44B0-8A1F-63B5B338A92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0EEE-45E4-488F-8B01-EA47B107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F26A-C0E4-44B0-8A1F-63B5B338A92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820EEE-45E4-488F-8B01-EA47B107E2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F26A-C0E4-44B0-8A1F-63B5B338A92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0EEE-45E4-488F-8B01-EA47B107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F26A-C0E4-44B0-8A1F-63B5B338A92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0820EEE-45E4-488F-8B01-EA47B107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AE5F26A-C0E4-44B0-8A1F-63B5B338A92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0EEE-45E4-488F-8B01-EA47B107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E5F26A-C0E4-44B0-8A1F-63B5B338A92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820EEE-45E4-488F-8B01-EA47B107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2014_3_25_bbba8990-9688-0131-578d-10604ba4c9b1_jpg_3430x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144000" cy="428628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</a:schemeClr>
                </a:solidFill>
              </a:rPr>
              <a:t>Военная служба </a:t>
            </a:r>
            <a:br>
              <a:rPr lang="ru-RU" sz="5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5400" dirty="0" smtClean="0">
                <a:solidFill>
                  <a:schemeClr val="tx1">
                    <a:lumMod val="95000"/>
                  </a:schemeClr>
                </a:solidFill>
              </a:rPr>
              <a:t>по контракту </a:t>
            </a:r>
            <a:br>
              <a:rPr lang="ru-RU" sz="5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5400" dirty="0" smtClean="0">
                <a:solidFill>
                  <a:schemeClr val="tx1">
                    <a:lumMod val="95000"/>
                  </a:schemeClr>
                </a:solidFill>
              </a:rPr>
              <a:t>В ВООРУЖЕННЫХ СИЛАХ </a:t>
            </a:r>
            <a:r>
              <a:rPr lang="ru-RU" sz="5000" dirty="0" smtClean="0">
                <a:solidFill>
                  <a:schemeClr val="tx1">
                    <a:lumMod val="95000"/>
                  </a:schemeClr>
                </a:solidFill>
              </a:rPr>
              <a:t>РОССИЙСКОЙ ФЕДЕРАЦИИ</a:t>
            </a:r>
            <a:endParaRPr lang="ru-RU" sz="5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1090" y="0"/>
            <a:ext cx="64291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2014_3_25_bbba8990-9688-0131-578d-10604ba4c9b1_jpg_3430x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01090" y="0"/>
            <a:ext cx="64291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10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1285852" y="5214950"/>
            <a:ext cx="6215106" cy="2000264"/>
          </a:xfrm>
          <a:prstGeom prst="rect">
            <a:avLst/>
          </a:prstGeom>
          <a:noFill/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ПОСЛУЖИМ РОССИИ ВМЕСТЕ!</a:t>
            </a:r>
            <a:endParaRPr kumimoji="0" lang="ru-RU" sz="3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7"/>
          <p:cNvSpPr txBox="1">
            <a:spLocks/>
          </p:cNvSpPr>
          <p:nvPr/>
        </p:nvSpPr>
        <p:spPr>
          <a:xfrm>
            <a:off x="500034" y="1785926"/>
            <a:ext cx="7715304" cy="1357298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ПУНКТ</a:t>
            </a:r>
            <a:r>
              <a:rPr kumimoji="0" lang="ru-RU" sz="32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ОТБОРА НА ВОЕННУЮ СЛУЖБУ ПО КОНТРАКТУ (1 РАЗРЯДА) ПО ЛЕНИНГРАДСКОЙ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Г.САНКТ-ПЕТЕРБУРГ,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НАБЕРЕЖНАЯ РЕКИ ФОНТАНКИ, Д.90, КОРПУС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ТЕЛЕФОН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8 (812) 572 20-30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2014_3_25_bbba8990-9688-0131-578d-10604ba4c9b1_jpg_3430x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64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Военная служба по контракту – </a:t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это не просто работа.</a:t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Военнослужащий по контракту – </a:t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это профессиональный защитник Родины</a:t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В настоящее время важнейшим направлением деятельности министерства обороны российской федерации является совершенствование системы комплектования вооруженных сил рядовым и сержантским составом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1090" y="0"/>
            <a:ext cx="64291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повск\Desktop\IMG_0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66"/>
            <a:ext cx="3000396" cy="200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3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2639758" cy="155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05.2013_5.jpg"/>
          <p:cNvPicPr>
            <a:picLocks noChangeAspect="1" noChangeArrowheads="1"/>
          </p:cNvPicPr>
          <p:nvPr/>
        </p:nvPicPr>
        <p:blipFill>
          <a:blip r:embed="rId5" cstate="print"/>
          <a:srcRect r="18181" b="20907"/>
          <a:stretch>
            <a:fillRect/>
          </a:stretch>
        </p:blipFill>
        <p:spPr bwMode="auto">
          <a:xfrm>
            <a:off x="5857884" y="642918"/>
            <a:ext cx="2409190" cy="145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2014_3_25_bbba8990-9688-0131-578d-10604ba4c9b1_jpg_3430x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-1643098"/>
            <a:ext cx="821537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контракт о прохождении военной службы вправе заключать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sz="280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sz="280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01090" y="0"/>
            <a:ext cx="64291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9" y="2786058"/>
            <a:ext cx="2857520" cy="147732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- военнослужащие, у которых заканчивается предыдущий контракт о прохождении военной службы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3357562"/>
            <a:ext cx="4143404" cy="2585323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- военнослужащие, проходящие военную службу по призыву и получившие до призыва на военную службу высшее образование, а также военнослужащие, проходящие военную службу по призыву и прослужившие не менее трех месяцев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1785926"/>
            <a:ext cx="1928826" cy="92333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- граждане, пребывающие в запасе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9256" y="4429132"/>
            <a:ext cx="2786082" cy="147732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- Граждане мужского пола, не пребывающие в запасе и получившие высшее образование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7818" y="1714488"/>
            <a:ext cx="2857520" cy="92333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- Граждане женского пола, не пребывающие в запасе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1500174"/>
            <a:ext cx="2786082" cy="175432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- Иностранные граждане, законно находящиеся на территории Российской Федерации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2014_3_25_bbba8990-9688-0131-578d-10604ba4c9b1_jpg_3430x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01090" y="0"/>
            <a:ext cx="64291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1669309"/>
            <a:ext cx="2714644" cy="83099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cap="all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 сухопутных войсках - от 18 тысяч рублей</a:t>
            </a:r>
            <a:endParaRPr lang="ru-RU" sz="1600" cap="all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7"/>
          <p:cNvSpPr txBox="1">
            <a:spLocks/>
          </p:cNvSpPr>
          <p:nvPr/>
        </p:nvSpPr>
        <p:spPr>
          <a:xfrm>
            <a:off x="142844" y="142876"/>
            <a:ext cx="8286808" cy="1357298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ДЕНЕЖНОЕ ДОВОЛЬСТВИЕ ВОЕННОСЛУЖАЩЕГО ПО КОНТРАКТУ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3741011"/>
            <a:ext cx="2714644" cy="83099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cap="all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военно-воздушных службах - от 20 тысяч рублей</a:t>
            </a:r>
            <a:endParaRPr lang="ru-RU" sz="1600" cap="all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2669441"/>
            <a:ext cx="2714644" cy="83099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cap="all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военно-морском флоте - от 22 тысяч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6512" y="4741143"/>
            <a:ext cx="2714644" cy="83099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cap="all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подводных лодках ВМФ - от 40 тысяч рублей</a:t>
            </a:r>
            <a:endParaRPr lang="ru-RU" sz="1600" cap="all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E:\answer9631_15_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74" y="1357330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2014_3_25_bbba8990-9688-0131-578d-10604ba4c9b1_jpg_3430x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01090" y="0"/>
            <a:ext cx="64291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2844" y="1428736"/>
            <a:ext cx="4643470" cy="20002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Обратиться на пункта отбора на военную службу по контракту (1 разряда) по Ленинградской области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5357818" y="1928802"/>
            <a:ext cx="3429024" cy="1714512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Либо</a:t>
            </a:r>
            <a:r>
              <a:rPr kumimoji="0" lang="ru-RU" sz="1400" b="1" i="0" u="none" strike="noStrike" kern="1200" cap="all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отдел военного комиссариата по ленинградской области </a:t>
            </a:r>
            <a:r>
              <a:rPr kumimoji="0" lang="ru-RU" sz="14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-186207"/>
            <a:ext cx="7858180" cy="372414"/>
          </a:xfrm>
          <a:prstGeom prst="rect">
            <a:avLst/>
          </a:prstGeom>
        </p:spPr>
        <p:txBody>
          <a:bodyPr vert="horz" lIns="45720" rIns="45720" anchor="t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ПЕРВЫЕ ШАГИ ДЛЯ ПОСТУПЛЕНИЯ </a:t>
            </a:r>
            <a:b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ВОЕННУЮ СЛУЖБУ ПО КОНТРАКТУ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en-US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:\Вход ПОВ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2266940" cy="1700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357422" y="2214554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Г.Санкт-Петербург, Набережная Фонтанки, д.90, корп.3</a:t>
            </a:r>
          </a:p>
          <a:p>
            <a:pPr algn="ctr"/>
            <a:r>
              <a:rPr lang="ru-RU" sz="11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Тел</a:t>
            </a:r>
            <a:r>
              <a:rPr lang="en-US" sz="11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ru-RU" sz="11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8 (812)572-20-30</a:t>
            </a:r>
          </a:p>
        </p:txBody>
      </p:sp>
      <p:pic>
        <p:nvPicPr>
          <p:cNvPr id="1027" name="Picture 3" descr="E:\11037.jpg"/>
          <p:cNvPicPr>
            <a:picLocks noChangeAspect="1" noChangeArrowheads="1"/>
          </p:cNvPicPr>
          <p:nvPr/>
        </p:nvPicPr>
        <p:blipFill>
          <a:blip r:embed="rId4"/>
          <a:srcRect l="14667" r="8833" b="17511"/>
          <a:stretch>
            <a:fillRect/>
          </a:stretch>
        </p:blipFill>
        <p:spPr bwMode="auto">
          <a:xfrm>
            <a:off x="5214942" y="2643182"/>
            <a:ext cx="1857388" cy="1502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7000892" y="2714620"/>
            <a:ext cx="22145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месту жительства, где гражданин </a:t>
            </a:r>
            <a:r>
              <a:rPr lang="ru-RU" sz="1100" b="1" cap="al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сОСтоит</a:t>
            </a:r>
            <a:r>
              <a:rPr lang="ru-RU" sz="11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воинском учете</a:t>
            </a:r>
            <a:endParaRPr lang="ru-RU" sz="1100" b="1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7"/>
          <p:cNvSpPr txBox="1">
            <a:spLocks/>
          </p:cNvSpPr>
          <p:nvPr/>
        </p:nvSpPr>
        <p:spPr>
          <a:xfrm>
            <a:off x="142844" y="4000504"/>
            <a:ext cx="4643470" cy="200026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ru-RU" sz="14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Получить информацию по вакантным воинским должностям, об условиях прохождения военной службы, </a:t>
            </a:r>
            <a:br>
              <a:rPr kumimoji="0" lang="ru-RU" sz="14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 отборочных мероприятиях</a:t>
            </a:r>
            <a:r>
              <a:rPr kumimoji="0" lang="ru-RU" sz="1400" b="1" i="0" u="none" strike="noStrike" kern="1200" cap="all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 сроках проведения</a:t>
            </a:r>
            <a: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E:\Работа с кандидатами\IMG_20170315_112357_HDR.jpg"/>
          <p:cNvPicPr>
            <a:picLocks noChangeAspect="1" noChangeArrowheads="1"/>
          </p:cNvPicPr>
          <p:nvPr/>
        </p:nvPicPr>
        <p:blipFill>
          <a:blip r:embed="rId5" cstate="print"/>
          <a:srcRect l="18069" r="15675" b="19690"/>
          <a:stretch>
            <a:fillRect/>
          </a:stretch>
        </p:blipFill>
        <p:spPr bwMode="auto">
          <a:xfrm>
            <a:off x="1785918" y="5286388"/>
            <a:ext cx="1357322" cy="1233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E:\Работа с кандидатами\IMG_20170315_112131_H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286388"/>
            <a:ext cx="1571636" cy="1178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E:\агитация пункта\IMG_20170315_122245_HD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286388"/>
            <a:ext cx="161926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Заголовок 7"/>
          <p:cNvSpPr txBox="1">
            <a:spLocks/>
          </p:cNvSpPr>
          <p:nvPr/>
        </p:nvSpPr>
        <p:spPr>
          <a:xfrm>
            <a:off x="5357818" y="4357694"/>
            <a:ext cx="3643338" cy="200026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kumimoji="0" lang="ru-RU" sz="14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Написать заявление на поступление в добровольном порядке на военную службу по контракту</a:t>
            </a:r>
            <a: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1" name="Picture 7" descr="E:\Работа с кандидатами\IMG_20170315_112538_HDR.jpg"/>
          <p:cNvPicPr>
            <a:picLocks noChangeAspect="1" noChangeArrowheads="1"/>
          </p:cNvPicPr>
          <p:nvPr/>
        </p:nvPicPr>
        <p:blipFill>
          <a:blip r:embed="rId8"/>
          <a:srcRect l="52037" t="13056" r="15671" b="46666"/>
          <a:stretch>
            <a:fillRect/>
          </a:stretch>
        </p:blipFill>
        <p:spPr bwMode="auto">
          <a:xfrm>
            <a:off x="5715008" y="5357826"/>
            <a:ext cx="1500198" cy="1403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E:\2014_3_25_bbba8990-9688-0131-578d-10604ba4c9b1_jpg_3430x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71462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01090" y="-71462"/>
            <a:ext cx="64291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428596" y="142876"/>
            <a:ext cx="7715304" cy="1357298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ОТБОРОЧНЫЕ МЕРОПРИЯТИЯ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E: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2003344" cy="1333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E:\b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929066"/>
            <a:ext cx="3459722" cy="1500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Заголовок 7"/>
          <p:cNvSpPr>
            <a:spLocks noGrp="1"/>
          </p:cNvSpPr>
          <p:nvPr>
            <p:ph type="ctrTitle"/>
          </p:nvPr>
        </p:nvSpPr>
        <p:spPr>
          <a:xfrm>
            <a:off x="0" y="928670"/>
            <a:ext cx="4643470" cy="20002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НЕОБХОДИМО ПОЛУЧИТЬ В ОТДЕЛЕ ВОЕННОГО КОМИССАРИАТА ПО МЕСТУ ЖИТЕЛЬСТВА НАПРАВЛЕНИЯ ДЛЯ ПРОХОЖДЕНИЯ ВОЕННО-ВРАЧЕБНОЙ КОМИССИИ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50" name="Picture 2" descr="E:\IMG_650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143116"/>
            <a:ext cx="2143140" cy="1372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Заголовок 7"/>
          <p:cNvSpPr txBox="1">
            <a:spLocks/>
          </p:cNvSpPr>
          <p:nvPr/>
        </p:nvSpPr>
        <p:spPr>
          <a:xfrm>
            <a:off x="4500530" y="1928802"/>
            <a:ext cx="4643470" cy="200026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14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14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 УСПЕШНОГО ПРОХОЖДЕНИЯ ПЕРВОНАЧАЛЬНОГО МЕДИЦИНСКОГО ОСВИДЕТЕЛЬСТВОВАНИЯ, ТРЕБУЕТСЯ ПРИБЫТЬ НА ПУНКТ ОТБОРА НА ВОЕННУЮ СЛУЖБУ ПО КОНТРАКТУ (1 РАЗРЯДА) ПО ЛЕНИНГРАДСКОЙ ОБЛАСТИ, ГДЕ БУДУТ ПРОВЕДЕНЫ МЕРОПРИЯТИЯ ПО ПРОФЕССИОНАЛЬНОМУ ПСИХОЛОГИЧЕСКОМУ ОТБОРУ</a:t>
            </a:r>
            <a: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7"/>
          <p:cNvSpPr txBox="1">
            <a:spLocks/>
          </p:cNvSpPr>
          <p:nvPr/>
        </p:nvSpPr>
        <p:spPr>
          <a:xfrm>
            <a:off x="0" y="3571876"/>
            <a:ext cx="4643470" cy="200026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ru-RU" sz="14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14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 ПРОХОЖДЕНИЯ ПРОФЕССИОНАЛЬНОГО ПСИХОЛОГИЧЕСКОГО ОТБОРА И ПОЛУЧЕНИЯ РЕЗУЛЬТАТОВ, НЕОБХОДИМО ПРОЙТИ ЗАКЛЮЧИТЕЛЬНОЕ МЕДИЦИНСКОЕ ОСВИДЕТЕЛЬСТВОВАНИЕ ПРИ ВОЕННОМ КОМИССАРИАТЕ ЛЕНИНГРАДСКОЙ ОБЛАСТИ</a:t>
            </a:r>
          </a:p>
          <a:p>
            <a:pPr lvl="0" algn="ctr">
              <a:spcBef>
                <a:spcPct val="0"/>
              </a:spcBef>
            </a:pPr>
            <a:r>
              <a:rPr kumimoji="0" lang="ru-RU" sz="14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(Г.Санкт-Петербург, </a:t>
            </a:r>
            <a:br>
              <a:rPr kumimoji="0" lang="ru-RU" sz="14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набережная</a:t>
            </a:r>
            <a:r>
              <a:rPr kumimoji="0" lang="ru-RU" sz="1400" b="1" i="0" u="none" strike="noStrike" kern="1200" cap="all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all" spc="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фонтанки</a:t>
            </a:r>
            <a:r>
              <a:rPr kumimoji="0" lang="ru-RU" sz="1400" b="1" i="0" u="none" strike="noStrike" kern="1200" cap="all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д.90)</a:t>
            </a:r>
            <a: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E:\2014_3_25_bbba8990-9688-0131-578d-10604ba4c9b1_jpg_3430x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01090" y="0"/>
            <a:ext cx="64291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7"/>
          <p:cNvSpPr txBox="1">
            <a:spLocks/>
          </p:cNvSpPr>
          <p:nvPr/>
        </p:nvSpPr>
        <p:spPr>
          <a:xfrm>
            <a:off x="0" y="1857364"/>
            <a:ext cx="5000660" cy="200026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32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ru-RU" sz="14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14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Получив заключение военно-врачебной комиссии военного комиссариата ленинградской области, </a:t>
            </a:r>
            <a:r>
              <a:rPr lang="ru-RU" sz="14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 будете </a:t>
            </a:r>
            <a:r>
              <a:rPr lang="ru-RU" sz="1400" b="1" cap="al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допущенЫ</a:t>
            </a:r>
            <a:r>
              <a:rPr lang="ru-RU" sz="1400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до проверки соответствия уровня образования, профессиональной и физической подготовки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7"/>
          <p:cNvSpPr txBox="1">
            <a:spLocks/>
          </p:cNvSpPr>
          <p:nvPr/>
        </p:nvSpPr>
        <p:spPr>
          <a:xfrm>
            <a:off x="0" y="3714752"/>
            <a:ext cx="4643470" cy="200026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E:\IMG_2802-20-03-17-04-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928802"/>
            <a:ext cx="2500330" cy="18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Заголовок 7"/>
          <p:cNvSpPr txBox="1">
            <a:spLocks/>
          </p:cNvSpPr>
          <p:nvPr/>
        </p:nvSpPr>
        <p:spPr>
          <a:xfrm>
            <a:off x="642910" y="4572008"/>
            <a:ext cx="7929618" cy="200026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800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ru-RU" b="1" i="0" u="none" strike="noStrike" kern="1200" cap="all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b="1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 прохождения отборочных мероприятий , совместная комиссия пункта отбора на военную службу по контракту и военного комиссариата ленинградской области принимает решение о соответствии кандидата требованиям, установленным для поступления на военную службу по контракту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7"/>
          <p:cNvSpPr txBox="1">
            <a:spLocks/>
          </p:cNvSpPr>
          <p:nvPr/>
        </p:nvSpPr>
        <p:spPr>
          <a:xfrm>
            <a:off x="428596" y="142876"/>
            <a:ext cx="7715304" cy="1357298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ОТБОРОЧНЫЕ МЕРОПРИЯТИЯ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E:\2014_3_25_bbba8990-9688-0131-578d-10604ba4c9b1_jpg_3430x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01090" y="0"/>
            <a:ext cx="64291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4143372" y="3857628"/>
            <a:ext cx="7286676" cy="200026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261576"/>
            <a:ext cx="4143404" cy="73866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предоставление служебного жилья, а в случае проживания в съемной квартире – выплата денежной компенсации;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1619896"/>
            <a:ext cx="4143404" cy="73866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возможность поступать в высшие учебные заведения и профильные училища в льготном порядке;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57686" y="3405846"/>
            <a:ext cx="4143404" cy="30777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бесплатная медицинская помощь;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4334540"/>
            <a:ext cx="4143404" cy="52322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выплата пенсии по потере кормильца членам семьи умершего военнослужащего;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5786454"/>
            <a:ext cx="4143404" cy="73866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Проезд на безвозмездной основе один раз в год к месте проведения основного отпуска из обратно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4786322"/>
            <a:ext cx="4143404" cy="95410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дополнительная материальная поддержка после выхода на пенсию, в том числе надбавки за особые заслуги, за работу в опасных условиях и прочие особенности;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2844" y="3857628"/>
            <a:ext cx="4143404" cy="30777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обеспечение одеждой и бесплатным питанием;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57686" y="2405714"/>
            <a:ext cx="4143404" cy="95410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страхование жизни и здоровья военнослужащего, в частности, выплата компенсаций в случае его смерти или получения травмы;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2046265"/>
            <a:ext cx="4143404" cy="95410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специальный кредит для покупки собственного жилья, расплачивается по которому государству, - военная ипотека (жилищный сертификат);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57686" y="4906044"/>
            <a:ext cx="4143404" cy="95410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выплата «подъемных» - средств, предоставляемых для всех членов семьи военнослужащего в случае переезда к новому месту службы;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5977614"/>
            <a:ext cx="4143404" cy="52322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«ранний» выход на пенсию – в 45 лет при выслуге в 20 лет;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2844" y="3047526"/>
            <a:ext cx="4143404" cy="738664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выплата единовременного пособия при увольнении в размере 7 окладов, если выслуга лет превышает 20 лет;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57686" y="3763036"/>
            <a:ext cx="4143404" cy="52322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предоставление пособий по беременности и родам безработной жене военнослужащего;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2844" y="4214818"/>
            <a:ext cx="4143404" cy="52322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содержание детей лица, проходящего службу по контракту (пособие на ребенка).    </a:t>
            </a:r>
            <a:endParaRPr lang="ru-RU" sz="1400" b="1" dirty="0"/>
          </a:p>
        </p:txBody>
      </p:sp>
      <p:sp>
        <p:nvSpPr>
          <p:cNvPr id="27" name="Заголовок 7"/>
          <p:cNvSpPr txBox="1">
            <a:spLocks/>
          </p:cNvSpPr>
          <p:nvPr/>
        </p:nvSpPr>
        <p:spPr>
          <a:xfrm>
            <a:off x="142844" y="214314"/>
            <a:ext cx="8358246" cy="1357298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СОЦИАЛЬНЫЙ ПАКЕТ ВОЕННОСЛУЖАЩЕГО ПО КОНТРАКТУ ВКЛЮЧАЕТ 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E:\2014_3_25_bbba8990-9688-0131-578d-10604ba4c9b1_jpg_3430x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01090" y="0"/>
            <a:ext cx="64291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357158" y="142852"/>
            <a:ext cx="8072494" cy="200026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Перечень документов для оформления личного дела кандидата, поступающего на военную службу по контракту</a:t>
            </a:r>
            <a:r>
              <a:rPr kumimoji="0" lang="ru-RU" sz="2400" b="1" i="0" u="none" strike="noStrike" kern="1200" cap="all" spc="0" normalizeH="0" baseline="0" noProof="0" dirty="0" smtClean="0">
                <a:ln w="5000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 w="5000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all" spc="0" normalizeH="0" baseline="0" noProof="0" dirty="0" smtClean="0">
                <a:ln w="5000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 w="5000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all" spc="0" normalizeH="0" baseline="0" noProof="0" dirty="0">
              <a:ln w="5000" cmpd="sng">
                <a:solidFill>
                  <a:srgbClr val="00B0F0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1714488"/>
            <a:ext cx="3286148" cy="64633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Послужной список личного дела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2214554"/>
            <a:ext cx="3214710" cy="64633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Анкета поступающего на военную службу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132" y="2428868"/>
            <a:ext cx="3357586" cy="92333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Копии документов, подтверждающие уровень образования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2" y="5357826"/>
            <a:ext cx="3286148" cy="64633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Копия свидетельств о браке и рождении детей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868" y="1714488"/>
            <a:ext cx="1928826" cy="1200329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Заявление гражданина (иностранного гражданина)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2" y="2928934"/>
            <a:ext cx="3286148" cy="3693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Служебная характеристика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4214818"/>
            <a:ext cx="3286148" cy="3693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Копия трудовой книжки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282" y="1785926"/>
            <a:ext cx="3214710" cy="3693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Автобиография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68" y="3143248"/>
            <a:ext cx="1928826" cy="64633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Фотографии размером 9*12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282" y="3786190"/>
            <a:ext cx="3286148" cy="3693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Выписка из домовой книги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2132" y="3429000"/>
            <a:ext cx="3357586" cy="64633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Копия свидетельства о рождении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1868" y="4857760"/>
            <a:ext cx="1928826" cy="92333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Копия военного билета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1868" y="3929066"/>
            <a:ext cx="1928826" cy="64633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Копия паспорта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4282" y="4643446"/>
            <a:ext cx="3286148" cy="64633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Карта медицинского освидетельствования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2132" y="4143380"/>
            <a:ext cx="3357586" cy="64633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Карта профессионально-психологического отбора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72132" y="4857760"/>
            <a:ext cx="3357586" cy="92333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Результаты проверки уровня физической подготовки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4282" y="3357562"/>
            <a:ext cx="3286148" cy="3693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Копия ИНН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261</TotalTime>
  <Words>673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Военная служба  по контракту  В ВООРУЖЕННЫХ СИЛАХ РОССИЙСКОЙ ФЕДЕРАЦИИ</vt:lpstr>
      <vt:lpstr>     Военная служба по контракту –  это не просто работа. Военнослужащий по контракту –  это профессиональный защитник Родины  В настоящее время важнейшим направлением деятельности министерства обороны российской федерации является совершенствование системы комплектования вооруженных сил рядовым и сержантским составом</vt:lpstr>
      <vt:lpstr>     контракт о прохождении военной службы вправе заключать  </vt:lpstr>
      <vt:lpstr>Слайд 4</vt:lpstr>
      <vt:lpstr>1. Обратиться на пункта отбора на военную службу по контракту (1 разряда) по Ленинградской области </vt:lpstr>
      <vt:lpstr>1. НЕОБХОДИМО ПОЛУЧИТЬ В ОТДЕЛЕ ВОЕННОГО КОМИССАРИАТА ПО МЕСТУ ЖИТЕЛЬСТВА НАПРАВЛЕНИЯ ДЛЯ ПРОХОЖДЕНИЯ ВОЕННО-ВРАЧЕБНОЙ КОМИССИИ 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повск</dc:creator>
  <cp:lastModifiedBy>повск</cp:lastModifiedBy>
  <cp:revision>36</cp:revision>
  <dcterms:created xsi:type="dcterms:W3CDTF">2017-03-24T08:46:14Z</dcterms:created>
  <dcterms:modified xsi:type="dcterms:W3CDTF">2017-03-27T05:53:25Z</dcterms:modified>
</cp:coreProperties>
</file>