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7"/>
  </p:notesMasterIdLst>
  <p:sldIdLst>
    <p:sldId id="304" r:id="rId2"/>
    <p:sldId id="297" r:id="rId3"/>
    <p:sldId id="298" r:id="rId4"/>
    <p:sldId id="260" r:id="rId5"/>
    <p:sldId id="299" r:id="rId6"/>
    <p:sldId id="258" r:id="rId7"/>
    <p:sldId id="261" r:id="rId8"/>
    <p:sldId id="262" r:id="rId9"/>
    <p:sldId id="276" r:id="rId10"/>
    <p:sldId id="277" r:id="rId11"/>
    <p:sldId id="275" r:id="rId12"/>
    <p:sldId id="279" r:id="rId13"/>
    <p:sldId id="303" r:id="rId14"/>
    <p:sldId id="264" r:id="rId15"/>
    <p:sldId id="270" r:id="rId16"/>
    <p:sldId id="282" r:id="rId17"/>
    <p:sldId id="283" r:id="rId18"/>
    <p:sldId id="284" r:id="rId19"/>
    <p:sldId id="285" r:id="rId20"/>
    <p:sldId id="306" r:id="rId21"/>
    <p:sldId id="287" r:id="rId22"/>
    <p:sldId id="307" r:id="rId23"/>
    <p:sldId id="293" r:id="rId24"/>
    <p:sldId id="274" r:id="rId25"/>
    <p:sldId id="301" r:id="rId2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4914" autoAdjust="0"/>
  </p:normalViewPr>
  <p:slideViewPr>
    <p:cSldViewPr>
      <p:cViewPr>
        <p:scale>
          <a:sx n="90" d="100"/>
          <a:sy n="90" d="100"/>
        </p:scale>
        <p:origin x="-2244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4.jpeg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4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image" Target="../media/image4.jpeg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image" Target="../media/image4.jpeg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520" baseline="0" dirty="0" smtClean="0"/>
              <a:t>Фактическое</a:t>
            </a:r>
          </a:p>
          <a:p>
            <a:pPr>
              <a:defRPr/>
            </a:pPr>
            <a:r>
              <a:rPr lang="ru-RU" sz="1520" baseline="0" dirty="0" smtClean="0"/>
              <a:t> поступление  за </a:t>
            </a:r>
            <a:r>
              <a:rPr lang="ru-RU" sz="1440" b="1" i="0" u="none" strike="noStrike" baseline="0" dirty="0" smtClean="0">
                <a:effectLst/>
              </a:rPr>
              <a:t>201</a:t>
            </a:r>
            <a:r>
              <a:rPr lang="en-US" sz="1440" b="1" i="0" u="none" strike="noStrike" baseline="0" dirty="0" smtClean="0">
                <a:effectLst/>
              </a:rPr>
              <a:t>6</a:t>
            </a:r>
            <a:r>
              <a:rPr lang="ru-RU" sz="1440" b="1" i="0" u="none" strike="noStrike" baseline="0" dirty="0" smtClean="0">
                <a:effectLst/>
              </a:rPr>
              <a:t> год</a:t>
            </a:r>
            <a:endParaRPr lang="ru-RU" sz="1520" baseline="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 всего 1905,2 млн. руб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                                  356,7 млн.руб.</c:v>
                </c:pt>
                <c:pt idx="1">
                  <c:v>Неналоговые доходы                            109,3 млн.руб</c:v>
                </c:pt>
                <c:pt idx="2">
                  <c:v>Безвозмездные поступления                                                            1 439,2 млн.руб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356.7</c:v>
                </c:pt>
                <c:pt idx="1">
                  <c:v>109.3</c:v>
                </c:pt>
                <c:pt idx="2">
                  <c:v>1439.2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841714694692428"/>
          <c:y val="0.39205689164172502"/>
          <c:w val="0.38261291294684896"/>
          <c:h val="0.39952411554872114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  <a:effectLst>
      <a:outerShdw blurRad="50800" dist="50800" dir="5400000" algn="ctr" rotWithShape="0">
        <a:schemeClr val="bg1"/>
      </a:outerShdw>
    </a:effectLst>
  </c:spPr>
  <c:txPr>
    <a:bodyPr/>
    <a:lstStyle/>
    <a:p>
      <a:pPr>
        <a:defRPr sz="1200" baseline="0"/>
      </a:pPr>
      <a:endParaRPr lang="ru-RU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1.1757952820057031E-2"/>
          <c:w val="0.94595941254570148"/>
          <c:h val="0.6466883309261933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Физическая культура и спорт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715.1</c:v>
                </c:pt>
                <c:pt idx="1">
                  <c:v>269.3</c:v>
                </c:pt>
                <c:pt idx="2">
                  <c:v>101.3</c:v>
                </c:pt>
                <c:pt idx="3">
                  <c:v>30.9</c:v>
                </c:pt>
                <c:pt idx="4">
                  <c:v>67.5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Физическая культура и спорт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962.4</c:v>
                </c:pt>
                <c:pt idx="1">
                  <c:v>349</c:v>
                </c:pt>
                <c:pt idx="2">
                  <c:v>110.3</c:v>
                </c:pt>
                <c:pt idx="3">
                  <c:v>31.6</c:v>
                </c:pt>
                <c:pt idx="4">
                  <c:v>90.3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Физическая культура и спорт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1218.4000000000001</c:v>
                </c:pt>
                <c:pt idx="1">
                  <c:v>171.4</c:v>
                </c:pt>
                <c:pt idx="2">
                  <c:v>137.5</c:v>
                </c:pt>
                <c:pt idx="3">
                  <c:v>28.5</c:v>
                </c:pt>
                <c:pt idx="4">
                  <c:v>105.9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Физическая культура и спорт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1173.3</c:v>
                </c:pt>
                <c:pt idx="1">
                  <c:v>194.8</c:v>
                </c:pt>
                <c:pt idx="2">
                  <c:v>135.6</c:v>
                </c:pt>
                <c:pt idx="3">
                  <c:v>57.2</c:v>
                </c:pt>
                <c:pt idx="4">
                  <c:v>19.5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2573440"/>
        <c:axId val="112579328"/>
        <c:axId val="111131712"/>
      </c:bar3DChart>
      <c:catAx>
        <c:axId val="1125734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latin typeface="Times New Roman" panose="02020603050405020304" pitchFamily="18" charset="0"/>
              </a:defRPr>
            </a:pPr>
            <a:endParaRPr lang="ru-RU"/>
          </a:p>
        </c:txPr>
        <c:crossAx val="112579328"/>
        <c:crosses val="autoZero"/>
        <c:auto val="1"/>
        <c:lblAlgn val="ctr"/>
        <c:lblOffset val="100"/>
        <c:noMultiLvlLbl val="0"/>
      </c:catAx>
      <c:valAx>
        <c:axId val="11257932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12573440"/>
        <c:crosses val="autoZero"/>
        <c:crossBetween val="between"/>
      </c:valAx>
      <c:serAx>
        <c:axId val="1111317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12579328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Средняя з/п работников культуры (средства поселений  и межбюджетные трансферы от бюджета района)</c:v>
                </c:pt>
                <c:pt idx="1">
                  <c:v>Средняя з/п соц-х работников</c:v>
                </c:pt>
                <c:pt idx="2">
                  <c:v>Средняя з/п педагогических работников учереждений доп.образования</c:v>
                </c:pt>
                <c:pt idx="3">
                  <c:v>Средняя з/п педагогических работников общеобразовательных учереждений</c:v>
                </c:pt>
                <c:pt idx="4">
                  <c:v>Средняя з/п педагогических работников дошкольных образовательных учереждений</c:v>
                </c:pt>
                <c:pt idx="5">
                  <c:v>Средняя начисленная з/п 1 работника района по полному кругу промышленный предприятий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22032</c:v>
                </c:pt>
                <c:pt idx="1">
                  <c:v>18701.400000000001</c:v>
                </c:pt>
                <c:pt idx="2">
                  <c:v>28668.799999999999</c:v>
                </c:pt>
                <c:pt idx="3">
                  <c:v>34683.9</c:v>
                </c:pt>
                <c:pt idx="4">
                  <c:v>30639.200000000001</c:v>
                </c:pt>
                <c:pt idx="5">
                  <c:v>26608.2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Средняя з/п работников культуры (средства поселений  и межбюджетные трансферы от бюджета района)</c:v>
                </c:pt>
                <c:pt idx="1">
                  <c:v>Средняя з/п соц-х работников</c:v>
                </c:pt>
                <c:pt idx="2">
                  <c:v>Средняя з/п педагогических работников учереждений доп.образования</c:v>
                </c:pt>
                <c:pt idx="3">
                  <c:v>Средняя з/п педагогических работников общеобразовательных учереждений</c:v>
                </c:pt>
                <c:pt idx="4">
                  <c:v>Средняя з/п педагогических работников дошкольных образовательных учереждений</c:v>
                </c:pt>
                <c:pt idx="5">
                  <c:v>Средняя начисленная з/п 1 работника района по полному кругу промышленный предприятий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25711</c:v>
                </c:pt>
                <c:pt idx="1">
                  <c:v>19786.3</c:v>
                </c:pt>
                <c:pt idx="2">
                  <c:v>32638.1</c:v>
                </c:pt>
                <c:pt idx="3">
                  <c:v>35799.5</c:v>
                </c:pt>
                <c:pt idx="4">
                  <c:v>32695.1</c:v>
                </c:pt>
                <c:pt idx="5">
                  <c:v>27684.2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Средняя з/п работников культуры (средства поселений  и межбюджетные трансферы от бюджета района)</c:v>
                </c:pt>
                <c:pt idx="1">
                  <c:v>Средняя з/п соц-х работников</c:v>
                </c:pt>
                <c:pt idx="2">
                  <c:v>Средняя з/п педагогических работников учереждений доп.образования</c:v>
                </c:pt>
                <c:pt idx="3">
                  <c:v>Средняя з/п педагогических работников общеобразовательных учереждений</c:v>
                </c:pt>
                <c:pt idx="4">
                  <c:v>Средняя з/п педагогических работников дошкольных образовательных учереждений</c:v>
                </c:pt>
                <c:pt idx="5">
                  <c:v>Средняя начисленная з/п 1 работника района по полному кругу промышленный предприятий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26447.599999999999</c:v>
                </c:pt>
                <c:pt idx="1">
                  <c:v>24673.3</c:v>
                </c:pt>
                <c:pt idx="2">
                  <c:v>36174.6</c:v>
                </c:pt>
                <c:pt idx="3">
                  <c:v>38176.9</c:v>
                </c:pt>
                <c:pt idx="4">
                  <c:v>34869.199999999997</c:v>
                </c:pt>
                <c:pt idx="5">
                  <c:v>28748.3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Средняя з/п работников культуры (средства поселений  и межбюджетные трансферы от бюджета района)</c:v>
                </c:pt>
                <c:pt idx="1">
                  <c:v>Средняя з/п соц-х работников</c:v>
                </c:pt>
                <c:pt idx="2">
                  <c:v>Средняя з/п педагогических работников учереждений доп.образования</c:v>
                </c:pt>
                <c:pt idx="3">
                  <c:v>Средняя з/п педагогических работников общеобразовательных учереждений</c:v>
                </c:pt>
                <c:pt idx="4">
                  <c:v>Средняя з/п педагогических работников дошкольных образовательных учереждений</c:v>
                </c:pt>
                <c:pt idx="5">
                  <c:v>Средняя начисленная з/п 1 работника района по полному кругу промышленный предприятий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31172</c:v>
                </c:pt>
                <c:pt idx="1">
                  <c:v>27616.3</c:v>
                </c:pt>
                <c:pt idx="2">
                  <c:v>40604.199999999997</c:v>
                </c:pt>
                <c:pt idx="3">
                  <c:v>40660.300000000003</c:v>
                </c:pt>
                <c:pt idx="4">
                  <c:v>36546.9</c:v>
                </c:pt>
                <c:pt idx="5">
                  <c:v>32256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2878848"/>
        <c:axId val="42880384"/>
        <c:axId val="0"/>
      </c:bar3DChart>
      <c:catAx>
        <c:axId val="4287884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Times New Roman" panose="02020603050405020304" pitchFamily="18" charset="0"/>
              </a:defRPr>
            </a:pPr>
            <a:endParaRPr lang="ru-RU"/>
          </a:p>
        </c:txPr>
        <c:crossAx val="42880384"/>
        <c:crosses val="autoZero"/>
        <c:auto val="1"/>
        <c:lblAlgn val="ctr"/>
        <c:lblOffset val="100"/>
        <c:noMultiLvlLbl val="0"/>
      </c:catAx>
      <c:valAx>
        <c:axId val="428803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287884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40" b="1" i="0" baseline="0" dirty="0" smtClean="0">
                <a:effectLst/>
              </a:rPr>
              <a:t>Фактическое</a:t>
            </a:r>
            <a:endParaRPr lang="ru-RU" sz="1440" b="1" dirty="0" smtClean="0">
              <a:effectLst/>
            </a:endParaRPr>
          </a:p>
          <a:p>
            <a:pPr>
              <a:defRPr/>
            </a:pPr>
            <a:r>
              <a:rPr lang="ru-RU" sz="1440" b="1" i="0" baseline="0" dirty="0" smtClean="0">
                <a:effectLst/>
              </a:rPr>
              <a:t> поступление за 201</a:t>
            </a:r>
            <a:r>
              <a:rPr lang="en-US" sz="1440" b="1" i="0" baseline="0" dirty="0" smtClean="0">
                <a:effectLst/>
              </a:rPr>
              <a:t>7</a:t>
            </a:r>
            <a:endParaRPr lang="ru-RU" sz="1440" b="1" i="0" baseline="0" dirty="0" smtClean="0">
              <a:effectLst/>
            </a:endParaRPr>
          </a:p>
          <a:p>
            <a:pPr>
              <a:defRPr/>
            </a:pPr>
            <a:r>
              <a:rPr lang="ru-RU" sz="1440" b="1" i="0" baseline="0" dirty="0" smtClean="0">
                <a:effectLst/>
              </a:rPr>
              <a:t> год</a:t>
            </a:r>
            <a:endParaRPr lang="ru-RU" sz="1440" b="1" baseline="0" dirty="0"/>
          </a:p>
        </c:rich>
      </c:tx>
      <c:layout>
        <c:manualLayout>
          <c:xMode val="edge"/>
          <c:yMode val="edge"/>
          <c:x val="0.38324569714408602"/>
          <c:y val="2.9047747468822535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2017 год:  Фактическое поступление  1808,3 млн.руб.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                               395,2 млн.руб.</c:v>
                </c:pt>
                <c:pt idx="1">
                  <c:v>Неналоговые доходы                          99,3 млн.руб</c:v>
                </c:pt>
                <c:pt idx="2">
                  <c:v>Безвозмездные поступления                                                            1 313,8  млн.руб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395.2</c:v>
                </c:pt>
                <c:pt idx="1">
                  <c:v>99.3</c:v>
                </c:pt>
                <c:pt idx="2">
                  <c:v>1313.8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525150416631798"/>
          <c:y val="0.40386931798924713"/>
          <c:w val="0.40760815286486668"/>
          <c:h val="0.3922288022659322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  <a:effectLst>
      <a:outerShdw blurRad="50800" dist="50800" dir="5400000" algn="ctr" rotWithShape="0">
        <a:schemeClr val="bg1"/>
      </a:outerShdw>
    </a:effectLst>
  </c:spPr>
  <c:txPr>
    <a:bodyPr/>
    <a:lstStyle/>
    <a:p>
      <a:pPr>
        <a:defRPr sz="1200" baseline="0"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418965441741993E-2"/>
          <c:y val="4.4861391929187228E-2"/>
          <c:w val="0.6427486814230513"/>
          <c:h val="0.76156191062984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доходы,     млн. руб 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356.7</c:v>
                </c:pt>
                <c:pt idx="1">
                  <c:v>395.2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доходы, млн. руб.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109.3</c:v>
                </c:pt>
                <c:pt idx="1">
                  <c:v>99.3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поступления, млн. руб.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1439.2</c:v>
                </c:pt>
                <c:pt idx="1">
                  <c:v>1313.8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879104"/>
        <c:axId val="4880640"/>
        <c:axId val="0"/>
      </c:bar3DChart>
      <c:catAx>
        <c:axId val="4879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880640"/>
        <c:crosses val="autoZero"/>
        <c:auto val="1"/>
        <c:lblAlgn val="ctr"/>
        <c:lblOffset val="100"/>
        <c:noMultiLvlLbl val="0"/>
      </c:catAx>
      <c:valAx>
        <c:axId val="4880640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48791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Структура </a:t>
            </a:r>
            <a:r>
              <a:rPr lang="ru-RU" dirty="0" smtClean="0"/>
              <a:t>налоговых </a:t>
            </a:r>
            <a:r>
              <a:rPr lang="ru-RU" dirty="0"/>
              <a:t>и неналоговых доходов бюджета </a:t>
            </a:r>
            <a:r>
              <a:rPr lang="ru-RU" dirty="0" smtClean="0"/>
              <a:t>МО </a:t>
            </a:r>
            <a:r>
              <a:rPr lang="ru-RU" dirty="0" err="1" smtClean="0"/>
              <a:t>Волосовский</a:t>
            </a:r>
            <a:r>
              <a:rPr lang="ru-RU" baseline="0" dirty="0" smtClean="0"/>
              <a:t> муниципальный район  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smtClean="0"/>
              <a:t>201</a:t>
            </a:r>
            <a:r>
              <a:rPr lang="en-US" dirty="0" smtClean="0"/>
              <a:t>7</a:t>
            </a:r>
            <a:r>
              <a:rPr lang="ru-RU" dirty="0" smtClean="0"/>
              <a:t> год </a:t>
            </a:r>
            <a:r>
              <a:rPr lang="ru-RU" dirty="0"/>
              <a:t>(млн. </a:t>
            </a:r>
            <a:r>
              <a:rPr lang="ru-RU" dirty="0" smtClean="0"/>
              <a:t>руб.)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Доходы от использования и реализации имущества</c:v>
                </c:pt>
                <c:pt idx="3">
                  <c:v>Доходы от приносящей доход деятельности</c:v>
                </c:pt>
                <c:pt idx="4">
                  <c:v>Прочие доходы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315.7</c:v>
                </c:pt>
                <c:pt idx="1">
                  <c:v>70.3</c:v>
                </c:pt>
                <c:pt idx="2">
                  <c:v>57.4</c:v>
                </c:pt>
                <c:pt idx="3">
                  <c:v>11.2</c:v>
                </c:pt>
                <c:pt idx="4">
                  <c:v>39.9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8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 b="1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800" b="1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800" b="1"/>
            </a:pPr>
            <a:endParaRPr lang="ru-RU"/>
          </a:p>
        </c:txPr>
      </c:legendEntry>
      <c:layout>
        <c:manualLayout>
          <c:xMode val="edge"/>
          <c:yMode val="edge"/>
          <c:x val="0.6220074691736055"/>
          <c:y val="0.24944402628429216"/>
          <c:w val="0.3600883421851746"/>
          <c:h val="0.65177534091181732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НДФЛ, Поступивший в бюджет района в 2014 году. (млн. руб.)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48460466494731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144375011823163E-2"/>
                  <c:y val="2.1300272626717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294.5</c:v>
                </c:pt>
                <c:pt idx="1">
                  <c:v>315.7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008640"/>
        <c:axId val="51010560"/>
        <c:axId val="0"/>
      </c:bar3DChart>
      <c:catAx>
        <c:axId val="510086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1010560"/>
        <c:crosses val="autoZero"/>
        <c:auto val="1"/>
        <c:lblAlgn val="ctr"/>
        <c:lblOffset val="100"/>
        <c:noMultiLvlLbl val="0"/>
      </c:catAx>
      <c:valAx>
        <c:axId val="51010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008640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В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т.ч</a:t>
            </a:r>
            <a:r>
              <a:rPr lang="ru-RU" baseline="0" dirty="0" smtClean="0"/>
              <a:t>. п</a:t>
            </a:r>
            <a:r>
              <a:rPr lang="ru-RU" dirty="0" smtClean="0"/>
              <a:t>о </a:t>
            </a:r>
            <a:r>
              <a:rPr lang="ru-RU" dirty="0"/>
              <a:t>дополнительному нормативу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дополнительному нормативу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247.1</c:v>
                </c:pt>
                <c:pt idx="1">
                  <c:v>230.6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0012416"/>
        <c:axId val="100013952"/>
        <c:axId val="0"/>
      </c:bar3DChart>
      <c:catAx>
        <c:axId val="100012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0013952"/>
        <c:crosses val="autoZero"/>
        <c:auto val="1"/>
        <c:lblAlgn val="ctr"/>
        <c:lblOffset val="100"/>
        <c:noMultiLvlLbl val="0"/>
      </c:catAx>
      <c:valAx>
        <c:axId val="1000139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0012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049236900942939E-2"/>
          <c:y val="4.4861391929187228E-2"/>
          <c:w val="0.91362131816856229"/>
          <c:h val="0.84317326500459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Всего, в том числе: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475.8</c:v>
                </c:pt>
                <c:pt idx="1">
                  <c:v>382.8</c:v>
                </c:pt>
                <c:pt idx="2">
                  <c:v>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Всего, в том числе: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494.5</c:v>
                </c:pt>
                <c:pt idx="1">
                  <c:v>395.2</c:v>
                </c:pt>
                <c:pt idx="2">
                  <c:v>99.3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763456"/>
        <c:axId val="111764992"/>
      </c:barChart>
      <c:catAx>
        <c:axId val="111763456"/>
        <c:scaling>
          <c:orientation val="minMax"/>
        </c:scaling>
        <c:delete val="0"/>
        <c:axPos val="b"/>
        <c:majorTickMark val="out"/>
        <c:minorTickMark val="none"/>
        <c:tickLblPos val="nextTo"/>
        <c:crossAx val="111764992"/>
        <c:crosses val="autoZero"/>
        <c:auto val="1"/>
        <c:lblAlgn val="ctr"/>
        <c:lblOffset val="100"/>
        <c:noMultiLvlLbl val="0"/>
      </c:catAx>
      <c:valAx>
        <c:axId val="11176499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1176345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legend>
      <c:legendPos val="r"/>
      <c:layout>
        <c:manualLayout>
          <c:xMode val="edge"/>
          <c:yMode val="edge"/>
          <c:x val="0.82500388840283856"/>
          <c:y val="0.13590256924327482"/>
          <c:w val="0.11994878565696054"/>
          <c:h val="0.155763977743521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777777777777776E-2"/>
          <c:y val="6.7344783861467708E-2"/>
          <c:w val="0.87033913311334377"/>
          <c:h val="0.666217549052361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3922589260846226E-3"/>
                  <c:y val="-2.1708828579834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5138071408676981E-2"/>
                  <c:y val="-2.4120920644260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8066244026066731E-2"/>
                  <c:y val="-2.4120920644260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320431543474371E-3"/>
                  <c:y val="-2.6533012708686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37.200000000000003</c:v>
                </c:pt>
                <c:pt idx="1">
                  <c:v>589.5</c:v>
                </c:pt>
                <c:pt idx="2">
                  <c:v>760.4</c:v>
                </c:pt>
                <c:pt idx="3">
                  <c:v>52.1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28172617389746E-2"/>
                  <c:y val="-1.4472552386556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320431543474371E-3"/>
                  <c:y val="-3.1357196837538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9060660669523206E-2"/>
                  <c:y val="-4.82418412885205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6850761878235871E-2"/>
                  <c:y val="-1.9296736515408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24.9</c:v>
                </c:pt>
                <c:pt idx="1">
                  <c:v>422.2</c:v>
                </c:pt>
                <c:pt idx="2">
                  <c:v>815.7</c:v>
                </c:pt>
                <c:pt idx="3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1143552"/>
        <c:axId val="111145344"/>
        <c:axId val="0"/>
      </c:bar3DChart>
      <c:catAx>
        <c:axId val="111143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baseline="0"/>
            </a:pPr>
            <a:endParaRPr lang="ru-RU"/>
          </a:p>
        </c:txPr>
        <c:crossAx val="111145344"/>
        <c:crosses val="autoZero"/>
        <c:auto val="1"/>
        <c:lblAlgn val="ctr"/>
        <c:lblOffset val="100"/>
        <c:noMultiLvlLbl val="0"/>
      </c:catAx>
      <c:valAx>
        <c:axId val="111145344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1111435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Волосовского муниципального района по исполнению 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(млн. руб.)</a:t>
            </a:r>
          </a:p>
        </c:rich>
      </c:tx>
      <c:layout>
        <c:manualLayout>
          <c:xMode val="edge"/>
          <c:yMode val="edge"/>
          <c:x val="1.4857733661230065E-2"/>
          <c:y val="1.3152321488304272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Волосовского муниципального района по исполнению за 2016 год.  (млн. руб.)</c:v>
                </c:pt>
              </c:strCache>
            </c:strRef>
          </c:tx>
          <c:explosion val="11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1775,2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Межбюджетные трансферы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135.6</c:v>
                </c:pt>
                <c:pt idx="1">
                  <c:v>1.9</c:v>
                </c:pt>
                <c:pt idx="2">
                  <c:v>57.2</c:v>
                </c:pt>
                <c:pt idx="3">
                  <c:v>24.2</c:v>
                </c:pt>
                <c:pt idx="4">
                  <c:v>1173.3</c:v>
                </c:pt>
                <c:pt idx="5">
                  <c:v>2.1</c:v>
                </c:pt>
                <c:pt idx="6">
                  <c:v>194.8</c:v>
                </c:pt>
                <c:pt idx="7">
                  <c:v>19.5</c:v>
                </c:pt>
                <c:pt idx="8">
                  <c:v>3.8</c:v>
                </c:pt>
                <c:pt idx="9">
                  <c:v>162.80000000000001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646305315788285"/>
          <c:y val="0.18613986958834614"/>
          <c:w val="0.38414899104731515"/>
          <c:h val="0.79602613480197471"/>
        </c:manualLayout>
      </c:layout>
      <c:overlay val="0"/>
      <c:txPr>
        <a:bodyPr/>
        <a:lstStyle/>
        <a:p>
          <a:pPr>
            <a:defRPr sz="14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0.64399</cdr:x>
      <cdr:y>0.22774</cdr:y>
    </cdr:from>
    <cdr:to>
      <cdr:x>0.98305</cdr:x>
      <cdr:y>0.42081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35352" y="1104233"/>
          <a:ext cx="1440174" cy="936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0.61008</cdr:x>
      <cdr:y>0.27229</cdr:y>
    </cdr:from>
    <cdr:to>
      <cdr:x>0.95663</cdr:x>
      <cdr:y>0.42081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91336" y="1320241"/>
          <a:ext cx="1471970" cy="720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/>
            <a:t>Доходы  всего </a:t>
          </a:r>
          <a:r>
            <a:rPr lang="en-US" sz="1400" b="1" dirty="0" smtClean="0"/>
            <a:t>1905,2</a:t>
          </a:r>
          <a:r>
            <a:rPr lang="ru-RU" sz="1400" b="1" dirty="0" smtClean="0"/>
            <a:t> млн</a:t>
          </a:r>
          <a:r>
            <a:rPr lang="ru-RU" sz="1400" b="1" dirty="0"/>
            <a:t>. </a:t>
          </a:r>
          <a:r>
            <a:rPr lang="ru-RU" sz="1400" b="1" dirty="0" smtClean="0"/>
            <a:t>руб.</a:t>
          </a:r>
          <a:endParaRPr lang="ru-RU" sz="1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0.64366</cdr:x>
      <cdr:y>0.24211</cdr:y>
    </cdr:from>
    <cdr:to>
      <cdr:x>0.95141</cdr:x>
      <cdr:y>0.36189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61475" y="1164373"/>
          <a:ext cx="1368152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0.72464</cdr:x>
      <cdr:y>0.28703</cdr:y>
    </cdr:from>
    <cdr:to>
      <cdr:x>1</cdr:x>
      <cdr:y>0.37686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21515" y="1380397"/>
          <a:ext cx="122413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0.64366</cdr:x>
      <cdr:y>0.21216</cdr:y>
    </cdr:from>
    <cdr:to>
      <cdr:x>0.90282</cdr:x>
      <cdr:y>0.302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61475" y="1020357"/>
          <a:ext cx="115212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0.52745</cdr:x>
      <cdr:y>0.28448</cdr:y>
    </cdr:from>
    <cdr:to>
      <cdr:x>0.95081</cdr:x>
      <cdr:y>0.40426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44853" y="1368156"/>
          <a:ext cx="1882117" cy="5760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Доходы  всего </a:t>
          </a:r>
          <a:r>
            <a:rPr lang="en-US" sz="1400" b="1" dirty="0" smtClean="0">
              <a:solidFill>
                <a:schemeClr val="tx1"/>
              </a:solidFill>
            </a:rPr>
            <a:t>1808,3</a:t>
          </a:r>
          <a:r>
            <a:rPr lang="ru-RU" sz="1400" b="1" dirty="0" smtClean="0">
              <a:solidFill>
                <a:schemeClr val="tx1"/>
              </a:solidFill>
            </a:rPr>
            <a:t> </a:t>
          </a:r>
          <a:r>
            <a:rPr lang="ru-RU" sz="1400" b="1" dirty="0" smtClean="0"/>
            <a:t>млн. руб.</a:t>
          </a:r>
          <a:endParaRPr lang="ru-RU" sz="1400" b="1" dirty="0"/>
        </a:p>
        <a:p xmlns:a="http://schemas.openxmlformats.org/drawingml/2006/main">
          <a:r>
            <a:rPr lang="ru-RU" sz="1400" dirty="0" smtClean="0"/>
            <a:t>3</a:t>
          </a:r>
          <a:endParaRPr lang="ru-RU" sz="14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0.70442</cdr:x>
      <cdr:y>0.81884</cdr:y>
    </cdr:from>
    <cdr:to>
      <cdr:x>0.93115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92786" y="1952898"/>
          <a:ext cx="898933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/>
            <a:t>+21,2</a:t>
          </a:r>
        </a:p>
        <a:p xmlns:a="http://schemas.openxmlformats.org/drawingml/2006/main">
          <a:endParaRPr lang="ru-RU" sz="1600" b="1" dirty="0" smtClean="0"/>
        </a:p>
        <a:p xmlns:a="http://schemas.openxmlformats.org/drawingml/2006/main">
          <a:endParaRPr lang="ru-RU" sz="16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0.89067</cdr:x>
      <cdr:y>2.52E-5</cdr:y>
    </cdr:from>
    <cdr:to>
      <cdr:x>1</cdr:x>
      <cdr:y>0.18498</cdr:y>
    </cdr:to>
    <cdr:pic>
      <cdr:nvPicPr>
        <cdr:cNvPr id="2" name="Picture 3" descr="C:\Users\smirnovaas\Desktop\Документы\Инвестиционная привлекательность района\Информация для разработки\герб_of_Volosovo_rayon_(Leningrad_oblast)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229370" y="146"/>
          <a:ext cx="887413" cy="10715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531" tIns="45765" rIns="91531" bIns="4576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411"/>
          </a:xfrm>
          <a:prstGeom prst="rect">
            <a:avLst/>
          </a:prstGeom>
        </p:spPr>
        <p:txBody>
          <a:bodyPr vert="horz" lIns="91531" tIns="45765" rIns="91531" bIns="45765" rtlCol="0"/>
          <a:lstStyle>
            <a:lvl1pPr algn="r">
              <a:defRPr sz="1200"/>
            </a:lvl1pPr>
          </a:lstStyle>
          <a:p>
            <a:fld id="{4F1BAC4F-8F55-46BC-9D5E-A4F440E99AE0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31" tIns="45765" rIns="91531" bIns="4576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10"/>
            <a:ext cx="5438140" cy="4467701"/>
          </a:xfrm>
          <a:prstGeom prst="rect">
            <a:avLst/>
          </a:prstGeom>
        </p:spPr>
        <p:txBody>
          <a:bodyPr vert="horz" lIns="91531" tIns="45765" rIns="91531" bIns="4576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4"/>
            <a:ext cx="2945659" cy="496411"/>
          </a:xfrm>
          <a:prstGeom prst="rect">
            <a:avLst/>
          </a:prstGeom>
        </p:spPr>
        <p:txBody>
          <a:bodyPr vert="horz" lIns="91531" tIns="45765" rIns="91531" bIns="4576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0094"/>
            <a:ext cx="2945659" cy="496411"/>
          </a:xfrm>
          <a:prstGeom prst="rect">
            <a:avLst/>
          </a:prstGeom>
        </p:spPr>
        <p:txBody>
          <a:bodyPr vert="horz" lIns="91531" tIns="45765" rIns="91531" bIns="45765" rtlCol="0" anchor="b"/>
          <a:lstStyle>
            <a:lvl1pPr algn="r">
              <a:defRPr sz="1200"/>
            </a:lvl1pPr>
          </a:lstStyle>
          <a:p>
            <a:fld id="{2A8D0319-B2F0-41E8-90FB-A04204FE3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97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195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D0319-B2F0-41E8-90FB-A04204FE3A8B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07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dirty="0" smtClean="0"/>
              <a:t>Запланированный объем финансирования по всем муниципальным программам Волосовского района на 2017 год составил 1 778 902,3 млн. рублей, в том числе по источникам финансирования:  средства бюджета МО Волосовский муниципальный район – 485 893,5 тыс. рублей или 27,3%  от запланированных средств на год по всем программам;</a:t>
            </a:r>
          </a:p>
          <a:p>
            <a:r>
              <a:rPr lang="ru-RU" sz="1000" dirty="0" smtClean="0"/>
              <a:t>   средства областного бюджета – 1 266 682,9 тыс. рублей или 71,2% от запланирован­ных средств на год по всем программам;</a:t>
            </a:r>
          </a:p>
          <a:p>
            <a:r>
              <a:rPr lang="ru-RU" sz="1000" dirty="0" smtClean="0"/>
              <a:t>    средства федерального бюджета – 6 476,7 тыс. рублей или 0,4%;</a:t>
            </a:r>
          </a:p>
          <a:p>
            <a:r>
              <a:rPr lang="ru-RU" sz="1000" dirty="0" smtClean="0"/>
              <a:t>    средства прочих источников – 19 849,2 тыс. рублей или 1,1%.</a:t>
            </a:r>
          </a:p>
          <a:p>
            <a:r>
              <a:rPr lang="ru-RU" sz="1000" dirty="0" smtClean="0"/>
              <a:t>Доля расходов бюджета Волосовского муниципального района ленинградской области, распределенных по муниципальным программам, на 01.01.2018 года составляет 97,3%.</a:t>
            </a:r>
          </a:p>
          <a:p>
            <a:r>
              <a:rPr lang="ru-RU" sz="1000" dirty="0" smtClean="0"/>
              <a:t>Исполнение обязательств по реализации муниципальных программ за январь – декабрь 2016 года по источникам финансирования:</a:t>
            </a:r>
          </a:p>
          <a:p>
            <a:r>
              <a:rPr lang="ru-RU" sz="1000" dirty="0" smtClean="0"/>
              <a:t>— средства местного бюджета – 477 378,1 тыс. рублей или 98,3 % от плана расходов на реализацию всех муниципальных программ за счет бюджета Волосовского муниципального района;</a:t>
            </a:r>
          </a:p>
          <a:p>
            <a:r>
              <a:rPr lang="ru-RU" sz="1000" dirty="0" smtClean="0"/>
              <a:t>— средства областного бюджета – 1 233 707,0 тыс. рублей или 96,6 % от плана на 2017г.;</a:t>
            </a:r>
          </a:p>
          <a:p>
            <a:r>
              <a:rPr lang="ru-RU" sz="1000" dirty="0" smtClean="0"/>
              <a:t>— средства федерального бюджета - 6 476,6 тыс. рублей или 99,99% от плана;</a:t>
            </a:r>
          </a:p>
          <a:p>
            <a:r>
              <a:rPr lang="ru-RU" sz="1000" dirty="0" smtClean="0"/>
              <a:t>— средства прочих источников – 19 301,0 тыс. рублей или 97,3% от плана ассигнований на текущий год.</a:t>
            </a:r>
          </a:p>
          <a:p>
            <a:r>
              <a:rPr lang="ru-RU" sz="1000" dirty="0" smtClean="0"/>
              <a:t>Оценка эффективности реализации муниципальных программ</a:t>
            </a:r>
          </a:p>
          <a:p>
            <a:r>
              <a:rPr lang="ru-RU" sz="1000" dirty="0" smtClean="0"/>
              <a:t>Оценка эффективности реализации муниципальных программ МО Волосовский муниципальный район по итогам 2017 года по уровню освоения бюджетных средств, запланированных на исполнение муниципальных программ, составляет:</a:t>
            </a:r>
          </a:p>
          <a:p>
            <a:r>
              <a:rPr lang="ru-RU" sz="1000" dirty="0" smtClean="0"/>
              <a:t>— «Современное образование в </a:t>
            </a:r>
            <a:r>
              <a:rPr lang="ru-RU" sz="1000" dirty="0" err="1" smtClean="0"/>
              <a:t>Волосовском</a:t>
            </a:r>
            <a:r>
              <a:rPr lang="ru-RU" sz="1000" dirty="0" smtClean="0"/>
              <a:t> муниципальном районе Ленинградской области» — 97,8%;</a:t>
            </a:r>
          </a:p>
          <a:p>
            <a:r>
              <a:rPr lang="ru-RU" sz="1000" dirty="0" smtClean="0"/>
              <a:t>— «Демографическое развитие Волосовского муниципального района Ленинградской области» — 99,4%;</a:t>
            </a:r>
          </a:p>
          <a:p>
            <a:r>
              <a:rPr lang="ru-RU" sz="1000" dirty="0" smtClean="0"/>
              <a:t>— «Безопасность Волосовского муниципального района» — 98,9%;</a:t>
            </a:r>
          </a:p>
          <a:p>
            <a:r>
              <a:rPr lang="ru-RU" sz="1000" dirty="0" smtClean="0"/>
              <a:t>— «Устойчивое развитие Волосовского муниципального района Ленинградской области» — 99,1%;</a:t>
            </a:r>
          </a:p>
          <a:p>
            <a:r>
              <a:rPr lang="ru-RU" sz="1000" dirty="0" smtClean="0"/>
              <a:t>— «Управление муниципальными финансами Волосовского муниципального района Ленинградской области» — 98,8%.;</a:t>
            </a:r>
          </a:p>
          <a:p>
            <a:r>
              <a:rPr lang="ru-RU" sz="1000" dirty="0" smtClean="0"/>
              <a:t>-  « Муниципальное управление муниципального образования Волосовского муниципального района» 95,2%. </a:t>
            </a:r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D0319-B2F0-41E8-90FB-A04204FE3A8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038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9641-60C4-4AD4-A410-3BC49E86F588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9641-60C4-4AD4-A410-3BC49E86F588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9641-60C4-4AD4-A410-3BC49E86F588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9641-60C4-4AD4-A410-3BC49E86F588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9641-60C4-4AD4-A410-3BC49E86F588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9641-60C4-4AD4-A410-3BC49E86F588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9641-60C4-4AD4-A410-3BC49E86F588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9641-60C4-4AD4-A410-3BC49E86F588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9641-60C4-4AD4-A410-3BC49E86F588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9641-60C4-4AD4-A410-3BC49E86F588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9641-60C4-4AD4-A410-3BC49E86F588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E0C9641-60C4-4AD4-A410-3BC49E86F588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83466D5-4684-485F-A2A8-A7189E0508E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4495" y="476672"/>
            <a:ext cx="4352305" cy="604867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ctr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 решения совета 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депутатов  Волосовского муниципального района 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отчета об исполнении бюджета муниципального образования Волосовский муниципальный 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 </a:t>
            </a:r>
            <a:endParaRPr lang="en-US" sz="2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3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год» </a:t>
            </a:r>
            <a:r>
              <a:rPr 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ru-RU" i="1" smtClean="0"/>
              <a:t>                   </a:t>
            </a:r>
            <a:r>
              <a:rPr lang="ru-RU" smtClean="0"/>
              <a:t>                                                                                  </a:t>
            </a: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marL="0" indent="0" algn="ctr">
              <a:buNone/>
            </a:pPr>
            <a:r>
              <a:rPr lang="ru-RU" sz="4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</a:p>
          <a:p>
            <a:pPr marL="0" indent="0" algn="ctr">
              <a:buNone/>
            </a:pPr>
            <a:r>
              <a:rPr lang="ru-RU" sz="4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4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</a:p>
        </p:txBody>
      </p:sp>
      <p:pic>
        <p:nvPicPr>
          <p:cNvPr id="4" name="Picture 3" descr="C:\Users\smirnovaas\Desktop\Документы\Инвестиционная привлекательность района\Информация для разработки\герб_of_Volosovo_rayon_(Leningrad_oblast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7980" y="113849"/>
            <a:ext cx="8874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57" y="188640"/>
            <a:ext cx="4120738" cy="607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482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9152949"/>
              </p:ext>
            </p:extLst>
          </p:nvPr>
        </p:nvGraphicFramePr>
        <p:xfrm>
          <a:off x="348020" y="1081586"/>
          <a:ext cx="3964675" cy="2384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14808" cy="74894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НДФЛ, поступивший в бюджет района в 201</a:t>
            </a:r>
            <a:r>
              <a:rPr lang="en-US" sz="2800" b="1" dirty="0"/>
              <a:t>7</a:t>
            </a:r>
            <a:r>
              <a:rPr lang="ru-RU" sz="2800" b="1" dirty="0" smtClean="0"/>
              <a:t> году </a:t>
            </a:r>
            <a:br>
              <a:rPr lang="ru-RU" sz="2800" b="1" dirty="0" smtClean="0"/>
            </a:br>
            <a:endParaRPr lang="ru-RU" sz="1600" b="1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50245003"/>
              </p:ext>
            </p:extLst>
          </p:nvPr>
        </p:nvGraphicFramePr>
        <p:xfrm>
          <a:off x="136477" y="3284984"/>
          <a:ext cx="4449171" cy="3238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Выгнутая вправо стрелка 8"/>
          <p:cNvSpPr/>
          <p:nvPr/>
        </p:nvSpPr>
        <p:spPr>
          <a:xfrm>
            <a:off x="4355976" y="1484784"/>
            <a:ext cx="4464496" cy="453650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Левая фигурная скобка 10"/>
          <p:cNvSpPr/>
          <p:nvPr/>
        </p:nvSpPr>
        <p:spPr>
          <a:xfrm rot="16200000">
            <a:off x="3291310" y="2151521"/>
            <a:ext cx="507598" cy="14400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34646"/>
            <a:ext cx="8905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авая фигурная скобка 13"/>
          <p:cNvSpPr/>
          <p:nvPr/>
        </p:nvSpPr>
        <p:spPr>
          <a:xfrm>
            <a:off x="3545109" y="4365106"/>
            <a:ext cx="720019" cy="13681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905119" y="4941168"/>
            <a:ext cx="1674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+ 16,5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556767" y="1069242"/>
            <a:ext cx="1331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(млн. руб.)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60928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625838"/>
              </p:ext>
            </p:extLst>
          </p:nvPr>
        </p:nvGraphicFramePr>
        <p:xfrm>
          <a:off x="871538" y="1988840"/>
          <a:ext cx="7408862" cy="4137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Исполнение бюджета МО </a:t>
            </a:r>
            <a:r>
              <a:rPr lang="ru-RU" sz="2400" b="1" dirty="0" err="1" smtClean="0"/>
              <a:t>Волосовский</a:t>
            </a:r>
            <a:r>
              <a:rPr lang="ru-RU" sz="2400" b="1" dirty="0" smtClean="0"/>
              <a:t> муниципальный район по налоговым и неналоговым доходам </a:t>
            </a:r>
            <a:br>
              <a:rPr lang="ru-RU" sz="2400" b="1" dirty="0" smtClean="0"/>
            </a:br>
            <a:r>
              <a:rPr lang="ru-RU" sz="2400" b="1" dirty="0" smtClean="0"/>
              <a:t>в 2017 году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628" y="0"/>
            <a:ext cx="694372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79641" y="1409649"/>
            <a:ext cx="1331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(млн. руб.)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63658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756687"/>
              </p:ext>
            </p:extLst>
          </p:nvPr>
        </p:nvGraphicFramePr>
        <p:xfrm>
          <a:off x="457202" y="1600200"/>
          <a:ext cx="8548782" cy="5143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4112"/>
                <a:gridCol w="1021278"/>
                <a:gridCol w="1020355"/>
                <a:gridCol w="1040720"/>
                <a:gridCol w="1129807"/>
                <a:gridCol w="1221255"/>
                <a:gridCol w="1221255"/>
              </a:tblGrid>
              <a:tr h="726225">
                <a:tc rowSpan="2"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Наименование</a:t>
                      </a:r>
                      <a:endParaRPr lang="en-US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показателя</a:t>
                      </a:r>
                      <a:endParaRPr lang="ru-RU" sz="20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2016 год (факт)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млн. руб</a:t>
                      </a: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ctr"/>
                      <a:endParaRPr lang="ru-RU" sz="2000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2017 год</a:t>
                      </a:r>
                      <a:endParaRPr lang="ru-RU" sz="20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динамика</a:t>
                      </a:r>
                      <a:endParaRPr lang="ru-RU" sz="20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5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План</a:t>
                      </a:r>
                    </a:p>
                    <a:p>
                      <a:pPr algn="ctr"/>
                      <a:endParaRPr lang="ru-RU" sz="20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Факт</a:t>
                      </a:r>
                    </a:p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1600" b="1" dirty="0" smtClean="0"/>
                        <a:t>млн. руб.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/>
                    </a:p>
                    <a:p>
                      <a:pPr algn="ctr"/>
                      <a:r>
                        <a:rPr lang="ru-RU" sz="1600" b="1" dirty="0" smtClean="0"/>
                        <a:t>% в доходах</a:t>
                      </a:r>
                      <a:endParaRPr lang="ru-RU" sz="1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/>
                    </a:p>
                    <a:p>
                      <a:pPr algn="ctr"/>
                      <a:r>
                        <a:rPr lang="ru-RU" sz="1600" b="1" dirty="0" smtClean="0"/>
                        <a:t>темп роста </a:t>
                      </a:r>
                    </a:p>
                    <a:p>
                      <a:pPr algn="ctr"/>
                      <a:r>
                        <a:rPr lang="ru-RU" sz="1600" b="1" dirty="0" smtClean="0"/>
                        <a:t>(снижения)</a:t>
                      </a:r>
                    </a:p>
                    <a:p>
                      <a:pPr algn="ctr"/>
                      <a:r>
                        <a:rPr lang="ru-RU" sz="1600" b="1" dirty="0" smtClean="0"/>
                        <a:t>%</a:t>
                      </a:r>
                      <a:endParaRPr lang="ru-RU" sz="1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600" b="1" dirty="0" smtClean="0"/>
                    </a:p>
                    <a:p>
                      <a:r>
                        <a:rPr lang="ru-RU" sz="1600" b="1" dirty="0" smtClean="0"/>
                        <a:t> млн. руб.</a:t>
                      </a:r>
                      <a:endParaRPr lang="ru-RU" sz="1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5449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Дотации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37,2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24,9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24,9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1,4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66,9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-12,3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5449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Субсидии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589,5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446,5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422,2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23,3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71,6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-167,3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134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Субвенции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760,4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816,1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815,7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45,1</a:t>
                      </a:r>
                    </a:p>
                    <a:p>
                      <a:pPr algn="ctr"/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107,3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+55,3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8811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Иные</a:t>
                      </a:r>
                      <a:r>
                        <a:rPr lang="ru-RU" sz="1800" b="1" baseline="0" dirty="0" smtClean="0"/>
                        <a:t> МБТ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52,1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60,3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51,0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2,8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97,9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-1,1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5449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Итого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1 439,2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1 347,8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1 313,8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72,7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91,3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-125,4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253372"/>
            <a:ext cx="7623832" cy="1303419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Анализ поступления </a:t>
            </a:r>
            <a:br>
              <a:rPr lang="ru-RU" sz="2800" b="1" i="1" dirty="0" smtClean="0"/>
            </a:br>
            <a:r>
              <a:rPr lang="ru-RU" sz="2800" b="1" i="1" dirty="0" smtClean="0"/>
              <a:t>межбюджетных трансфертов </a:t>
            </a:r>
            <a:br>
              <a:rPr lang="ru-RU" sz="2800" b="1" i="1" dirty="0" smtClean="0"/>
            </a:br>
            <a:r>
              <a:rPr lang="ru-RU" sz="2800" b="1" i="1" dirty="0" smtClean="0"/>
              <a:t>в 2016-2017 годах</a:t>
            </a:r>
            <a:endParaRPr lang="ru-RU" sz="2800" b="1" i="1" dirty="0"/>
          </a:p>
        </p:txBody>
      </p:sp>
      <p:pic>
        <p:nvPicPr>
          <p:cNvPr id="6" name="Picture 3" descr="C:\Users\smirnovaas\Desktop\Документы\Инвестиционная привлекательность района\Информация для разработки\герб_of_Volosovo_rayon_(Leningrad_oblast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0468" y="260650"/>
            <a:ext cx="8874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434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522748"/>
              </p:ext>
            </p:extLst>
          </p:nvPr>
        </p:nvGraphicFramePr>
        <p:xfrm>
          <a:off x="323528" y="1332213"/>
          <a:ext cx="8674352" cy="5265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Динамика безвозмездных поступлений</a:t>
            </a:r>
            <a:br>
              <a:rPr lang="ru-RU" sz="2800" b="1" dirty="0" smtClean="0"/>
            </a:br>
            <a:r>
              <a:rPr lang="ru-RU" sz="2800" b="1" dirty="0" smtClean="0"/>
              <a:t> из бюджетов других уровней 2016- 201</a:t>
            </a:r>
            <a:r>
              <a:rPr lang="ru-RU" sz="2800" b="1" dirty="0"/>
              <a:t>7</a:t>
            </a:r>
            <a:r>
              <a:rPr lang="ru-RU" sz="2800" b="1" dirty="0" smtClean="0"/>
              <a:t> гг.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sz="1300" b="1" dirty="0"/>
          </a:p>
        </p:txBody>
      </p:sp>
      <p:pic>
        <p:nvPicPr>
          <p:cNvPr id="6" name="Picture 3" descr="C:\Users\smirnovaas\Desktop\Документы\Инвестиционная привлекательность района\Информация для разработки\герб_of_Volosovo_rayon_(Leningrad_oblast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0468" y="260650"/>
            <a:ext cx="8874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71460" y="1916832"/>
            <a:ext cx="132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</a:t>
            </a:r>
            <a:r>
              <a:rPr lang="ru-RU" b="1" dirty="0" smtClean="0"/>
              <a:t>млн. руб.)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2034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2636912"/>
            <a:ext cx="8640959" cy="3816424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выплачиваемые из бюджета денежные средства, за исключением средств, являющими средствами финансирования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 бюджета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расходов -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производиться в очередном финансовом году за счет средств соответствующих бюджетов</a:t>
            </a:r>
            <a:endParaRPr lang="ru-RU" sz="1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ru-RU" sz="18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1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формирования расходов бюджета: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разделам;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ведомствам;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муниципальным программам.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классифицируются  виды расходов ?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smirnovaas\Desktop\Документы\Инвестиционная привлекательность района\Информация для разработки\герб_of_Volosovo_rayon_(Leningrad_oblast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0468" y="260650"/>
            <a:ext cx="8874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3382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5635239"/>
              </p:ext>
            </p:extLst>
          </p:nvPr>
        </p:nvGraphicFramePr>
        <p:xfrm>
          <a:off x="273132" y="1253636"/>
          <a:ext cx="8619348" cy="5520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7700"/>
                <a:gridCol w="1384067"/>
                <a:gridCol w="1828411"/>
                <a:gridCol w="2159170"/>
              </a:tblGrid>
              <a:tr h="105531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года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725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 0100  Общегосударственные вопросы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140,80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135,6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96,3</a:t>
                      </a:r>
                      <a:r>
                        <a:rPr lang="ru-RU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725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 0300 Национальная безопасность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правоохранительная деятельность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1,90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1,90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ru-RU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773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 0400 Национальная экономика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58,90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57,20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97,1</a:t>
                      </a:r>
                      <a:r>
                        <a:rPr lang="ru-RU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773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 0500 Жилищно-Коммунальное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37,90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24,20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63,9</a:t>
                      </a:r>
                      <a:r>
                        <a:rPr lang="ru-RU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21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 0700 Образование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1217,20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1173,30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96,4</a:t>
                      </a:r>
                      <a:r>
                        <a:rPr lang="ru-RU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773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 0800 Культура, кинематография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2,10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2,10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773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 1000 Социальная политика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195,90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194,80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  <a:r>
                        <a:rPr lang="ru-RU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773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 1100 Физическая культура и спорт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19,70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19,50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r>
                        <a:rPr lang="ru-RU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725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р.1200 Средства массовой информации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3,80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3,80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773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 1400 Межбюджетные  трансферы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163,30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162,80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r>
                        <a:rPr lang="ru-RU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21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бюджету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1841,50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1775,20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96,4</a:t>
                      </a:r>
                      <a:r>
                        <a:rPr lang="ru-RU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5" y="246063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Волосовского муниципального района за 201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C:\Users\smirnovaas\Desktop\Документы\Инвестиционная привлекательность района\Информация для разработки\герб_of_Volosovo_rayon_(Leningrad_oblast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3313" y="260650"/>
            <a:ext cx="8874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943193" y="94585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(млн. руб.)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58955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442204"/>
              </p:ext>
            </p:extLst>
          </p:nvPr>
        </p:nvGraphicFramePr>
        <p:xfrm>
          <a:off x="251520" y="332656"/>
          <a:ext cx="8712968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644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815060"/>
              </p:ext>
            </p:extLst>
          </p:nvPr>
        </p:nvGraphicFramePr>
        <p:xfrm>
          <a:off x="290135" y="1268760"/>
          <a:ext cx="856373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исполнения расходной части бюджета по основным направления расходов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C:\Users\smirnovaas\Desktop\Документы\Инвестиционная привлекательность района\Информация для разработки\герб_of_Volosovo_rayon_(Leningrad_oblast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0468" y="260650"/>
            <a:ext cx="8874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68344" y="1783849"/>
            <a:ext cx="1185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(млн. руб.)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3554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956093"/>
              </p:ext>
            </p:extLst>
          </p:nvPr>
        </p:nvGraphicFramePr>
        <p:xfrm>
          <a:off x="249381" y="914398"/>
          <a:ext cx="8643100" cy="5682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172"/>
                <a:gridCol w="2681481"/>
                <a:gridCol w="1309561"/>
                <a:gridCol w="1484169"/>
                <a:gridCol w="1309561"/>
                <a:gridCol w="1378156"/>
              </a:tblGrid>
              <a:tr h="55782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 201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Удельный вес в расходах %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Исполнение  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Удельный вес в расходах %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789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«Современное образование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Волосовском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муниципальном районе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1297,6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72,9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1253,3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72,6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19898"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«Демографическое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развитие Волосовского муниципального района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110,4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6,2%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109,6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6,3%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1989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«Безопасность Волосовского муниципального района»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17,1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1,0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17,0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1,0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1989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«Устойчивое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развитие Волосовского муниципального  района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73,2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4,1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71,3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4,1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9377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«Управление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муниципальными финансами  Волосовского муниципального  района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163,2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9,2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162,4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9,4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6958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"Муниципальное управление муниципального образования Волосовский муниципальный район Ленинградской области"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117,4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6,6%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113,3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6,6%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2375">
                <a:tc gridSpan="2"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муниципальным программам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1 778,9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1 726,9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1815">
                <a:tc gridSpan="2"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 бюджета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1841,5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1775,2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262" y="274638"/>
            <a:ext cx="8235538" cy="639762"/>
          </a:xfrm>
        </p:spPr>
        <p:txBody>
          <a:bodyPr>
            <a:normAutofit/>
          </a:bodyPr>
          <a:lstStyle/>
          <a:p>
            <a:r>
              <a:rPr lang="ru-RU" sz="17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в программном формате</a:t>
            </a:r>
            <a:endParaRPr lang="ru-RU" sz="17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87672" y="569473"/>
            <a:ext cx="1185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(млн. руб.)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05647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32213"/>
            <a:ext cx="8291264" cy="5265139"/>
          </a:xfrm>
        </p:spPr>
        <p:txBody>
          <a:bodyPr>
            <a:noAutofit/>
          </a:bodyPr>
          <a:lstStyle/>
          <a:p>
            <a:pPr algn="just"/>
            <a:r>
              <a:rPr lang="ru-RU" sz="1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Запланированный объем финансирования по всем муниципальным программам Волосовского района на </a:t>
            </a:r>
            <a:r>
              <a:rPr lang="ru-RU" sz="11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11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1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составил </a:t>
            </a:r>
            <a:r>
              <a:rPr lang="ru-RU" sz="11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1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778 902,3</a:t>
            </a:r>
            <a:r>
              <a:rPr lang="ru-RU" sz="11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млн. </a:t>
            </a:r>
            <a:r>
              <a:rPr lang="ru-RU" sz="1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в том числе по источникам финансирования:  средства бюджета МО Волосовский муниципальный район – </a:t>
            </a:r>
            <a:r>
              <a:rPr lang="en-US" sz="11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485 893,5</a:t>
            </a:r>
            <a:r>
              <a:rPr lang="ru-RU" sz="11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</a:t>
            </a:r>
            <a:r>
              <a:rPr lang="ru-RU" sz="1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или </a:t>
            </a:r>
            <a:r>
              <a:rPr lang="ru-RU" sz="11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27,3%  </a:t>
            </a:r>
            <a:r>
              <a:rPr lang="ru-RU" sz="1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1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запланированных средств </a:t>
            </a:r>
            <a:r>
              <a:rPr lang="ru-RU" sz="1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год по всем программам;</a:t>
            </a:r>
          </a:p>
          <a:p>
            <a:pPr algn="just"/>
            <a:r>
              <a:rPr lang="ru-RU" sz="11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областного бюджета – </a:t>
            </a:r>
            <a:r>
              <a:rPr lang="ru-RU" sz="11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1 266 682,9 тыс. </a:t>
            </a:r>
            <a:r>
              <a:rPr lang="ru-RU" sz="1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или </a:t>
            </a:r>
            <a:r>
              <a:rPr lang="ru-RU" sz="11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71,2% </a:t>
            </a:r>
            <a:r>
              <a:rPr lang="ru-RU" sz="1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запланирован­ных средств на год по всем программам;</a:t>
            </a:r>
          </a:p>
          <a:p>
            <a:pPr algn="just"/>
            <a:r>
              <a:rPr lang="ru-RU" sz="1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средства федерального бюджета – </a:t>
            </a:r>
            <a:r>
              <a:rPr lang="ru-RU" sz="11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6 476,7 тыс. </a:t>
            </a:r>
            <a:r>
              <a:rPr lang="ru-RU" sz="1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или </a:t>
            </a:r>
            <a:r>
              <a:rPr lang="ru-RU" sz="11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  <a:r>
              <a:rPr lang="ru-RU" sz="118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%;</a:t>
            </a:r>
          </a:p>
          <a:p>
            <a:pPr algn="just"/>
            <a:r>
              <a:rPr lang="ru-RU" sz="1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средства прочих источников – 19 849,2 тыс. рублей или 1,1%.</a:t>
            </a:r>
          </a:p>
          <a:p>
            <a:pPr marL="0" indent="0" algn="just">
              <a:buNone/>
            </a:pPr>
            <a:r>
              <a:rPr lang="ru-RU" sz="11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расходов бюджета Волосовского муниципального района ленинградской области, распределенных по муниципальным программам, на 01.01.2018 года составляет 97,3%.</a:t>
            </a:r>
            <a:endParaRPr lang="ru-RU" sz="118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18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обязательств по реализации муниципальных программ за январь – декабрь </a:t>
            </a:r>
            <a:r>
              <a:rPr lang="ru-RU" sz="118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sz="118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по источникам финансирования</a:t>
            </a:r>
            <a:r>
              <a:rPr lang="ru-RU" sz="118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средства местного бюджета – </a:t>
            </a:r>
            <a:r>
              <a:rPr lang="ru-RU" sz="11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477 378,1 тыс. </a:t>
            </a:r>
            <a:r>
              <a:rPr lang="ru-RU" sz="1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или </a:t>
            </a:r>
            <a:r>
              <a:rPr lang="ru-RU" sz="11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98,3 % </a:t>
            </a:r>
            <a:r>
              <a:rPr lang="ru-RU" sz="1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плана расходов на реализацию всех муниципальных программ за счет бюджета Волосовского муниципального района;</a:t>
            </a:r>
          </a:p>
          <a:p>
            <a:pPr algn="just"/>
            <a:r>
              <a:rPr lang="ru-RU" sz="1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средства областного бюджета – </a:t>
            </a:r>
            <a:r>
              <a:rPr lang="ru-RU" sz="11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1 233 707,0 тыс. рублей </a:t>
            </a:r>
            <a:r>
              <a:rPr lang="ru-RU" sz="1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1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96,6 % </a:t>
            </a:r>
            <a:r>
              <a:rPr lang="ru-RU" sz="1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1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плана на 2017г.;</a:t>
            </a:r>
          </a:p>
          <a:p>
            <a:pPr algn="just"/>
            <a:r>
              <a:rPr lang="ru-RU" sz="1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1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федерального бюджета - 6 476,6 тыс. рублей или 99,99% от плана;</a:t>
            </a:r>
          </a:p>
          <a:p>
            <a:pPr algn="just"/>
            <a:r>
              <a:rPr lang="ru-RU" sz="1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1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прочих источников – 19 301,0 тыс. рублей или 97,3% от плана ассигнований на текущий год.</a:t>
            </a:r>
          </a:p>
          <a:p>
            <a:pPr algn="just"/>
            <a:r>
              <a:rPr lang="ru-RU" sz="118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эффективности реализации муниципальных </a:t>
            </a:r>
            <a:r>
              <a:rPr lang="ru-RU" sz="118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</a:p>
          <a:p>
            <a:pPr algn="just"/>
            <a:r>
              <a:rPr lang="ru-RU" sz="1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эффективности реализации муниципальных программ МО Волосовский муниципальный район по итогам </a:t>
            </a:r>
            <a:r>
              <a:rPr lang="ru-RU" sz="11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1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по уровню освоения бюджетных средств, запланированных на исполнение муниципальных программ, составляет</a:t>
            </a:r>
            <a:r>
              <a:rPr lang="ru-RU" sz="118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«Современное образование в </a:t>
            </a:r>
            <a:r>
              <a:rPr lang="ru-RU" sz="118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Волосовском</a:t>
            </a:r>
            <a:r>
              <a:rPr lang="ru-RU" sz="11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 районе Ленинградской области» — </a:t>
            </a:r>
            <a:r>
              <a:rPr lang="ru-RU" sz="11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97,8%;</a:t>
            </a:r>
          </a:p>
          <a:p>
            <a:pPr algn="just"/>
            <a:r>
              <a:rPr lang="ru-RU" sz="1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«Демографическое развитие Волосовского муниципального района Ленинградской области» — </a:t>
            </a:r>
            <a:r>
              <a:rPr lang="ru-RU" sz="11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99,4%;</a:t>
            </a:r>
          </a:p>
          <a:p>
            <a:pPr algn="just"/>
            <a:r>
              <a:rPr lang="ru-RU" sz="1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«Безопасность Волосовского муниципального района» — </a:t>
            </a:r>
            <a:r>
              <a:rPr lang="ru-RU" sz="11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98,9%;</a:t>
            </a:r>
          </a:p>
          <a:p>
            <a:pPr algn="just"/>
            <a:r>
              <a:rPr lang="ru-RU" sz="1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«Устойчивое развитие Волосовского муниципального района Ленинградской области» — </a:t>
            </a:r>
            <a:r>
              <a:rPr lang="ru-RU" sz="11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99,1%;</a:t>
            </a:r>
          </a:p>
          <a:p>
            <a:pPr algn="just"/>
            <a:r>
              <a:rPr lang="ru-RU" sz="1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«Управление муниципальными финансами Волосовского муниципального района Ленинградской области» — </a:t>
            </a:r>
            <a:r>
              <a:rPr lang="ru-RU" sz="11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98,8%.;</a:t>
            </a:r>
          </a:p>
          <a:p>
            <a:pPr algn="just"/>
            <a:r>
              <a:rPr lang="ru-RU" sz="11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« Муниципальное управление муниципального образования Волосовского муниципального района» 95,2%.  </a:t>
            </a:r>
            <a:endParaRPr lang="ru-RU" sz="118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49374"/>
            <a:ext cx="7715200" cy="114300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ходе реализации муниципальных программ МО Волосовский муниципальный район Ленинградской области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январе – декабре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pic>
        <p:nvPicPr>
          <p:cNvPr id="4" name="Picture 3" descr="C:\Users\smirnovaas\Desktop\Документы\Инвестиционная привлекательность района\Информация для разработки\герб_of_Volosovo_rayon_(Leningrad_oblast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5500" y="263500"/>
            <a:ext cx="8874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785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2">
                <a:tint val="40000"/>
                <a:satMod val="35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42452"/>
            <a:ext cx="8229600" cy="56837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 разрабатывается в целях ознакомления граждан с основными положениями решения об утверждении отчета об исполнении бюджета в доступной форме для широкого круга заинтересованных пользователей. Документ содержит описание объемов исполнения доходов, расходов бюджета и их структуру, приоритетные направления расходования бюджетных средств, объемы средств бюджета, направляемых на финансирование социально-значимых мероприятий в сфере образования, социальной политики, физической культуры и спорта, жилищно- коммунального хозяйства и в других сферах за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Picture 3" descr="C:\Users\smirnovaas\Desktop\Документы\Инвестиционная привлекательность района\Информация для разработки\герб_of_Volosovo_rayon_(Leningrad_oblast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7980" y="113849"/>
            <a:ext cx="8874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1806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3704030"/>
              </p:ext>
            </p:extLst>
          </p:nvPr>
        </p:nvGraphicFramePr>
        <p:xfrm>
          <a:off x="323528" y="1332211"/>
          <a:ext cx="8568951" cy="5320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2163"/>
                <a:gridCol w="1645932"/>
                <a:gridCol w="1530428"/>
                <a:gridCol w="1530428"/>
              </a:tblGrid>
              <a:tr h="86700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2015г.</a:t>
                      </a:r>
                    </a:p>
                    <a:p>
                      <a:pPr algn="ctr"/>
                      <a:r>
                        <a:rPr lang="ru-RU" sz="1600" dirty="0" smtClean="0"/>
                        <a:t> исполнение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2016 г.</a:t>
                      </a:r>
                    </a:p>
                    <a:p>
                      <a:pPr algn="ctr"/>
                      <a:r>
                        <a:rPr lang="ru-RU" sz="1600" dirty="0" smtClean="0"/>
                        <a:t> исполнение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2017 г.</a:t>
                      </a:r>
                    </a:p>
                    <a:p>
                      <a:pPr algn="ctr"/>
                      <a:r>
                        <a:rPr lang="ru-RU" sz="1600" dirty="0" smtClean="0"/>
                        <a:t> исполнение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</a:tr>
              <a:tr h="391776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Р. 0100  Общегосударственные вопросы 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2,126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2,65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2,612</a:t>
                      </a:r>
                      <a:endParaRPr lang="ru-RU" sz="1400" b="1" dirty="0"/>
                    </a:p>
                  </a:txBody>
                  <a:tcPr/>
                </a:tc>
              </a:tr>
              <a:tr h="545892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р. 0300 Национальная безопасность</a:t>
                      </a:r>
                      <a:r>
                        <a:rPr lang="ru-RU" sz="1300" b="1" baseline="0" dirty="0" smtClean="0"/>
                        <a:t> и правоохранительная деятельность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0,129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0,012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0,0,37</a:t>
                      </a:r>
                      <a:endParaRPr lang="ru-RU" sz="1400" b="1" dirty="0"/>
                    </a:p>
                  </a:txBody>
                  <a:tcPr/>
                </a:tc>
              </a:tr>
              <a:tr h="390687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р. 0400 Национальная экономика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0,609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0,549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1,102</a:t>
                      </a:r>
                      <a:endParaRPr lang="ru-RU" sz="1400" b="1" dirty="0"/>
                    </a:p>
                  </a:txBody>
                  <a:tcPr/>
                </a:tc>
              </a:tr>
              <a:tr h="390687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Р. 0500 Жилищно-Коммунальное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0,22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0,071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0,466</a:t>
                      </a:r>
                      <a:endParaRPr lang="ru-RU" sz="1400" b="1" dirty="0"/>
                    </a:p>
                  </a:txBody>
                  <a:tcPr/>
                </a:tc>
              </a:tr>
              <a:tr h="390687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Р. 0700 Образование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18,548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23,481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22,597</a:t>
                      </a:r>
                      <a:endParaRPr lang="ru-RU" sz="1400" b="1" dirty="0"/>
                    </a:p>
                  </a:txBody>
                  <a:tcPr/>
                </a:tc>
              </a:tr>
              <a:tr h="390687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Р. 0800 Культура, кинематография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0,073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0,066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0,040</a:t>
                      </a:r>
                      <a:endParaRPr lang="ru-RU" sz="1400" b="1" dirty="0"/>
                    </a:p>
                  </a:txBody>
                  <a:tcPr/>
                </a:tc>
              </a:tr>
              <a:tr h="390687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Р. 1000 Социальная политика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6,726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3,303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3,752</a:t>
                      </a:r>
                      <a:endParaRPr lang="ru-RU" sz="1400" b="1" dirty="0"/>
                    </a:p>
                  </a:txBody>
                  <a:tcPr/>
                </a:tc>
              </a:tr>
              <a:tr h="390687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Р. 1100 Физическая культура и спорт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1,740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2,041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0,376</a:t>
                      </a:r>
                      <a:endParaRPr lang="ru-RU" sz="1400" b="1" dirty="0"/>
                    </a:p>
                  </a:txBody>
                  <a:tcPr/>
                </a:tc>
              </a:tr>
              <a:tr h="390687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р.1200 Средства массовой информации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0,06</a:t>
                      </a:r>
                      <a:r>
                        <a:rPr lang="ru-RU" sz="1400" b="1" dirty="0" smtClean="0"/>
                        <a:t>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0,077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0,073</a:t>
                      </a:r>
                      <a:endParaRPr lang="ru-RU" sz="1400" b="1" dirty="0"/>
                    </a:p>
                  </a:txBody>
                  <a:tcPr/>
                </a:tc>
              </a:tr>
              <a:tr h="390687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Р. 1400 Межбюджетные  трансферы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2,347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3,047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3,135</a:t>
                      </a:r>
                      <a:endParaRPr lang="ru-RU" sz="1400" b="1" dirty="0"/>
                    </a:p>
                  </a:txBody>
                  <a:tcPr/>
                </a:tc>
              </a:tr>
              <a:tr h="390687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Итого</a:t>
                      </a:r>
                      <a:r>
                        <a:rPr lang="ru-RU" sz="1300" b="1" baseline="0" dirty="0" smtClean="0"/>
                        <a:t> по бюджету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32,587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35,297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34,189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5" y="246063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Объем расходов бюджета Волосовского муниципального района в расчете 1 –</a:t>
            </a:r>
            <a:r>
              <a:rPr lang="ru-RU" sz="2400" b="1" dirty="0" err="1" smtClean="0"/>
              <a:t>го</a:t>
            </a:r>
            <a:r>
              <a:rPr lang="ru-RU" sz="2400" b="1" dirty="0" smtClean="0"/>
              <a:t>  жителя района           </a:t>
            </a:r>
            <a:r>
              <a:rPr lang="ru-RU" sz="1600" b="1" dirty="0" smtClean="0"/>
              <a:t>(тыс. рублей)</a:t>
            </a:r>
            <a:endParaRPr lang="ru-RU" sz="1600" b="1" dirty="0"/>
          </a:p>
        </p:txBody>
      </p:sp>
      <p:pic>
        <p:nvPicPr>
          <p:cNvPr id="5" name="Picture 3" descr="C:\Users\smirnovaas\Desktop\Документы\Инвестиционная привлекательность района\Информация для разработки\герб_of_Volosovo_rayon_(Leningrad_oblast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0466" y="260648"/>
            <a:ext cx="8874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7557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3708674"/>
              </p:ext>
            </p:extLst>
          </p:nvPr>
        </p:nvGraphicFramePr>
        <p:xfrm>
          <a:off x="457200" y="1405720"/>
          <a:ext cx="8435280" cy="5210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159"/>
                <a:gridCol w="2067155"/>
                <a:gridCol w="1403446"/>
                <a:gridCol w="1440160"/>
                <a:gridCol w="1584176"/>
                <a:gridCol w="1656184"/>
              </a:tblGrid>
              <a:tr h="458706"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</a:rPr>
                        <a:t>№</a:t>
                      </a:r>
                      <a:endParaRPr lang="ru-RU" sz="12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anose="02020603050405020304" pitchFamily="18" charset="0"/>
                        </a:rPr>
                        <a:t>Наименование</a:t>
                      </a:r>
                      <a:endParaRPr lang="ru-RU" sz="14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anose="02020603050405020304" pitchFamily="18" charset="0"/>
                        </a:rPr>
                        <a:t>201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</a:rPr>
                        <a:t>4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</a:rPr>
                        <a:t> г. Исполнено</a:t>
                      </a:r>
                      <a:endParaRPr lang="ru-RU" sz="14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anose="02020603050405020304" pitchFamily="18" charset="0"/>
                        </a:rPr>
                        <a:t>201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</a:rPr>
                        <a:t> г. исполнено</a:t>
                      </a:r>
                      <a:endParaRPr lang="ru-RU" sz="14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Times New Roman" panose="02020603050405020304" pitchFamily="18" charset="0"/>
                        </a:rPr>
                        <a:t>201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</a:rPr>
                        <a:t>6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</a:rPr>
                        <a:t> г. </a:t>
                      </a:r>
                      <a:endParaRPr lang="en-US" sz="1400" baseline="0" dirty="0" smtClean="0">
                        <a:latin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Times New Roman" panose="02020603050405020304" pitchFamily="18" charset="0"/>
                        </a:rPr>
                        <a:t>исполнено</a:t>
                      </a:r>
                      <a:endParaRPr lang="ru-RU" sz="14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Times New Roman" panose="02020603050405020304" pitchFamily="18" charset="0"/>
                        </a:rPr>
                        <a:t>2017 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</a:rPr>
                        <a:t>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Times New Roman" panose="02020603050405020304" pitchFamily="18" charset="0"/>
                        </a:rPr>
                        <a:t>исполнено</a:t>
                      </a:r>
                      <a:endParaRPr lang="ru-RU" sz="14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88691"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</a:rPr>
                        <a:t>1</a:t>
                      </a:r>
                      <a:endParaRPr lang="ru-RU" sz="12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baseline="0" dirty="0" smtClean="0">
                          <a:latin typeface="Times New Roman" panose="02020603050405020304" pitchFamily="18" charset="0"/>
                        </a:rPr>
                        <a:t>Среднемесячная  начисленная заработная плата на 1 работника района по полному кругу предприятий</a:t>
                      </a:r>
                      <a:endParaRPr lang="ru-RU" sz="1000" b="1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</a:rPr>
                        <a:t>26608,2</a:t>
                      </a:r>
                      <a:endParaRPr lang="ru-RU" sz="14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</a:rPr>
                        <a:t>27648,2</a:t>
                      </a:r>
                      <a:endParaRPr lang="ru-RU" sz="14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</a:rPr>
                        <a:t>28748,3</a:t>
                      </a:r>
                      <a:endParaRPr lang="ru-RU" sz="14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</a:rPr>
                        <a:t>32256,0</a:t>
                      </a:r>
                      <a:endParaRPr lang="ru-RU" sz="14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00382"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</a:rPr>
                        <a:t>2</a:t>
                      </a:r>
                      <a:endParaRPr lang="ru-RU" sz="12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baseline="0" dirty="0" smtClean="0">
                          <a:latin typeface="Times New Roman" panose="02020603050405020304" pitchFamily="18" charset="0"/>
                        </a:rPr>
                        <a:t>Средняя заработная плата  педагогических работников  дошкольных образовательных учреждений</a:t>
                      </a:r>
                      <a:endParaRPr lang="ru-RU" sz="1000" b="1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 smtClean="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</a:rPr>
                        <a:t>30639,2</a:t>
                      </a:r>
                      <a:endParaRPr lang="ru-RU" sz="14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 smtClean="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</a:rPr>
                        <a:t>32695,1</a:t>
                      </a:r>
                      <a:endParaRPr lang="ru-RU" sz="14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 smtClean="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</a:rPr>
                        <a:t>34896,2</a:t>
                      </a:r>
                      <a:endParaRPr lang="ru-RU" sz="14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 smtClean="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</a:rPr>
                        <a:t>36546,9</a:t>
                      </a:r>
                      <a:endParaRPr lang="ru-RU" sz="14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2519"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</a:rPr>
                        <a:t>3</a:t>
                      </a:r>
                      <a:endParaRPr lang="ru-RU" sz="12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baseline="0" dirty="0" smtClean="0">
                          <a:latin typeface="Times New Roman" panose="02020603050405020304" pitchFamily="18" charset="0"/>
                        </a:rPr>
                        <a:t>Средняя заработная плата педагогических работников общеобразовательных учреждений</a:t>
                      </a:r>
                      <a:endParaRPr lang="ru-RU" sz="1000" b="1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</a:rPr>
                        <a:t>34683,9</a:t>
                      </a:r>
                      <a:endParaRPr lang="ru-RU" sz="14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</a:rPr>
                        <a:t>35799,5</a:t>
                      </a:r>
                      <a:endParaRPr lang="ru-RU" sz="14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</a:rPr>
                        <a:t>38176,9</a:t>
                      </a:r>
                      <a:endParaRPr lang="ru-RU" sz="14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</a:rPr>
                        <a:t>40660,3</a:t>
                      </a:r>
                      <a:endParaRPr lang="ru-RU" sz="14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4657">
                <a:tc>
                  <a:txBody>
                    <a:bodyPr/>
                    <a:lstStyle/>
                    <a:p>
                      <a:endParaRPr lang="ru-RU" sz="12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baseline="0" dirty="0" smtClean="0">
                          <a:latin typeface="Times New Roman" panose="02020603050405020304" pitchFamily="18" charset="0"/>
                        </a:rPr>
                        <a:t>из них:                                                                          учителей</a:t>
                      </a:r>
                      <a:endParaRPr lang="ru-RU" sz="1000" b="1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</a:rPr>
                        <a:t>35747,4</a:t>
                      </a:r>
                      <a:endParaRPr lang="ru-RU" sz="14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</a:rPr>
                        <a:t>36638,1</a:t>
                      </a:r>
                      <a:endParaRPr lang="ru-RU" sz="14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</a:rPr>
                        <a:t>39255,5</a:t>
                      </a:r>
                      <a:endParaRPr lang="ru-RU" sz="14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</a:rPr>
                        <a:t>41564,4</a:t>
                      </a:r>
                      <a:endParaRPr lang="ru-RU" sz="14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00382"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</a:rPr>
                        <a:t>4</a:t>
                      </a:r>
                      <a:endParaRPr lang="ru-RU" sz="12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baseline="0" dirty="0" smtClean="0">
                          <a:latin typeface="Times New Roman" panose="02020603050405020304" pitchFamily="18" charset="0"/>
                        </a:rPr>
                        <a:t>Средняя заработная плата педагогических работников учреждений дополнительного образования</a:t>
                      </a:r>
                      <a:endParaRPr lang="ru-RU" sz="1000" b="1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</a:rPr>
                        <a:t>28668,8</a:t>
                      </a:r>
                      <a:endParaRPr lang="ru-RU" sz="14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</a:rPr>
                        <a:t>32638,1</a:t>
                      </a:r>
                      <a:endParaRPr lang="ru-RU" sz="14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</a:rPr>
                        <a:t>36174,6</a:t>
                      </a:r>
                      <a:endParaRPr lang="ru-RU" sz="14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</a:rPr>
                        <a:t>40604,2</a:t>
                      </a:r>
                      <a:endParaRPr lang="ru-RU" sz="14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4657"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</a:rPr>
                        <a:t>5</a:t>
                      </a:r>
                      <a:endParaRPr lang="ru-RU" sz="12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baseline="0" dirty="0" smtClean="0">
                          <a:latin typeface="Times New Roman" panose="02020603050405020304" pitchFamily="18" charset="0"/>
                        </a:rPr>
                        <a:t>Средняя заработная плата  социальных работников</a:t>
                      </a:r>
                      <a:endParaRPr lang="ru-RU" sz="1000" b="1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</a:rPr>
                        <a:t>18701,4</a:t>
                      </a:r>
                      <a:endParaRPr lang="ru-RU" sz="14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</a:rPr>
                        <a:t>19786,3</a:t>
                      </a:r>
                      <a:endParaRPr lang="ru-RU" sz="14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</a:rPr>
                        <a:t>24673,3</a:t>
                      </a:r>
                      <a:endParaRPr lang="ru-RU" sz="14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</a:rPr>
                        <a:t>27616,3</a:t>
                      </a:r>
                      <a:endParaRPr lang="ru-RU" sz="14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00382"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</a:rPr>
                        <a:t>6</a:t>
                      </a:r>
                      <a:endParaRPr lang="ru-RU" sz="12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baseline="0" dirty="0" smtClean="0">
                          <a:latin typeface="Times New Roman" panose="02020603050405020304" pitchFamily="18" charset="0"/>
                        </a:rPr>
                        <a:t>Средняя заработная плата работников культуры (средства поселений и межбюджетные трансферты от бюджета района)</a:t>
                      </a:r>
                      <a:endParaRPr lang="ru-RU" sz="1000" b="1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</a:rPr>
                        <a:t>22032,0</a:t>
                      </a:r>
                      <a:endParaRPr lang="ru-RU" sz="14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</a:rPr>
                        <a:t>25711,0</a:t>
                      </a:r>
                      <a:endParaRPr lang="ru-RU" sz="14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</a:rPr>
                        <a:t>26447,6</a:t>
                      </a:r>
                      <a:endParaRPr lang="ru-RU" sz="14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anose="02020603050405020304" pitchFamily="18" charset="0"/>
                        </a:rPr>
                        <a:t>26 447,6</a:t>
                      </a:r>
                      <a:endParaRPr lang="ru-RU" sz="14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34894" cy="1143000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Динамика 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темпов роста  средней заработной платы по отдельным категориям работников  бюджетной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сферы.     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				рублей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smirnovaas\Desktop\Документы\Инвестиционная привлекательность района\Информация для разработки\герб_of_Volosovo_rayon_(Leningrad_oblast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0468" y="260650"/>
            <a:ext cx="8874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633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0379438"/>
              </p:ext>
            </p:extLst>
          </p:nvPr>
        </p:nvGraphicFramePr>
        <p:xfrm>
          <a:off x="323528" y="2060848"/>
          <a:ext cx="856895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143000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 темпов роста  средней заработной платы по отдельным категориям работников  бюджетной сферы.     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				рублей</a:t>
            </a:r>
            <a:endParaRPr lang="ru-RU" dirty="0"/>
          </a:p>
        </p:txBody>
      </p:sp>
      <p:pic>
        <p:nvPicPr>
          <p:cNvPr id="5" name="Picture 3" descr="C:\Users\smirnovaas\Desktop\Документы\Инвестиционная привлекательность района\Информация для разработки\герб_of_Volosovo_rayon_(Leningrad_oblast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0468" y="260650"/>
            <a:ext cx="8874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123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9278353"/>
              </p:ext>
            </p:extLst>
          </p:nvPr>
        </p:nvGraphicFramePr>
        <p:xfrm>
          <a:off x="251521" y="1771182"/>
          <a:ext cx="8640960" cy="49701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4397"/>
                <a:gridCol w="661946"/>
                <a:gridCol w="72008"/>
                <a:gridCol w="265068"/>
                <a:gridCol w="783715"/>
                <a:gridCol w="746394"/>
                <a:gridCol w="918640"/>
                <a:gridCol w="918640"/>
                <a:gridCol w="852614"/>
                <a:gridCol w="987538"/>
              </a:tblGrid>
              <a:tr h="170918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baseline="0" dirty="0">
                          <a:effectLst/>
                          <a:latin typeface="Times New Roman" panose="02020603050405020304" pitchFamily="18" charset="0"/>
                        </a:rPr>
                        <a:t>Категории работников бюджетного сектора экономики</a:t>
                      </a:r>
                      <a:endParaRPr lang="ru-RU" sz="10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vert="vert270" anchor="ctr"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ru-RU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vert="vert27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baseline="0" dirty="0">
                          <a:effectLst/>
                          <a:latin typeface="Times New Roman" panose="02020603050405020304" pitchFamily="18" charset="0"/>
                        </a:rPr>
                        <a:t>Количество штатных единиц</a:t>
                      </a:r>
                      <a:endParaRPr lang="ru-RU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vert="vert270" anchor="b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baseline="0" dirty="0">
                          <a:effectLst/>
                          <a:latin typeface="Times New Roman" panose="02020603050405020304" pitchFamily="18" charset="0"/>
                        </a:rPr>
                        <a:t>Количество занятых штатных единиц</a:t>
                      </a:r>
                      <a:endParaRPr lang="ru-RU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vert="vert27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vert="vert27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baseline="0" dirty="0">
                          <a:effectLst/>
                          <a:latin typeface="Times New Roman" panose="02020603050405020304" pitchFamily="18" charset="0"/>
                        </a:rPr>
                        <a:t>Среднесписочная численность (чел.)</a:t>
                      </a:r>
                      <a:endParaRPr lang="ru-RU" sz="10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vert="vert27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baseline="0" dirty="0">
                          <a:effectLst/>
                          <a:latin typeface="Times New Roman" panose="02020603050405020304" pitchFamily="18" charset="0"/>
                        </a:rPr>
                        <a:t>ФОТ за отчетный период, (тыс. руб.)</a:t>
                      </a:r>
                      <a:endParaRPr lang="ru-RU" sz="10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vert="vert27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baseline="0" dirty="0">
                          <a:effectLst/>
                          <a:latin typeface="Times New Roman" panose="02020603050405020304" pitchFamily="18" charset="0"/>
                        </a:rPr>
                        <a:t>Среднемесячная заработная плата, (руб.)</a:t>
                      </a:r>
                      <a:endParaRPr lang="ru-RU" sz="10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vert="vert27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baseline="0" dirty="0" err="1">
                          <a:effectLst/>
                          <a:latin typeface="Times New Roman" panose="02020603050405020304" pitchFamily="18" charset="0"/>
                        </a:rPr>
                        <a:t>индикативныхе</a:t>
                      </a:r>
                      <a:r>
                        <a:rPr lang="ru-RU" sz="800" b="1" u="none" strike="noStrike" baseline="0" dirty="0">
                          <a:effectLst/>
                          <a:latin typeface="Times New Roman" panose="02020603050405020304" pitchFamily="18" charset="0"/>
                        </a:rPr>
                        <a:t> значения показателей соотношения средней заработной платы, в соответствии с "Дорожными картами" , %</a:t>
                      </a:r>
                      <a:endParaRPr lang="ru-RU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vert="vert27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baseline="0" dirty="0">
                          <a:effectLst/>
                          <a:latin typeface="Times New Roman" panose="02020603050405020304" pitchFamily="18" charset="0"/>
                        </a:rPr>
                        <a:t>достижение целевого показателя до средней заработной платы в </a:t>
                      </a:r>
                      <a:r>
                        <a:rPr lang="ru-RU" sz="800" b="1" u="none" strike="noStrike" baseline="0" dirty="0" err="1">
                          <a:effectLst/>
                          <a:latin typeface="Times New Roman" panose="02020603050405020304" pitchFamily="18" charset="0"/>
                        </a:rPr>
                        <a:t>Волосовском</a:t>
                      </a:r>
                      <a:r>
                        <a:rPr lang="ru-RU" sz="800" b="1" u="none" strike="noStrike" baseline="0" dirty="0">
                          <a:effectLst/>
                          <a:latin typeface="Times New Roman" panose="02020603050405020304" pitchFamily="18" charset="0"/>
                        </a:rPr>
                        <a:t> муниципальном районе  (по оценке за </a:t>
                      </a:r>
                      <a:r>
                        <a:rPr lang="ru-RU" sz="800" b="1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2016 </a:t>
                      </a:r>
                      <a:r>
                        <a:rPr lang="ru-RU" sz="800" b="1" u="none" strike="noStrike" baseline="0" dirty="0">
                          <a:effectLst/>
                          <a:latin typeface="Times New Roman" panose="02020603050405020304" pitchFamily="18" charset="0"/>
                        </a:rPr>
                        <a:t>г.), 100 %</a:t>
                      </a:r>
                      <a:endParaRPr lang="ru-RU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vert="vert270" anchor="ctr"/>
                </a:tc>
              </a:tr>
              <a:tr h="653681"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baseline="0" dirty="0">
                          <a:effectLst/>
                          <a:latin typeface="Times New Roman" panose="02020603050405020304" pitchFamily="18" charset="0"/>
                        </a:rPr>
                        <a:t>Указы Президента Российской Федерации от 07 мая 2012 г. № 597 «О мероприятиях по реализации государственной социальной политики»   </a:t>
                      </a:r>
                      <a:endParaRPr lang="ru-RU" sz="10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744">
                <a:tc gridSpan="10"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Образование, всего:</a:t>
                      </a:r>
                      <a:endParaRPr lang="ru-RU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13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Педагогические работники образовательных учреждений общего образования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413,0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413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316,9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154 573,9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40 647,4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117,3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%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117,8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ctr"/>
                </a:tc>
              </a:tr>
              <a:tr h="6513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Педагогические работники учреждений дополнительного образования детей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101,4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101,4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52,7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25 678,1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40 604,2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97,7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ctr"/>
                </a:tc>
              </a:tr>
              <a:tr h="6513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Педагогические работники дошкольных образовательных учреждений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229,4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229,4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204,3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89 554,5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36 529,0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108,2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111,1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ctr"/>
                </a:tc>
              </a:tr>
              <a:tr h="217744">
                <a:tc gridSpan="10"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baseline="0" dirty="0">
                          <a:effectLst/>
                          <a:latin typeface="Times New Roman" panose="02020603050405020304" pitchFamily="18" charset="0"/>
                        </a:rPr>
                        <a:t>Социальная политика:</a:t>
                      </a:r>
                      <a:endParaRPr lang="ru-RU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социальные работники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14,4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14,4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4772,1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27 616,3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2" marR="7912" marT="7912" marB="0" anchor="b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50"/>
            <a:ext cx="7427168" cy="1156988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</a:rPr>
              <a:t>Информация </a:t>
            </a:r>
            <a:r>
              <a:rPr lang="ru-RU" sz="1600" b="1" dirty="0">
                <a:latin typeface="Times New Roman" panose="02020603050405020304" pitchFamily="18" charset="0"/>
              </a:rPr>
              <a:t>о реализации </a:t>
            </a:r>
            <a:r>
              <a:rPr lang="ru-RU" sz="1600" b="1" dirty="0" smtClean="0">
                <a:latin typeface="Times New Roman" panose="02020603050405020304" pitchFamily="18" charset="0"/>
              </a:rPr>
              <a:t>Указов </a:t>
            </a:r>
            <a:r>
              <a:rPr lang="ru-RU" sz="1600" b="1" dirty="0">
                <a:latin typeface="Times New Roman" panose="02020603050405020304" pitchFamily="18" charset="0"/>
              </a:rPr>
              <a:t>Президента Российской Федерации  по муниципальным  учреждениям бюджетного сектора экономики в муниципальном </a:t>
            </a:r>
            <a:r>
              <a:rPr lang="ru-RU" sz="1600" b="1" dirty="0" smtClean="0">
                <a:latin typeface="Times New Roman" panose="02020603050405020304" pitchFamily="18" charset="0"/>
              </a:rPr>
              <a:t>образовании </a:t>
            </a:r>
            <a:r>
              <a:rPr lang="ru-RU" sz="1600" b="1" dirty="0">
                <a:latin typeface="Times New Roman" panose="02020603050405020304" pitchFamily="18" charset="0"/>
              </a:rPr>
              <a:t>Волосовский муниципальный район  за </a:t>
            </a:r>
            <a:r>
              <a:rPr lang="ru-RU" sz="1600" b="1" dirty="0" smtClean="0">
                <a:latin typeface="Times New Roman" panose="02020603050405020304" pitchFamily="18" charset="0"/>
              </a:rPr>
              <a:t>2017</a:t>
            </a:r>
            <a:br>
              <a:rPr lang="ru-RU" sz="1600" b="1" dirty="0" smtClean="0">
                <a:latin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</a:rPr>
              <a:t>год </a:t>
            </a:r>
            <a:endParaRPr lang="ru-RU" sz="1600" b="1" dirty="0">
              <a:latin typeface="Times New Roman" panose="02020603050405020304" pitchFamily="18" charset="0"/>
            </a:endParaRPr>
          </a:p>
        </p:txBody>
      </p:sp>
      <p:pic>
        <p:nvPicPr>
          <p:cNvPr id="5" name="Picture 3" descr="C:\Users\smirnovaas\Desktop\Документы\Инвестиционная привлекательность района\Информация для разработки\герб_of_Volosovo_rayon_(Leningrad_oblast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0468" y="260650"/>
            <a:ext cx="8874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528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5" y="1857364"/>
            <a:ext cx="807249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Благодарим </a:t>
            </a:r>
          </a:p>
          <a:p>
            <a:pPr algn="ctr"/>
            <a:r>
              <a:rPr lang="ru-RU" sz="60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</a:t>
            </a:r>
            <a:endParaRPr lang="ru-RU" sz="60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526053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136904" cy="3024336"/>
          </a:xfrm>
        </p:spPr>
        <p:txBody>
          <a:bodyPr anchor="ctr">
            <a:noAutofit/>
          </a:bodyPr>
          <a:lstStyle/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Настоящая информация  подготовлена во исполнение  муниципальной программы  "Управление  муниципальными финансами Волосовского муниципального района Ленинградской  области", утвержденной постановлением администрации Волосовского муниципального района от 27 августа 2014 года № 2258 .   "Бюджет для граждан" в доступной для широкого круга пользователей  форме раскрывает информацию об исполнении бюджета Волосовского муниципального района за 2017 год.                                   Разработчиком презентации "Бюджет для граждан" является комитет финансов администрации Волосовского муниципального района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861048"/>
            <a:ext cx="6400800" cy="1752600"/>
          </a:xfrm>
        </p:spPr>
        <p:txBody>
          <a:bodyPr>
            <a:normAutofit/>
          </a:bodyPr>
          <a:lstStyle/>
          <a:p>
            <a:endParaRPr lang="ru-RU" sz="1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007309"/>
              </p:ext>
            </p:extLst>
          </p:nvPr>
        </p:nvGraphicFramePr>
        <p:xfrm>
          <a:off x="611560" y="3789040"/>
          <a:ext cx="7488834" cy="1905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3110"/>
                <a:gridCol w="722707"/>
                <a:gridCol w="722707"/>
                <a:gridCol w="903385"/>
                <a:gridCol w="903385"/>
                <a:gridCol w="903385"/>
                <a:gridCol w="903385"/>
                <a:gridCol w="903385"/>
                <a:gridCol w="903385"/>
              </a:tblGrid>
              <a:tr h="182880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Контактная информация: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 gridSpan="9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 комитета финансов                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Васечкин Юрий Александрович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880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                       г. Волосово, пл. Советов, 3а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 (факс)       8(813 73)21350  (23383)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электронной почты :     </a:t>
                      </a:r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kfvolosovo@rambler.ru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  работы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8-00 до 17-00    пн,вт,ср,чт,пт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обед с 12-00 до 13-00   Выходные сб,вс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 gridSpan="9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 размещена  на официальном сайте  Волосовского муниципального района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7952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6192688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4000"/>
              </a:lnSpc>
              <a:buNone/>
            </a:pPr>
            <a:r>
              <a:rPr lang="ru-RU" sz="4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Волосовский</a:t>
            </a:r>
            <a:r>
              <a:rPr lang="ru-RU" sz="4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 расположен на западе Ленинградской области. Площадь района – 2,7 тыс. кв. км.  Административным центром района является г</a:t>
            </a:r>
            <a:r>
              <a:rPr lang="ru-RU" sz="4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Волосово </a:t>
            </a:r>
            <a:r>
              <a:rPr lang="ru-RU" sz="4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(статус города получил 14 апреля 1999 года). Волосово расположено в 84 км от Санкт-Петербурга. История поселка начинается с 1870 года, – когда вступила в строй железная дорога Петербург – </a:t>
            </a:r>
            <a:r>
              <a:rPr lang="ru-RU" sz="4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Ревель</a:t>
            </a:r>
            <a:r>
              <a:rPr lang="ru-RU" sz="4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(Таллин). С 1927 года Волосово является административным центром района. На территории района 15 сельских поселений и 1 город Волосово</a:t>
            </a:r>
            <a:r>
              <a:rPr lang="ru-RU" sz="4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Благоприятная </a:t>
            </a:r>
            <a:r>
              <a:rPr lang="ru-RU" sz="4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ситуация, разветвленная дорожная сеть, близость к областному центру – внешние факторы, определяющие перспективное развитие района</a:t>
            </a:r>
            <a:r>
              <a:rPr lang="ru-RU" sz="4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4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района успешно работают  предприятия промышленности, сельского и лесного хозяйства, строительства, транспорта и торговли. </a:t>
            </a:r>
            <a:endParaRPr lang="ru-RU" sz="4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4000"/>
              </a:lnSpc>
              <a:buNone/>
            </a:pPr>
            <a:r>
              <a:rPr lang="ru-RU" sz="4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4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итогам </a:t>
            </a:r>
            <a:r>
              <a:rPr lang="ru-RU" sz="4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4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4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оборот </a:t>
            </a:r>
            <a:r>
              <a:rPr lang="ru-RU" sz="4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промышленных предприятий района</a:t>
            </a:r>
            <a:r>
              <a:rPr lang="ru-RU" sz="4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составил 4 785,7 млн. рублей, что выше показателя прошлого года на 47,8</a:t>
            </a:r>
            <a:r>
              <a:rPr lang="ru-RU" sz="4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r>
              <a:rPr lang="en-US" sz="4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промышленности в общем объеме отгрузки по крупным и средним предприятиям и организациям района составляет 59,6%. </a:t>
            </a:r>
            <a:r>
              <a:rPr lang="ru-RU" sz="4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</a:t>
            </a:r>
            <a:r>
              <a:rPr lang="ru-RU" sz="4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инвестиций в основной капитал по полному кругу организаций района за счет всех источников финансирования </a:t>
            </a:r>
            <a:r>
              <a:rPr lang="ru-RU" sz="4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2017 год составил </a:t>
            </a:r>
            <a:r>
              <a:rPr lang="ru-RU" sz="4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1 434,5 млн</a:t>
            </a:r>
            <a:r>
              <a:rPr lang="ru-RU" sz="4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4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или 82,3% к уровню 12 месяцев 2016 года. </a:t>
            </a:r>
            <a:r>
              <a:rPr lang="ru-RU" sz="4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Наибольший объем инвестиций направлен на развитие отрасли «сельское хозяйство» - 616,7 млн</a:t>
            </a:r>
            <a:r>
              <a:rPr lang="ru-RU" sz="4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4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или 43% всех инвестиционных средств (в том числе на рабочий, продуктивный и племенной скот – </a:t>
            </a:r>
            <a:r>
              <a:rPr lang="ru-RU" sz="4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350,5 </a:t>
            </a:r>
            <a:r>
              <a:rPr lang="ru-RU" sz="4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4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4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.), инвестиции в сферу государственного управления и обеспечения военной безопасности, социального обеспечения – 622,3 млн</a:t>
            </a:r>
            <a:r>
              <a:rPr lang="ru-RU" sz="4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4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или 43,4% всех инвестиций за 12 месяцев 2017 года, инвестиционные отчисления в промышленность  – 69,0 млн</a:t>
            </a:r>
            <a:r>
              <a:rPr lang="ru-RU" sz="4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4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или 4,8% всех инвестиций за отчетный период по крупным и средним предприятиям. </a:t>
            </a:r>
          </a:p>
          <a:p>
            <a:pPr marL="0" indent="0" algn="just">
              <a:lnSpc>
                <a:spcPct val="134000"/>
              </a:lnSpc>
              <a:buNone/>
            </a:pPr>
            <a:r>
              <a:rPr lang="ru-RU" sz="4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Оборот сельскохозяйственной продукции по крупным и средним предприятиям </a:t>
            </a:r>
            <a:r>
              <a:rPr lang="ru-RU" sz="4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2017 год составил 2500,9 </a:t>
            </a:r>
            <a:r>
              <a:rPr lang="ru-RU" sz="4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4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4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или 111,3% к аналогичному периоду прошлого года. </a:t>
            </a:r>
          </a:p>
        </p:txBody>
      </p:sp>
      <p:pic>
        <p:nvPicPr>
          <p:cNvPr id="4" name="Picture 3" descr="C:\Users\smirnovaas\Desktop\Документы\Инвестиционная привлекательность района\Информация для разработки\герб_of_Volosovo_rayon_(Leningrad_oblast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1812" y="1"/>
            <a:ext cx="812188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3040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6955945"/>
              </p:ext>
            </p:extLst>
          </p:nvPr>
        </p:nvGraphicFramePr>
        <p:xfrm>
          <a:off x="542181" y="1772816"/>
          <a:ext cx="8229600" cy="4862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632"/>
                <a:gridCol w="2883768"/>
                <a:gridCol w="2743200"/>
              </a:tblGrid>
              <a:tr h="73654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Налоговые доходы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Неналоговые доходы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Безвозмездные</a:t>
                      </a:r>
                      <a:r>
                        <a:rPr lang="ru-RU" sz="1800" b="1" baseline="0" dirty="0" smtClean="0"/>
                        <a:t> поступления</a:t>
                      </a:r>
                      <a:endParaRPr lang="ru-RU" sz="1800" b="1" dirty="0"/>
                    </a:p>
                  </a:txBody>
                  <a:tcPr/>
                </a:tc>
              </a:tr>
              <a:tr h="412608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/>
                        <a:t>Налог на доходы физических лиц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/>
                        <a:t>Акцизы на нефтепродукты;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/>
                        <a:t>Государственная пошлина;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/>
                        <a:t>Налоги</a:t>
                      </a:r>
                      <a:r>
                        <a:rPr lang="ru-RU" sz="1800" baseline="0" dirty="0" smtClean="0"/>
                        <a:t> на совокупный доход;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 smtClean="0"/>
                        <a:t>Другие налоги.</a:t>
                      </a:r>
                      <a:endParaRPr lang="ru-RU" sz="18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/>
                        <a:t>Доходы от сдачи в аренду имущества;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/>
                        <a:t>Доходы от реализации имущества, земельных участков;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/>
                        <a:t>Платежи </a:t>
                      </a:r>
                      <a:r>
                        <a:rPr lang="ru-RU" sz="1800" baseline="0" dirty="0" smtClean="0"/>
                        <a:t> от государственных и муниципальных предприятий;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 smtClean="0"/>
                        <a:t>Штрафы, санкции, возмещение ущерба;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 smtClean="0"/>
                        <a:t>Плата за негативное воздействие на окружающую среду.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/>
                        <a:t>Дотации;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/>
                        <a:t>Субвенции;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/>
                        <a:t>Субсидии;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/>
                        <a:t>Межбюджетные</a:t>
                      </a:r>
                      <a:r>
                        <a:rPr lang="ru-RU" sz="1800" baseline="0" dirty="0" smtClean="0"/>
                        <a:t> трансферты;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 smtClean="0"/>
                        <a:t>Прочие поступления.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229600" cy="855539"/>
          </a:xfrm>
        </p:spPr>
        <p:txBody>
          <a:bodyPr>
            <a:noAutofit/>
          </a:bodyPr>
          <a:lstStyle/>
          <a:p>
            <a:r>
              <a:rPr lang="ru-RU" sz="2500" b="1" dirty="0" smtClean="0"/>
              <a:t> Доходы, поступающие </a:t>
            </a:r>
            <a:r>
              <a:rPr lang="ru-RU" sz="2500" b="1" dirty="0"/>
              <a:t>в бюджет </a:t>
            </a:r>
            <a:br>
              <a:rPr lang="ru-RU" sz="2500" b="1" dirty="0"/>
            </a:br>
            <a:r>
              <a:rPr lang="ru-RU" sz="2500" b="1" dirty="0"/>
              <a:t>м</a:t>
            </a:r>
            <a:r>
              <a:rPr lang="ru-RU" sz="2500" b="1" dirty="0" smtClean="0"/>
              <a:t>униципального образования Волосовский </a:t>
            </a:r>
            <a:r>
              <a:rPr lang="ru-RU" sz="2500" b="1" dirty="0"/>
              <a:t>муниципальный </a:t>
            </a:r>
            <a:r>
              <a:rPr lang="ru-RU" sz="2500" b="1" dirty="0" smtClean="0"/>
              <a:t>район </a:t>
            </a:r>
            <a:r>
              <a:rPr lang="ru-RU" sz="2500" b="1" dirty="0"/>
              <a:t/>
            </a:r>
            <a:br>
              <a:rPr lang="ru-RU" sz="2500" b="1" dirty="0"/>
            </a:br>
            <a:endParaRPr lang="ru-RU" sz="2500" b="1" dirty="0"/>
          </a:p>
        </p:txBody>
      </p:sp>
      <p:pic>
        <p:nvPicPr>
          <p:cNvPr id="5" name="Picture 3" descr="C:\Users\smirnovaas\Desktop\Документы\Инвестиционная привлекательность района\Информация для разработки\герб_of_Volosovo_rayon_(Leningrad_oblast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8384" y="260648"/>
            <a:ext cx="8874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1345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9293804"/>
              </p:ext>
            </p:extLst>
          </p:nvPr>
        </p:nvGraphicFramePr>
        <p:xfrm>
          <a:off x="251520" y="1700808"/>
          <a:ext cx="8640960" cy="4620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1152128"/>
                <a:gridCol w="936104"/>
                <a:gridCol w="576064"/>
                <a:gridCol w="1152128"/>
                <a:gridCol w="1008112"/>
                <a:gridCol w="720080"/>
                <a:gridCol w="1152128"/>
                <a:gridCol w="1008112"/>
              </a:tblGrid>
              <a:tr h="1274565">
                <a:tc rowSpan="2"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23" marR="82323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000" b="1" dirty="0" smtClean="0"/>
                    </a:p>
                    <a:p>
                      <a:pPr algn="ctr"/>
                      <a:r>
                        <a:rPr lang="ru-RU" sz="1200" b="1" dirty="0" smtClean="0"/>
                        <a:t>(млн. руб.)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23" marR="8232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en-US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 smtClean="0"/>
                    </a:p>
                    <a:p>
                      <a:pPr algn="ctr"/>
                      <a:r>
                        <a:rPr lang="ru-RU" sz="1200" b="1" dirty="0" smtClean="0"/>
                        <a:t>(млн. руб.)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23" marR="82323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Дефицит(-), профицит(+)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23" marR="8232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85391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Утвержденные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назначения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23" marR="82323"/>
                </a:tc>
                <a:tc>
                  <a:txBody>
                    <a:bodyPr/>
                    <a:lstStyle/>
                    <a:p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 01.01.201</a:t>
                      </a:r>
                      <a:r>
                        <a:rPr lang="en-US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23" marR="82323"/>
                </a:tc>
                <a:tc>
                  <a:txBody>
                    <a:bodyPr/>
                    <a:lstStyle/>
                    <a:p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23" marR="8232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Утвержденные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бюджетные назначения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2323" marR="8232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</a:t>
                      </a:r>
                      <a:r>
                        <a:rPr lang="en-US" sz="12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.01.2018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en-US" sz="12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2323" marR="82323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23" marR="8232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Утвержденные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бюджетные назначения</a:t>
                      </a:r>
                    </a:p>
                    <a:p>
                      <a:pPr marL="0" algn="ctr" defTabSz="914400" rtl="0" eaLnBrk="1" latinLnBrk="0" hangingPunct="1"/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2323" marR="8232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01.01.201</a:t>
                      </a:r>
                      <a:r>
                        <a:rPr lang="en-US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2323" marR="82323"/>
                </a:tc>
              </a:tr>
              <a:tr h="149182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Волосовский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район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23" marR="82323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23" marR="82323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808,3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23" marR="82323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23" marR="82323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1 841,5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23" marR="82323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1 775,2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23" marR="82323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23" marR="82323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- 17,9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23" marR="82323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23" marR="82323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99412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Исполнение бюджета МО Волосовский муниципальный район Ленинградской области за 201</a:t>
            </a:r>
            <a:r>
              <a:rPr lang="en-US" sz="2400" b="1" dirty="0"/>
              <a:t>7</a:t>
            </a:r>
            <a:r>
              <a:rPr lang="ru-RU" sz="2400" b="1" dirty="0" smtClean="0"/>
              <a:t> год  </a:t>
            </a:r>
            <a:endParaRPr lang="ru-RU" sz="2400" b="1" dirty="0"/>
          </a:p>
        </p:txBody>
      </p:sp>
      <p:pic>
        <p:nvPicPr>
          <p:cNvPr id="5" name="Picture 3" descr="C:\Users\smirnovaas\Desktop\Документы\Инвестиционная привлекательность района\Информация для разработки\герб_of_Volosovo_rayon_(Leningrad_oblast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8635" y="260647"/>
            <a:ext cx="8874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24328" y="1332211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(млн. руб.)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32469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7092830"/>
              </p:ext>
            </p:extLst>
          </p:nvPr>
        </p:nvGraphicFramePr>
        <p:xfrm>
          <a:off x="251521" y="1510803"/>
          <a:ext cx="8640959" cy="50989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04663"/>
                <a:gridCol w="1404663"/>
                <a:gridCol w="1404663"/>
                <a:gridCol w="1404663"/>
                <a:gridCol w="1404663"/>
                <a:gridCol w="1617644"/>
              </a:tblGrid>
              <a:tr h="1127556"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Наименование показателей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2016 год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(факт)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(план)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(факт)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исполнение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Динамика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 201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%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84532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Общий</a:t>
                      </a:r>
                      <a:r>
                        <a:rPr lang="ru-RU" sz="1700" baseline="0" dirty="0" smtClean="0"/>
                        <a:t> объем</a:t>
                      </a:r>
                    </a:p>
                    <a:p>
                      <a:pPr algn="ctr"/>
                      <a:r>
                        <a:rPr lang="ru-RU" sz="1700" baseline="0" dirty="0" smtClean="0"/>
                        <a:t>доходов (млн. руб.)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1 905,</a:t>
                      </a:r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</a:t>
                      </a:r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7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808,3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94,9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10709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Общий</a:t>
                      </a:r>
                      <a:r>
                        <a:rPr lang="ru-RU" sz="1700" baseline="0" dirty="0" smtClean="0"/>
                        <a:t> объем</a:t>
                      </a:r>
                    </a:p>
                    <a:p>
                      <a:pPr algn="l"/>
                      <a:r>
                        <a:rPr lang="ru-RU" sz="1700" baseline="0" dirty="0" smtClean="0"/>
                        <a:t>расходов (млн. руб.)</a:t>
                      </a:r>
                      <a:endParaRPr lang="ru-RU" sz="1700" dirty="0" smtClean="0"/>
                    </a:p>
                    <a:p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7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831,6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1 841,5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23" marR="82323"/>
                </a:tc>
                <a:tc>
                  <a:txBody>
                    <a:bodyPr/>
                    <a:lstStyle/>
                    <a:p>
                      <a:pPr algn="ctr"/>
                      <a:endParaRPr lang="ru-RU" sz="17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1 775,2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23" marR="82323"/>
                </a:tc>
                <a:tc>
                  <a:txBody>
                    <a:bodyPr/>
                    <a:lstStyle/>
                    <a:p>
                      <a:pPr algn="ctr"/>
                      <a:endParaRPr lang="ru-RU" sz="17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96,4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23" marR="82323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96,9%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56842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Дефицит (-);</a:t>
                      </a:r>
                    </a:p>
                    <a:p>
                      <a:pPr algn="ctr"/>
                      <a:r>
                        <a:rPr lang="ru-RU" sz="1700" dirty="0" smtClean="0"/>
                        <a:t>Профицит (+)</a:t>
                      </a:r>
                    </a:p>
                    <a:p>
                      <a:pPr algn="ctr"/>
                      <a:r>
                        <a:rPr lang="ru-RU" sz="1700" dirty="0" smtClean="0"/>
                        <a:t>(млн. руб.)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73,6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-17,9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33,1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Основные характеристики 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тчета об исполнении бюджета МО Волосовский муниципальный район Ленинградской области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за 201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год </a:t>
            </a:r>
            <a:endParaRPr lang="ru-RU" sz="23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smirnovaas\Desktop\Документы\Инвестиционная привлекательность района\Информация для разработки\герб_of_Volosovo_rayon_(Leningrad_oblast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0468" y="260650"/>
            <a:ext cx="8874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5481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1645422"/>
              </p:ext>
            </p:extLst>
          </p:nvPr>
        </p:nvGraphicFramePr>
        <p:xfrm>
          <a:off x="108457" y="1460665"/>
          <a:ext cx="4247520" cy="4848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506" y="191510"/>
            <a:ext cx="7920841" cy="1143000"/>
          </a:xfrm>
        </p:spPr>
        <p:txBody>
          <a:bodyPr>
            <a:noAutofit/>
          </a:bodyPr>
          <a:lstStyle/>
          <a:p>
            <a:r>
              <a:rPr lang="ru-RU" sz="2000" b="1" dirty="0"/>
              <a:t>Удельный вес доходов </a:t>
            </a:r>
            <a:br>
              <a:rPr lang="ru-RU" sz="2000" b="1" dirty="0"/>
            </a:br>
            <a:r>
              <a:rPr lang="ru-RU" sz="2000" b="1" dirty="0"/>
              <a:t>м</a:t>
            </a:r>
            <a:r>
              <a:rPr lang="ru-RU" sz="2000" b="1" dirty="0" smtClean="0"/>
              <a:t>униципального  образования </a:t>
            </a:r>
            <a:br>
              <a:rPr lang="ru-RU" sz="2000" b="1" dirty="0" smtClean="0"/>
            </a:br>
            <a:r>
              <a:rPr lang="ru-RU" sz="2000" b="1" dirty="0" smtClean="0"/>
              <a:t>Волосовский  </a:t>
            </a:r>
            <a:r>
              <a:rPr lang="ru-RU" sz="2000" b="1" dirty="0"/>
              <a:t>муниципальный </a:t>
            </a:r>
            <a:r>
              <a:rPr lang="ru-RU" sz="2000" b="1" dirty="0" smtClean="0"/>
              <a:t>район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в соответствии со </a:t>
            </a:r>
            <a:r>
              <a:rPr lang="ru-RU" sz="2000" b="1" dirty="0" smtClean="0"/>
              <a:t>структурой</a:t>
            </a:r>
            <a:endParaRPr lang="ru-RU" sz="2000" dirty="0"/>
          </a:p>
        </p:txBody>
      </p:sp>
      <p:graphicFrame>
        <p:nvGraphicFramePr>
          <p:cNvPr id="7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4747153"/>
              </p:ext>
            </p:extLst>
          </p:nvPr>
        </p:nvGraphicFramePr>
        <p:xfrm>
          <a:off x="4531403" y="1412776"/>
          <a:ext cx="4445652" cy="4809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3" descr="C:\Users\smirnovaas\Desktop\Документы\Инвестиционная привлекательность района\Информация для разработки\герб_of_Volosovo_rayon_(Leningrad_oblast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0468" y="260650"/>
            <a:ext cx="8874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9941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0303066"/>
              </p:ext>
            </p:extLst>
          </p:nvPr>
        </p:nvGraphicFramePr>
        <p:xfrm>
          <a:off x="251519" y="2674938"/>
          <a:ext cx="8746361" cy="3778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930955" cy="1143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Динамика доходной части муниципального образования Волосовский муниципальный район</a:t>
            </a:r>
            <a:endParaRPr lang="ru-RU" sz="1800" dirty="0"/>
          </a:p>
        </p:txBody>
      </p:sp>
      <p:pic>
        <p:nvPicPr>
          <p:cNvPr id="7" name="Picture 3" descr="C:\Users\smirnovaas\Desktop\Документы\Инвестиционная привлекательность района\Информация для разработки\герб_of_Volosovo_rayon_(Leningrad_oblast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0468" y="260650"/>
            <a:ext cx="8874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1442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468784"/>
              </p:ext>
            </p:extLst>
          </p:nvPr>
        </p:nvGraphicFramePr>
        <p:xfrm>
          <a:off x="150126" y="188640"/>
          <a:ext cx="8814362" cy="6321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8640"/>
            <a:ext cx="890587" cy="1073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3282770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18417</TotalTime>
  <Words>2055</Words>
  <Application>Microsoft Office PowerPoint</Application>
  <PresentationFormat>Экран (4:3)</PresentationFormat>
  <Paragraphs>577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Волна</vt:lpstr>
      <vt:lpstr>Презентация PowerPoint</vt:lpstr>
      <vt:lpstr>Презентация PowerPoint</vt:lpstr>
      <vt:lpstr>Презентация PowerPoint</vt:lpstr>
      <vt:lpstr> Доходы, поступающие в бюджет  муниципального образования Волосовский муниципальный район  </vt:lpstr>
      <vt:lpstr>Исполнение бюджета МО Волосовский муниципальный район Ленинградской области за 2017 год  </vt:lpstr>
      <vt:lpstr>Основные характеристики  отчета об исполнении бюджета МО Волосовский муниципальный район Ленинградской области  за 2017 год </vt:lpstr>
      <vt:lpstr>Удельный вес доходов  муниципального  образования  Волосовский  муниципальный район в соответствии со структурой</vt:lpstr>
      <vt:lpstr>Динамика доходной части муниципального образования Волосовский муниципальный район</vt:lpstr>
      <vt:lpstr>Презентация PowerPoint</vt:lpstr>
      <vt:lpstr>НДФЛ, поступивший в бюджет района в 2017 году  </vt:lpstr>
      <vt:lpstr>Исполнение бюджета МО Волосовский муниципальный район по налоговым и неналоговым доходам  в 2017 году</vt:lpstr>
      <vt:lpstr>Анализ поступления  межбюджетных трансфертов  в 2016-2017 годах</vt:lpstr>
      <vt:lpstr>Динамика безвозмездных поступлений  из бюджетов других уровней 2016- 2017 гг.  </vt:lpstr>
      <vt:lpstr>Как классифицируются  виды расходов ? </vt:lpstr>
      <vt:lpstr>Исполнение бюджета Волосовского муниципального района за 2017 год</vt:lpstr>
      <vt:lpstr>Презентация PowerPoint</vt:lpstr>
      <vt:lpstr>Динамика исполнения расходной части бюджета по основным направления расходов</vt:lpstr>
      <vt:lpstr>Структура расходов бюджета в программном формате</vt:lpstr>
      <vt:lpstr>Информация о ходе реализации муниципальных программ МО Волосовский муниципальный район Ленинградской области  в январе – декабре 2017 года</vt:lpstr>
      <vt:lpstr>Объем расходов бюджета Волосовского муниципального района в расчете 1 –го  жителя района           (тыс. рублей)</vt:lpstr>
      <vt:lpstr>      Динамика  темпов роста  средней заработной платы по отдельным категориям работников  бюджетной сферы.             рублей</vt:lpstr>
      <vt:lpstr>Динамика  темпов роста  средней заработной платы по отдельным категориям работников  бюджетной сферы.             рублей</vt:lpstr>
      <vt:lpstr>   Информация о реализации Указов Президента Российской Федерации  по муниципальным  учреждениям бюджетного сектора экономики в муниципальном образовании Волосовский муниципальный район  за 2017 год </vt:lpstr>
      <vt:lpstr>Презентация PowerPoint</vt:lpstr>
      <vt:lpstr>Настоящая информация  подготовлена во исполнение  муниципальной программы  "Управление  муниципальными финансами Волосовского муниципального района Ленинградской  области", утвержденной постановлением администрации Волосовского муниципального района от 27 августа 2014 года № 2258 .   "Бюджет для граждан" в доступной для широкого круга пользователей  форме раскрывает информацию об исполнении бюджета Волосовского муниципального района за 2017 год.                                   Разработчиком презентации "Бюджет для граждан" является комитет финансов администрации Волосовского муниципального района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проекте бюджета  муниципального образования Волосовский район  Ленинградской области  на 2015 год  и на плановый период  2016 и 2017 годов</dc:title>
  <dc:creator>А.В.Добротворский</dc:creator>
  <cp:lastModifiedBy>Ю.А.Васечкин</cp:lastModifiedBy>
  <cp:revision>494</cp:revision>
  <cp:lastPrinted>2018-04-10T12:14:43Z</cp:lastPrinted>
  <dcterms:created xsi:type="dcterms:W3CDTF">2014-11-26T05:32:22Z</dcterms:created>
  <dcterms:modified xsi:type="dcterms:W3CDTF">2018-04-23T11:02:43Z</dcterms:modified>
</cp:coreProperties>
</file>