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6" r:id="rId1"/>
  </p:sldMasterIdLst>
  <p:notesMasterIdLst>
    <p:notesMasterId r:id="rId25"/>
  </p:notesMasterIdLst>
  <p:sldIdLst>
    <p:sldId id="304" r:id="rId2"/>
    <p:sldId id="297" r:id="rId3"/>
    <p:sldId id="308" r:id="rId4"/>
    <p:sldId id="307" r:id="rId5"/>
    <p:sldId id="299" r:id="rId6"/>
    <p:sldId id="260" r:id="rId7"/>
    <p:sldId id="261" r:id="rId8"/>
    <p:sldId id="262" r:id="rId9"/>
    <p:sldId id="277" r:id="rId10"/>
    <p:sldId id="275" r:id="rId11"/>
    <p:sldId id="276" r:id="rId12"/>
    <p:sldId id="279" r:id="rId13"/>
    <p:sldId id="303" r:id="rId14"/>
    <p:sldId id="264" r:id="rId15"/>
    <p:sldId id="270" r:id="rId16"/>
    <p:sldId id="282" r:id="rId17"/>
    <p:sldId id="283" r:id="rId18"/>
    <p:sldId id="284" r:id="rId19"/>
    <p:sldId id="306" r:id="rId20"/>
    <p:sldId id="287" r:id="rId21"/>
    <p:sldId id="293" r:id="rId22"/>
    <p:sldId id="274" r:id="rId23"/>
    <p:sldId id="301" r:id="rId24"/>
  </p:sldIdLst>
  <p:sldSz cx="9144000" cy="6858000" type="screen4x3"/>
  <p:notesSz cx="68580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588" autoAdjust="0"/>
    <p:restoredTop sz="96000" autoAdjust="0"/>
  </p:normalViewPr>
  <p:slideViewPr>
    <p:cSldViewPr>
      <p:cViewPr>
        <p:scale>
          <a:sx n="87" d="100"/>
          <a:sy n="87" d="100"/>
        </p:scale>
        <p:origin x="-108" y="-6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image" Target="../media/image6.jpe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b="1" i="0" baseline="0" dirty="0">
                <a:effectLst/>
                <a:latin typeface="Times New Roman" panose="02020603050405020304" pitchFamily="18" charset="0"/>
                <a:cs typeface="Times New Roman" panose="02020603050405020304" pitchFamily="18" charset="0"/>
              </a:rPr>
              <a:t>Фактическое</a:t>
            </a:r>
            <a:endParaRPr lang="ru-RU" sz="1600" dirty="0">
              <a:effectLst/>
              <a:latin typeface="Times New Roman" panose="02020603050405020304" pitchFamily="18" charset="0"/>
              <a:cs typeface="Times New Roman" panose="02020603050405020304" pitchFamily="18" charset="0"/>
            </a:endParaRPr>
          </a:p>
          <a:p>
            <a:pPr>
              <a:defRPr/>
            </a:pPr>
            <a:r>
              <a:rPr lang="ru-RU" sz="1600" b="1" i="0" baseline="0" dirty="0">
                <a:effectLst/>
                <a:latin typeface="Times New Roman" panose="02020603050405020304" pitchFamily="18" charset="0"/>
                <a:cs typeface="Times New Roman" panose="02020603050405020304" pitchFamily="18" charset="0"/>
              </a:rPr>
              <a:t> поступление за 20</a:t>
            </a:r>
            <a:r>
              <a:rPr lang="en-US" sz="1600" b="1" i="0" baseline="0" dirty="0" smtClean="0">
                <a:effectLst/>
                <a:latin typeface="Times New Roman" panose="02020603050405020304" pitchFamily="18" charset="0"/>
                <a:cs typeface="Times New Roman" panose="02020603050405020304" pitchFamily="18" charset="0"/>
              </a:rPr>
              <a:t>2</a:t>
            </a:r>
            <a:r>
              <a:rPr lang="en-US" sz="1600" b="1" i="0" baseline="0" dirty="0">
                <a:effectLst/>
                <a:latin typeface="Times New Roman" panose="02020603050405020304" pitchFamily="18" charset="0"/>
                <a:cs typeface="Times New Roman" panose="02020603050405020304" pitchFamily="18" charset="0"/>
              </a:rPr>
              <a:t>2</a:t>
            </a:r>
            <a:r>
              <a:rPr lang="ru-RU" sz="1600" b="1" i="0" baseline="0" dirty="0" smtClean="0">
                <a:effectLst/>
                <a:latin typeface="Times New Roman" panose="02020603050405020304" pitchFamily="18" charset="0"/>
                <a:cs typeface="Times New Roman" panose="02020603050405020304" pitchFamily="18" charset="0"/>
              </a:rPr>
              <a:t> </a:t>
            </a:r>
            <a:r>
              <a:rPr lang="ru-RU" sz="1600" b="1" i="0" baseline="0" dirty="0">
                <a:effectLst/>
                <a:latin typeface="Times New Roman" panose="02020603050405020304" pitchFamily="18" charset="0"/>
                <a:cs typeface="Times New Roman" panose="02020603050405020304" pitchFamily="18" charset="0"/>
              </a:rPr>
              <a:t>год</a:t>
            </a:r>
            <a:endParaRPr lang="ru-RU" sz="1600" dirty="0">
              <a:effectLst/>
              <a:latin typeface="Times New Roman" panose="02020603050405020304" pitchFamily="18" charset="0"/>
              <a:cs typeface="Times New Roman" panose="02020603050405020304" pitchFamily="18" charset="0"/>
            </a:endParaRPr>
          </a:p>
        </c:rich>
      </c:tx>
      <c:layout>
        <c:manualLayout>
          <c:xMode val="edge"/>
          <c:yMode val="edge"/>
          <c:x val="0.23689739450590447"/>
          <c:y val="4.2707330920724117E-2"/>
        </c:manualLayout>
      </c:layout>
      <c:overlay val="0"/>
    </c:title>
    <c:autoTitleDeleted val="0"/>
    <c:plotArea>
      <c:layout/>
      <c:pieChart>
        <c:varyColors val="1"/>
        <c:ser>
          <c:idx val="0"/>
          <c:order val="0"/>
          <c:tx>
            <c:strRef>
              <c:f>Лист1!$B$1</c:f>
              <c:strCache>
                <c:ptCount val="1"/>
                <c:pt idx="0">
                  <c:v>Доходы  всего 2 211,5 млн. руб.</c:v>
                </c:pt>
              </c:strCache>
            </c:strRef>
          </c:tx>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Лист1!$A$2:$A$4</c:f>
              <c:strCache>
                <c:ptCount val="3"/>
                <c:pt idx="0">
                  <c:v>Налоговые доходы                                  693,6 млн.руб.</c:v>
                </c:pt>
                <c:pt idx="1">
                  <c:v>Неналоговые доходы                            85,7 млн.руб.</c:v>
                </c:pt>
                <c:pt idx="2">
                  <c:v>Безвозмездные поступления                                                            1 432,2 млн.руб.</c:v>
                </c:pt>
              </c:strCache>
            </c:strRef>
          </c:cat>
          <c:val>
            <c:numRef>
              <c:f>Лист1!$B$2:$B$4</c:f>
              <c:numCache>
                <c:formatCode>#\ ##0.0</c:formatCode>
                <c:ptCount val="3"/>
                <c:pt idx="0">
                  <c:v>693.6</c:v>
                </c:pt>
                <c:pt idx="1">
                  <c:v>85.7</c:v>
                </c:pt>
                <c:pt idx="2">
                  <c:v>1432.2</c:v>
                </c:pt>
              </c:numCache>
            </c:numRef>
          </c:val>
          <c:extLst xmlns:c16r2="http://schemas.microsoft.com/office/drawing/2015/06/chart">
            <c:ext xmlns:c16="http://schemas.microsoft.com/office/drawing/2014/chart" uri="{C3380CC4-5D6E-409C-BE32-E72D297353CC}">
              <c16:uniqueId val="{00000000-D55D-4E5B-9BB4-A03AA687AC5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0841714694692417"/>
          <c:y val="0.39205689164172508"/>
          <c:w val="0.38261291294684907"/>
          <c:h val="0.39952411554872125"/>
        </c:manualLayout>
      </c:layout>
      <c:overlay val="0"/>
      <c:txPr>
        <a:bodyPr/>
        <a:lstStyle/>
        <a:p>
          <a:pPr>
            <a:defRPr sz="1400"/>
          </a:pPr>
          <a:endParaRPr lang="ru-RU"/>
        </a:p>
      </c:txPr>
    </c:legend>
    <c:plotVisOnly val="1"/>
    <c:dispBlanksAs val="zero"/>
    <c:showDLblsOverMax val="0"/>
  </c:chart>
  <c:spPr>
    <a:pattFill prst="pct5">
      <a:fgClr>
        <a:schemeClr val="accent1"/>
      </a:fgClr>
      <a:bgClr>
        <a:schemeClr val="bg1"/>
      </a:bgClr>
    </a:pattFill>
    <a:ln>
      <a:noFill/>
    </a:ln>
    <a:effectLst>
      <a:outerShdw blurRad="50800" dist="50800" dir="5400000" algn="ctr" rotWithShape="0">
        <a:schemeClr val="bg1"/>
      </a:outerShdw>
    </a:effectLst>
  </c:spPr>
  <c:txPr>
    <a:bodyPr/>
    <a:lstStyle/>
    <a:p>
      <a:pPr>
        <a:defRPr sz="1200" baseline="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4.4489959398533114E-3"/>
          <c:y val="1.1757952820057031E-2"/>
          <c:w val="0.93706142066599485"/>
          <c:h val="0.6466883309261936"/>
        </c:manualLayout>
      </c:layout>
      <c:bar3DChart>
        <c:barDir val="col"/>
        <c:grouping val="standard"/>
        <c:varyColors val="0"/>
        <c:ser>
          <c:idx val="0"/>
          <c:order val="0"/>
          <c:tx>
            <c:strRef>
              <c:f>Лист1!$B$1</c:f>
              <c:strCache>
                <c:ptCount val="1"/>
                <c:pt idx="0">
                  <c:v>2018</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Образование</c:v>
                </c:pt>
                <c:pt idx="1">
                  <c:v>Социальная политика</c:v>
                </c:pt>
                <c:pt idx="2">
                  <c:v>Общегосударственные вопросы</c:v>
                </c:pt>
                <c:pt idx="3">
                  <c:v>Национальная экономика</c:v>
                </c:pt>
                <c:pt idx="4">
                  <c:v>Физическая культура и спорт</c:v>
                </c:pt>
              </c:strCache>
            </c:strRef>
          </c:cat>
          <c:val>
            <c:numRef>
              <c:f>Лист1!$B$2:$B$6</c:f>
              <c:numCache>
                <c:formatCode>General</c:formatCode>
                <c:ptCount val="5"/>
                <c:pt idx="0">
                  <c:v>1156.3</c:v>
                </c:pt>
                <c:pt idx="1">
                  <c:v>140.1</c:v>
                </c:pt>
                <c:pt idx="2">
                  <c:v>149.6</c:v>
                </c:pt>
                <c:pt idx="3">
                  <c:v>35.6</c:v>
                </c:pt>
                <c:pt idx="4">
                  <c:v>20.9</c:v>
                </c:pt>
              </c:numCache>
            </c:numRef>
          </c:val>
          <c:extLst xmlns:c16r2="http://schemas.microsoft.com/office/drawing/2015/06/chart">
            <c:ext xmlns:c16="http://schemas.microsoft.com/office/drawing/2014/chart" uri="{C3380CC4-5D6E-409C-BE32-E72D297353CC}">
              <c16:uniqueId val="{00000000-7689-4E76-A09E-7B410E7E05EE}"/>
            </c:ext>
          </c:extLst>
        </c:ser>
        <c:ser>
          <c:idx val="1"/>
          <c:order val="1"/>
          <c:tx>
            <c:strRef>
              <c:f>Лист1!$C$1</c:f>
              <c:strCache>
                <c:ptCount val="1"/>
                <c:pt idx="0">
                  <c:v>2019</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Образование</c:v>
                </c:pt>
                <c:pt idx="1">
                  <c:v>Социальная политика</c:v>
                </c:pt>
                <c:pt idx="2">
                  <c:v>Общегосударственные вопросы</c:v>
                </c:pt>
                <c:pt idx="3">
                  <c:v>Национальная экономика</c:v>
                </c:pt>
                <c:pt idx="4">
                  <c:v>Физическая культура и спорт</c:v>
                </c:pt>
              </c:strCache>
            </c:strRef>
          </c:cat>
          <c:val>
            <c:numRef>
              <c:f>Лист1!$C$2:$C$6</c:f>
              <c:numCache>
                <c:formatCode>General</c:formatCode>
                <c:ptCount val="5"/>
                <c:pt idx="0">
                  <c:v>1089</c:v>
                </c:pt>
                <c:pt idx="1">
                  <c:v>114.6</c:v>
                </c:pt>
                <c:pt idx="2">
                  <c:v>146.19999999999999</c:v>
                </c:pt>
                <c:pt idx="3">
                  <c:v>29.3</c:v>
                </c:pt>
                <c:pt idx="4">
                  <c:v>25.4</c:v>
                </c:pt>
              </c:numCache>
            </c:numRef>
          </c:val>
          <c:extLst xmlns:c16r2="http://schemas.microsoft.com/office/drawing/2015/06/chart">
            <c:ext xmlns:c16="http://schemas.microsoft.com/office/drawing/2014/chart" uri="{C3380CC4-5D6E-409C-BE32-E72D297353CC}">
              <c16:uniqueId val="{00000001-7689-4E76-A09E-7B410E7E05EE}"/>
            </c:ext>
          </c:extLst>
        </c:ser>
        <c:ser>
          <c:idx val="2"/>
          <c:order val="2"/>
          <c:tx>
            <c:strRef>
              <c:f>Лист1!$D$1</c:f>
              <c:strCache>
                <c:ptCount val="1"/>
                <c:pt idx="0">
                  <c:v>2020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Образование</c:v>
                </c:pt>
                <c:pt idx="1">
                  <c:v>Социальная политика</c:v>
                </c:pt>
                <c:pt idx="2">
                  <c:v>Общегосударственные вопросы</c:v>
                </c:pt>
                <c:pt idx="3">
                  <c:v>Национальная экономика</c:v>
                </c:pt>
                <c:pt idx="4">
                  <c:v>Физическая культура и спорт</c:v>
                </c:pt>
              </c:strCache>
            </c:strRef>
          </c:cat>
          <c:val>
            <c:numRef>
              <c:f>Лист1!$D$2:$D$6</c:f>
              <c:numCache>
                <c:formatCode>General</c:formatCode>
                <c:ptCount val="5"/>
                <c:pt idx="0">
                  <c:v>1127.4000000000001</c:v>
                </c:pt>
                <c:pt idx="1">
                  <c:v>107.9</c:v>
                </c:pt>
                <c:pt idx="2">
                  <c:v>156.69999999999999</c:v>
                </c:pt>
                <c:pt idx="3">
                  <c:v>36.200000000000003</c:v>
                </c:pt>
                <c:pt idx="4">
                  <c:v>30.2</c:v>
                </c:pt>
              </c:numCache>
            </c:numRef>
          </c:val>
          <c:extLst xmlns:c16r2="http://schemas.microsoft.com/office/drawing/2015/06/chart">
            <c:ext xmlns:c16="http://schemas.microsoft.com/office/drawing/2014/chart" uri="{C3380CC4-5D6E-409C-BE32-E72D297353CC}">
              <c16:uniqueId val="{00000002-7689-4E76-A09E-7B410E7E05EE}"/>
            </c:ext>
          </c:extLst>
        </c:ser>
        <c:ser>
          <c:idx val="3"/>
          <c:order val="3"/>
          <c:tx>
            <c:strRef>
              <c:f>Лист1!$E$1</c:f>
              <c:strCache>
                <c:ptCount val="1"/>
                <c:pt idx="0">
                  <c:v>2021</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Образование</c:v>
                </c:pt>
                <c:pt idx="1">
                  <c:v>Социальная политика</c:v>
                </c:pt>
                <c:pt idx="2">
                  <c:v>Общегосударственные вопросы</c:v>
                </c:pt>
                <c:pt idx="3">
                  <c:v>Национальная экономика</c:v>
                </c:pt>
                <c:pt idx="4">
                  <c:v>Физическая культура и спорт</c:v>
                </c:pt>
              </c:strCache>
            </c:strRef>
          </c:cat>
          <c:val>
            <c:numRef>
              <c:f>Лист1!$E$2:$E$6</c:f>
              <c:numCache>
                <c:formatCode>General</c:formatCode>
                <c:ptCount val="5"/>
                <c:pt idx="0">
                  <c:v>1366.9</c:v>
                </c:pt>
                <c:pt idx="1">
                  <c:v>122.6</c:v>
                </c:pt>
                <c:pt idx="2">
                  <c:v>149.30000000000001</c:v>
                </c:pt>
                <c:pt idx="3">
                  <c:v>40.700000000000003</c:v>
                </c:pt>
                <c:pt idx="4">
                  <c:v>23.7</c:v>
                </c:pt>
              </c:numCache>
            </c:numRef>
          </c:val>
          <c:extLst xmlns:c16r2="http://schemas.microsoft.com/office/drawing/2015/06/chart">
            <c:ext xmlns:c16="http://schemas.microsoft.com/office/drawing/2014/chart" uri="{C3380CC4-5D6E-409C-BE32-E72D297353CC}">
              <c16:uniqueId val="{00000003-7689-4E76-A09E-7B410E7E05EE}"/>
            </c:ext>
          </c:extLst>
        </c:ser>
        <c:ser>
          <c:idx val="4"/>
          <c:order val="4"/>
          <c:tx>
            <c:strRef>
              <c:f>Лист1!$F$1</c:f>
              <c:strCache>
                <c:ptCount val="1"/>
                <c:pt idx="0">
                  <c:v>2022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Образование</c:v>
                </c:pt>
                <c:pt idx="1">
                  <c:v>Социальная политика</c:v>
                </c:pt>
                <c:pt idx="2">
                  <c:v>Общегосударственные вопросы</c:v>
                </c:pt>
                <c:pt idx="3">
                  <c:v>Национальная экономика</c:v>
                </c:pt>
                <c:pt idx="4">
                  <c:v>Физическая культура и спорт</c:v>
                </c:pt>
              </c:strCache>
            </c:strRef>
          </c:cat>
          <c:val>
            <c:numRef>
              <c:f>Лист1!$F$2:$F$6</c:f>
              <c:numCache>
                <c:formatCode>General</c:formatCode>
                <c:ptCount val="5"/>
                <c:pt idx="0">
                  <c:v>1491.9</c:v>
                </c:pt>
                <c:pt idx="1">
                  <c:v>153.9</c:v>
                </c:pt>
                <c:pt idx="2">
                  <c:v>172.3</c:v>
                </c:pt>
                <c:pt idx="3">
                  <c:v>43.1</c:v>
                </c:pt>
                <c:pt idx="4">
                  <c:v>25.1</c:v>
                </c:pt>
              </c:numCache>
            </c:numRef>
          </c:val>
          <c:extLst xmlns:c16r2="http://schemas.microsoft.com/office/drawing/2015/06/chart">
            <c:ext xmlns:c16="http://schemas.microsoft.com/office/drawing/2014/chart" uri="{C3380CC4-5D6E-409C-BE32-E72D297353CC}">
              <c16:uniqueId val="{00000004-7689-4E76-A09E-7B410E7E05EE}"/>
            </c:ext>
          </c:extLst>
        </c:ser>
        <c:ser>
          <c:idx val="5"/>
          <c:order val="5"/>
          <c:tx>
            <c:strRef>
              <c:f>Лист1!$G$1</c:f>
              <c:strCache>
                <c:ptCount val="1"/>
                <c:pt idx="0">
                  <c:v>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Образование</c:v>
                </c:pt>
                <c:pt idx="1">
                  <c:v>Социальная политика</c:v>
                </c:pt>
                <c:pt idx="2">
                  <c:v>Общегосударственные вопросы</c:v>
                </c:pt>
                <c:pt idx="3">
                  <c:v>Национальная экономика</c:v>
                </c:pt>
                <c:pt idx="4">
                  <c:v>Физическая культура и спорт</c:v>
                </c:pt>
              </c:strCache>
            </c:strRef>
          </c:cat>
          <c:val>
            <c:numRef>
              <c:f>Лист1!$G$2:$G$6</c:f>
              <c:numCache>
                <c:formatCode>General</c:formatCode>
                <c:ptCount val="5"/>
                <c:pt idx="0">
                  <c:v>1522.3</c:v>
                </c:pt>
                <c:pt idx="1">
                  <c:v>197.9</c:v>
                </c:pt>
                <c:pt idx="2">
                  <c:v>191.3</c:v>
                </c:pt>
                <c:pt idx="3">
                  <c:v>84.9</c:v>
                </c:pt>
                <c:pt idx="4">
                  <c:v>25.7</c:v>
                </c:pt>
              </c:numCache>
            </c:numRef>
          </c:val>
          <c:extLst xmlns:c16r2="http://schemas.microsoft.com/office/drawing/2015/06/chart">
            <c:ext xmlns:c16="http://schemas.microsoft.com/office/drawing/2014/chart" uri="{C3380CC4-5D6E-409C-BE32-E72D297353CC}">
              <c16:uniqueId val="{00000000-FC72-448F-8E46-ADB544A809B7}"/>
            </c:ext>
          </c:extLst>
        </c:ser>
        <c:dLbls>
          <c:showLegendKey val="0"/>
          <c:showVal val="0"/>
          <c:showCatName val="0"/>
          <c:showSerName val="0"/>
          <c:showPercent val="0"/>
          <c:showBubbleSize val="0"/>
        </c:dLbls>
        <c:gapWidth val="150"/>
        <c:shape val="box"/>
        <c:axId val="80623104"/>
        <c:axId val="80624640"/>
        <c:axId val="80020800"/>
      </c:bar3DChart>
      <c:catAx>
        <c:axId val="80623104"/>
        <c:scaling>
          <c:orientation val="minMax"/>
        </c:scaling>
        <c:delete val="0"/>
        <c:axPos val="b"/>
        <c:numFmt formatCode="General" sourceLinked="0"/>
        <c:majorTickMark val="out"/>
        <c:minorTickMark val="none"/>
        <c:tickLblPos val="nextTo"/>
        <c:txPr>
          <a:bodyPr/>
          <a:lstStyle/>
          <a:p>
            <a:pPr>
              <a:defRPr sz="1200" b="1" baseline="0">
                <a:latin typeface="Times New Roman" panose="02020603050405020304" pitchFamily="18" charset="0"/>
              </a:defRPr>
            </a:pPr>
            <a:endParaRPr lang="ru-RU"/>
          </a:p>
        </c:txPr>
        <c:crossAx val="80624640"/>
        <c:crosses val="autoZero"/>
        <c:auto val="1"/>
        <c:lblAlgn val="ctr"/>
        <c:lblOffset val="100"/>
        <c:noMultiLvlLbl val="0"/>
      </c:catAx>
      <c:valAx>
        <c:axId val="80624640"/>
        <c:scaling>
          <c:orientation val="minMax"/>
        </c:scaling>
        <c:delete val="1"/>
        <c:axPos val="l"/>
        <c:majorGridlines/>
        <c:numFmt formatCode="General" sourceLinked="1"/>
        <c:majorTickMark val="out"/>
        <c:minorTickMark val="none"/>
        <c:tickLblPos val="none"/>
        <c:crossAx val="80623104"/>
        <c:crosses val="autoZero"/>
        <c:crossBetween val="between"/>
      </c:valAx>
      <c:serAx>
        <c:axId val="80020800"/>
        <c:scaling>
          <c:orientation val="minMax"/>
        </c:scaling>
        <c:delete val="0"/>
        <c:axPos val="b"/>
        <c:majorGridlines/>
        <c:majorTickMark val="cross"/>
        <c:minorTickMark val="none"/>
        <c:tickLblPos val="nextTo"/>
        <c:txPr>
          <a:bodyPr/>
          <a:lstStyle/>
          <a:p>
            <a:pPr>
              <a:defRPr sz="1400" b="1"/>
            </a:pPr>
            <a:endParaRPr lang="ru-RU"/>
          </a:p>
        </c:txPr>
        <c:crossAx val="80624640"/>
        <c:crosses val="autoZero"/>
        <c:tickLblSkip val="1"/>
      </c:ser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b="1" i="0" baseline="0" dirty="0">
                <a:effectLst/>
                <a:latin typeface="Times New Roman" panose="02020603050405020304" pitchFamily="18" charset="0"/>
                <a:cs typeface="Times New Roman" panose="02020603050405020304" pitchFamily="18" charset="0"/>
              </a:rPr>
              <a:t>Фактическое</a:t>
            </a:r>
            <a:endParaRPr lang="ru-RU" sz="1600" b="1" dirty="0">
              <a:effectLst/>
              <a:latin typeface="Times New Roman" panose="02020603050405020304" pitchFamily="18" charset="0"/>
              <a:cs typeface="Times New Roman" panose="02020603050405020304" pitchFamily="18" charset="0"/>
            </a:endParaRPr>
          </a:p>
          <a:p>
            <a:pPr>
              <a:defRPr/>
            </a:pPr>
            <a:r>
              <a:rPr lang="ru-RU" sz="1600" b="1" i="0" baseline="0" dirty="0">
                <a:effectLst/>
                <a:latin typeface="Times New Roman" panose="02020603050405020304" pitchFamily="18" charset="0"/>
                <a:cs typeface="Times New Roman" panose="02020603050405020304" pitchFamily="18" charset="0"/>
              </a:rPr>
              <a:t> поступление за 20</a:t>
            </a:r>
            <a:r>
              <a:rPr lang="en-US" sz="1600" b="1" i="0" baseline="0" dirty="0" smtClean="0">
                <a:effectLst/>
                <a:latin typeface="Times New Roman" panose="02020603050405020304" pitchFamily="18" charset="0"/>
                <a:cs typeface="Times New Roman" panose="02020603050405020304" pitchFamily="18" charset="0"/>
              </a:rPr>
              <a:t>2</a:t>
            </a:r>
            <a:r>
              <a:rPr lang="en-US" sz="1600" b="1" i="0" baseline="0" dirty="0">
                <a:effectLst/>
                <a:latin typeface="Times New Roman" panose="02020603050405020304" pitchFamily="18" charset="0"/>
                <a:cs typeface="Times New Roman" panose="02020603050405020304" pitchFamily="18" charset="0"/>
              </a:rPr>
              <a:t>3</a:t>
            </a:r>
            <a:r>
              <a:rPr lang="ru-RU" sz="1600" b="1" i="0" baseline="0" dirty="0" smtClean="0">
                <a:effectLst/>
                <a:latin typeface="Times New Roman" panose="02020603050405020304" pitchFamily="18" charset="0"/>
                <a:cs typeface="Times New Roman" panose="02020603050405020304" pitchFamily="18" charset="0"/>
              </a:rPr>
              <a:t> </a:t>
            </a:r>
            <a:r>
              <a:rPr lang="ru-RU" sz="1600" b="1" i="0" baseline="0" dirty="0">
                <a:effectLst/>
                <a:latin typeface="Times New Roman" panose="02020603050405020304" pitchFamily="18" charset="0"/>
                <a:cs typeface="Times New Roman" panose="02020603050405020304" pitchFamily="18" charset="0"/>
              </a:rPr>
              <a:t>год</a:t>
            </a:r>
            <a:endParaRPr lang="ru-RU" sz="1600" b="1" baseline="0" dirty="0">
              <a:latin typeface="Times New Roman" panose="02020603050405020304" pitchFamily="18" charset="0"/>
              <a:cs typeface="Times New Roman" panose="02020603050405020304" pitchFamily="18" charset="0"/>
            </a:endParaRPr>
          </a:p>
        </c:rich>
      </c:tx>
      <c:layout>
        <c:manualLayout>
          <c:xMode val="edge"/>
          <c:yMode val="edge"/>
          <c:x val="0.32165650024776793"/>
          <c:y val="4.09611515477619E-2"/>
        </c:manualLayout>
      </c:layout>
      <c:overlay val="0"/>
    </c:title>
    <c:autoTitleDeleted val="0"/>
    <c:plotArea>
      <c:layout/>
      <c:pieChart>
        <c:varyColors val="1"/>
        <c:ser>
          <c:idx val="0"/>
          <c:order val="0"/>
          <c:tx>
            <c:strRef>
              <c:f>Лист1!$B$1</c:f>
              <c:strCache>
                <c:ptCount val="1"/>
                <c:pt idx="0">
                  <c:v>Доходы 2023 год:  Фактическое поступление  2366,8 млн.руб.</c:v>
                </c:pt>
              </c:strCache>
            </c:strRef>
          </c:tx>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Лист1!$A$2:$A$4</c:f>
              <c:strCache>
                <c:ptCount val="3"/>
                <c:pt idx="0">
                  <c:v>Налоговые доходы                               754,6 млн.руб.</c:v>
                </c:pt>
                <c:pt idx="1">
                  <c:v>Неналоговые доходы                          78,6 млн.руб.</c:v>
                </c:pt>
                <c:pt idx="2">
                  <c:v>Безвозмездные поступления                                                            1 533,6 млн.руб.</c:v>
                </c:pt>
              </c:strCache>
            </c:strRef>
          </c:cat>
          <c:val>
            <c:numRef>
              <c:f>Лист1!$B$2:$B$4</c:f>
              <c:numCache>
                <c:formatCode>#\ ##0.0</c:formatCode>
                <c:ptCount val="3"/>
                <c:pt idx="0">
                  <c:v>754.6</c:v>
                </c:pt>
                <c:pt idx="1">
                  <c:v>78.599999999999994</c:v>
                </c:pt>
                <c:pt idx="2">
                  <c:v>1533.6</c:v>
                </c:pt>
              </c:numCache>
            </c:numRef>
          </c:val>
          <c:extLst xmlns:c16r2="http://schemas.microsoft.com/office/drawing/2015/06/chart">
            <c:ext xmlns:c16="http://schemas.microsoft.com/office/drawing/2014/chart" uri="{C3380CC4-5D6E-409C-BE32-E72D297353CC}">
              <c16:uniqueId val="{00000000-0200-4357-B8B5-DEF75B4C5A6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7525150416631798"/>
          <c:y val="0.4038693179892473"/>
          <c:w val="0.40760815286486674"/>
          <c:h val="0.39222880226593232"/>
        </c:manualLayout>
      </c:layout>
      <c:overlay val="0"/>
      <c:txPr>
        <a:bodyPr/>
        <a:lstStyle/>
        <a:p>
          <a:pPr>
            <a:defRPr sz="1400"/>
          </a:pPr>
          <a:endParaRPr lang="ru-RU"/>
        </a:p>
      </c:txPr>
    </c:legend>
    <c:plotVisOnly val="1"/>
    <c:dispBlanksAs val="zero"/>
    <c:showDLblsOverMax val="0"/>
  </c:chart>
  <c:spPr>
    <a:pattFill prst="pct5">
      <a:fgClr>
        <a:schemeClr val="accent1"/>
      </a:fgClr>
      <a:bgClr>
        <a:schemeClr val="bg1"/>
      </a:bgClr>
    </a:pattFill>
    <a:effectLst>
      <a:outerShdw blurRad="50800" dist="50800" dir="5400000" algn="ctr" rotWithShape="0">
        <a:schemeClr val="bg1"/>
      </a:outerShdw>
    </a:effectLst>
  </c:spPr>
  <c:txPr>
    <a:bodyPr/>
    <a:lstStyle/>
    <a:p>
      <a:pPr>
        <a:defRPr sz="1200" baseline="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5.7418965441742E-2"/>
          <c:y val="4.4861391929187248E-2"/>
          <c:w val="0.64274868142305153"/>
          <c:h val="0.76156191062984901"/>
        </c:manualLayout>
      </c:layout>
      <c:bar3DChart>
        <c:barDir val="col"/>
        <c:grouping val="clustered"/>
        <c:varyColors val="0"/>
        <c:ser>
          <c:idx val="0"/>
          <c:order val="0"/>
          <c:tx>
            <c:strRef>
              <c:f>Лист1!$B$1</c:f>
              <c:strCache>
                <c:ptCount val="1"/>
                <c:pt idx="0">
                  <c:v>Налоговые доходы, млн. руб.  </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Лист1!$A$2:$A$4</c:f>
              <c:strCache>
                <c:ptCount val="2"/>
                <c:pt idx="0">
                  <c:v>2022 год</c:v>
                </c:pt>
                <c:pt idx="1">
                  <c:v>2023 год</c:v>
                </c:pt>
              </c:strCache>
            </c:strRef>
          </c:cat>
          <c:val>
            <c:numRef>
              <c:f>Лист1!$B$2:$B$4</c:f>
              <c:numCache>
                <c:formatCode>#\ ##0.0</c:formatCode>
                <c:ptCount val="2"/>
                <c:pt idx="0">
                  <c:v>693.6</c:v>
                </c:pt>
                <c:pt idx="1">
                  <c:v>754.6</c:v>
                </c:pt>
              </c:numCache>
            </c:numRef>
          </c:val>
          <c:extLst xmlns:c16r2="http://schemas.microsoft.com/office/drawing/2015/06/chart">
            <c:ext xmlns:c16="http://schemas.microsoft.com/office/drawing/2014/chart" uri="{C3380CC4-5D6E-409C-BE32-E72D297353CC}">
              <c16:uniqueId val="{00000000-1E25-46A0-85CA-0E9596603FAF}"/>
            </c:ext>
          </c:extLst>
        </c:ser>
        <c:ser>
          <c:idx val="1"/>
          <c:order val="1"/>
          <c:tx>
            <c:strRef>
              <c:f>Лист1!$C$1</c:f>
              <c:strCache>
                <c:ptCount val="1"/>
                <c:pt idx="0">
                  <c:v>Неналоговые доходы, млн. руб.</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Лист1!$A$2:$A$4</c:f>
              <c:strCache>
                <c:ptCount val="2"/>
                <c:pt idx="0">
                  <c:v>2022 год</c:v>
                </c:pt>
                <c:pt idx="1">
                  <c:v>2023 год</c:v>
                </c:pt>
              </c:strCache>
            </c:strRef>
          </c:cat>
          <c:val>
            <c:numRef>
              <c:f>Лист1!$C$2:$C$4</c:f>
              <c:numCache>
                <c:formatCode>#\ ##0.0</c:formatCode>
                <c:ptCount val="2"/>
                <c:pt idx="0">
                  <c:v>85.7</c:v>
                </c:pt>
                <c:pt idx="1">
                  <c:v>78.599999999999994</c:v>
                </c:pt>
              </c:numCache>
            </c:numRef>
          </c:val>
          <c:extLst xmlns:c16r2="http://schemas.microsoft.com/office/drawing/2015/06/chart">
            <c:ext xmlns:c16="http://schemas.microsoft.com/office/drawing/2014/chart" uri="{C3380CC4-5D6E-409C-BE32-E72D297353CC}">
              <c16:uniqueId val="{00000001-1E25-46A0-85CA-0E9596603FAF}"/>
            </c:ext>
          </c:extLst>
        </c:ser>
        <c:ser>
          <c:idx val="2"/>
          <c:order val="2"/>
          <c:tx>
            <c:strRef>
              <c:f>Лист1!$D$1</c:f>
              <c:strCache>
                <c:ptCount val="1"/>
                <c:pt idx="0">
                  <c:v>Безвозмездные поступления, млн. руб.</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Лист1!$A$2:$A$4</c:f>
              <c:strCache>
                <c:ptCount val="2"/>
                <c:pt idx="0">
                  <c:v>2022 год</c:v>
                </c:pt>
                <c:pt idx="1">
                  <c:v>2023 год</c:v>
                </c:pt>
              </c:strCache>
            </c:strRef>
          </c:cat>
          <c:val>
            <c:numRef>
              <c:f>Лист1!$D$2:$D$4</c:f>
              <c:numCache>
                <c:formatCode>#\ ##0.0</c:formatCode>
                <c:ptCount val="2"/>
                <c:pt idx="0">
                  <c:v>1432.2</c:v>
                </c:pt>
                <c:pt idx="1">
                  <c:v>1533.6</c:v>
                </c:pt>
              </c:numCache>
            </c:numRef>
          </c:val>
          <c:extLst xmlns:c16r2="http://schemas.microsoft.com/office/drawing/2015/06/chart">
            <c:ext xmlns:c16="http://schemas.microsoft.com/office/drawing/2014/chart" uri="{C3380CC4-5D6E-409C-BE32-E72D297353CC}">
              <c16:uniqueId val="{00000002-1E25-46A0-85CA-0E9596603FAF}"/>
            </c:ext>
          </c:extLst>
        </c:ser>
        <c:dLbls>
          <c:showLegendKey val="0"/>
          <c:showVal val="0"/>
          <c:showCatName val="0"/>
          <c:showSerName val="0"/>
          <c:showPercent val="0"/>
          <c:showBubbleSize val="0"/>
        </c:dLbls>
        <c:gapWidth val="150"/>
        <c:shape val="box"/>
        <c:axId val="74914816"/>
        <c:axId val="74924800"/>
        <c:axId val="0"/>
      </c:bar3DChart>
      <c:catAx>
        <c:axId val="74914816"/>
        <c:scaling>
          <c:orientation val="minMax"/>
        </c:scaling>
        <c:delete val="0"/>
        <c:axPos val="b"/>
        <c:numFmt formatCode="General" sourceLinked="1"/>
        <c:majorTickMark val="out"/>
        <c:minorTickMark val="none"/>
        <c:tickLblPos val="nextTo"/>
        <c:crossAx val="74924800"/>
        <c:crosses val="autoZero"/>
        <c:auto val="1"/>
        <c:lblAlgn val="ctr"/>
        <c:lblOffset val="100"/>
        <c:noMultiLvlLbl val="0"/>
      </c:catAx>
      <c:valAx>
        <c:axId val="74924800"/>
        <c:scaling>
          <c:orientation val="minMax"/>
        </c:scaling>
        <c:delete val="1"/>
        <c:axPos val="l"/>
        <c:majorGridlines/>
        <c:numFmt formatCode="#\ ##0.0" sourceLinked="1"/>
        <c:majorTickMark val="out"/>
        <c:minorTickMark val="none"/>
        <c:tickLblPos val="none"/>
        <c:crossAx val="74914816"/>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0.1752229375673921"/>
          <c:y val="5.8575749723473812E-2"/>
          <c:w val="0.77352443769035306"/>
          <c:h val="0.88284850055305242"/>
        </c:manualLayout>
      </c:layout>
      <c:bar3DChart>
        <c:barDir val="bar"/>
        <c:grouping val="clustered"/>
        <c:varyColors val="0"/>
        <c:ser>
          <c:idx val="0"/>
          <c:order val="0"/>
          <c:tx>
            <c:strRef>
              <c:f>Лист1!$B$1</c:f>
              <c:strCache>
                <c:ptCount val="1"/>
                <c:pt idx="0">
                  <c:v>НДФЛ, Поступивший в бюджет района в 2014 году. (млн. руб.)</c:v>
                </c:pt>
              </c:strCache>
            </c:strRef>
          </c:tx>
          <c:invertIfNegative val="0"/>
          <c:dLbls>
            <c:dLbl>
              <c:idx val="0"/>
              <c:layout>
                <c:manualLayout>
                  <c:x val="4.4846046649473163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B92-4943-9B54-949998608230}"/>
                </c:ext>
                <c:ext xmlns:c15="http://schemas.microsoft.com/office/drawing/2012/chart" uri="{CE6537A1-D6FC-4f65-9D91-7224C49458BB}">
                  <c15:layout/>
                </c:ext>
              </c:extLst>
            </c:dLbl>
            <c:dLbl>
              <c:idx val="1"/>
              <c:layout>
                <c:manualLayout>
                  <c:x val="3.2144375011823177E-2"/>
                  <c:y val="2.13002726267177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B92-4943-9B54-949998608230}"/>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Лист1!$A$2:$A$3</c:f>
              <c:numCache>
                <c:formatCode>General</c:formatCode>
                <c:ptCount val="2"/>
                <c:pt idx="0">
                  <c:v>2022</c:v>
                </c:pt>
                <c:pt idx="1">
                  <c:v>2023</c:v>
                </c:pt>
              </c:numCache>
            </c:numRef>
          </c:cat>
          <c:val>
            <c:numRef>
              <c:f>Лист1!$B$2:$B$3</c:f>
              <c:numCache>
                <c:formatCode>#\ ##0.0</c:formatCode>
                <c:ptCount val="2"/>
                <c:pt idx="0">
                  <c:v>500.7</c:v>
                </c:pt>
                <c:pt idx="1">
                  <c:v>542.9</c:v>
                </c:pt>
              </c:numCache>
            </c:numRef>
          </c:val>
          <c:extLst xmlns:c16r2="http://schemas.microsoft.com/office/drawing/2015/06/chart">
            <c:ext xmlns:c16="http://schemas.microsoft.com/office/drawing/2014/chart" uri="{C3380CC4-5D6E-409C-BE32-E72D297353CC}">
              <c16:uniqueId val="{00000002-2B92-4943-9B54-949998608230}"/>
            </c:ext>
          </c:extLst>
        </c:ser>
        <c:dLbls>
          <c:showLegendKey val="0"/>
          <c:showVal val="0"/>
          <c:showCatName val="0"/>
          <c:showSerName val="0"/>
          <c:showPercent val="0"/>
          <c:showBubbleSize val="0"/>
        </c:dLbls>
        <c:gapWidth val="150"/>
        <c:shape val="cylinder"/>
        <c:axId val="75009408"/>
        <c:axId val="75027584"/>
        <c:axId val="0"/>
      </c:bar3DChart>
      <c:catAx>
        <c:axId val="75009408"/>
        <c:scaling>
          <c:orientation val="minMax"/>
        </c:scaling>
        <c:delete val="0"/>
        <c:axPos val="l"/>
        <c:numFmt formatCode="General" sourceLinked="1"/>
        <c:majorTickMark val="out"/>
        <c:minorTickMark val="none"/>
        <c:tickLblPos val="nextTo"/>
        <c:crossAx val="75027584"/>
        <c:crosses val="autoZero"/>
        <c:auto val="1"/>
        <c:lblAlgn val="ctr"/>
        <c:lblOffset val="100"/>
        <c:noMultiLvlLbl val="0"/>
      </c:catAx>
      <c:valAx>
        <c:axId val="75027584"/>
        <c:scaling>
          <c:orientation val="minMax"/>
        </c:scaling>
        <c:delete val="1"/>
        <c:axPos val="b"/>
        <c:numFmt formatCode="#\ ##0.0" sourceLinked="1"/>
        <c:majorTickMark val="out"/>
        <c:minorTickMark val="none"/>
        <c:tickLblPos val="none"/>
        <c:crossAx val="75009408"/>
        <c:crosses val="autoZero"/>
        <c:crossBetween val="between"/>
      </c:valAx>
    </c:plotArea>
    <c:plotVisOnly val="1"/>
    <c:dispBlanksAs val="gap"/>
    <c:showDLblsOverMax val="0"/>
  </c:chart>
  <c:spPr>
    <a:scene3d>
      <a:camera prst="orthographicFront"/>
      <a:lightRig rig="threePt" dir="t"/>
    </a:scene3d>
    <a:sp3d/>
  </c:spPr>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latin typeface="Times New Roman" panose="02020603050405020304" pitchFamily="18" charset="0"/>
                <a:cs typeface="Times New Roman" panose="02020603050405020304" pitchFamily="18" charset="0"/>
              </a:rPr>
              <a:t>В</a:t>
            </a:r>
            <a:r>
              <a:rPr lang="ru-RU" baseline="0" dirty="0">
                <a:latin typeface="Times New Roman" panose="02020603050405020304" pitchFamily="18" charset="0"/>
                <a:cs typeface="Times New Roman" panose="02020603050405020304" pitchFamily="18" charset="0"/>
              </a:rPr>
              <a:t> т.ч. п</a:t>
            </a:r>
            <a:r>
              <a:rPr lang="ru-RU" dirty="0">
                <a:latin typeface="Times New Roman" panose="02020603050405020304" pitchFamily="18" charset="0"/>
                <a:cs typeface="Times New Roman" panose="02020603050405020304" pitchFamily="18" charset="0"/>
              </a:rPr>
              <a:t>о дополнительному нормативу отчислений от НДФЛ</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По дополнительному нормативу</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Лист1!$A$2:$A$3</c:f>
              <c:numCache>
                <c:formatCode>General</c:formatCode>
                <c:ptCount val="2"/>
                <c:pt idx="0">
                  <c:v>2023</c:v>
                </c:pt>
                <c:pt idx="1">
                  <c:v>2022</c:v>
                </c:pt>
              </c:numCache>
            </c:numRef>
          </c:cat>
          <c:val>
            <c:numRef>
              <c:f>Лист1!$B$2:$B$3</c:f>
              <c:numCache>
                <c:formatCode>General</c:formatCode>
                <c:ptCount val="2"/>
                <c:pt idx="0">
                  <c:v>424.9</c:v>
                </c:pt>
                <c:pt idx="1">
                  <c:v>389.9</c:v>
                </c:pt>
              </c:numCache>
            </c:numRef>
          </c:val>
          <c:extLst xmlns:c16r2="http://schemas.microsoft.com/office/drawing/2015/06/chart">
            <c:ext xmlns:c16="http://schemas.microsoft.com/office/drawing/2014/chart" uri="{C3380CC4-5D6E-409C-BE32-E72D297353CC}">
              <c16:uniqueId val="{00000000-0669-4608-8D01-2D2A8094BCFD}"/>
            </c:ext>
          </c:extLst>
        </c:ser>
        <c:dLbls>
          <c:showLegendKey val="0"/>
          <c:showVal val="0"/>
          <c:showCatName val="0"/>
          <c:showSerName val="0"/>
          <c:showPercent val="0"/>
          <c:showBubbleSize val="0"/>
        </c:dLbls>
        <c:gapWidth val="150"/>
        <c:shape val="cylinder"/>
        <c:axId val="74868992"/>
        <c:axId val="75034624"/>
        <c:axId val="0"/>
      </c:bar3DChart>
      <c:catAx>
        <c:axId val="74868992"/>
        <c:scaling>
          <c:orientation val="minMax"/>
        </c:scaling>
        <c:delete val="1"/>
        <c:axPos val="b"/>
        <c:numFmt formatCode="General" sourceLinked="1"/>
        <c:majorTickMark val="out"/>
        <c:minorTickMark val="none"/>
        <c:tickLblPos val="none"/>
        <c:crossAx val="75034624"/>
        <c:crosses val="autoZero"/>
        <c:auto val="1"/>
        <c:lblAlgn val="ctr"/>
        <c:lblOffset val="100"/>
        <c:noMultiLvlLbl val="0"/>
      </c:catAx>
      <c:valAx>
        <c:axId val="75034624"/>
        <c:scaling>
          <c:orientation val="minMax"/>
        </c:scaling>
        <c:delete val="1"/>
        <c:axPos val="l"/>
        <c:numFmt formatCode="General" sourceLinked="1"/>
        <c:majorTickMark val="out"/>
        <c:minorTickMark val="none"/>
        <c:tickLblPos val="none"/>
        <c:crossAx val="7486899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49236900942939E-2"/>
          <c:y val="4.4861391929187248E-2"/>
          <c:w val="0.91362131816856251"/>
          <c:h val="0.84317326500459688"/>
        </c:manualLayout>
      </c:layout>
      <c:barChart>
        <c:barDir val="col"/>
        <c:grouping val="clustered"/>
        <c:varyColors val="0"/>
        <c:ser>
          <c:idx val="0"/>
          <c:order val="0"/>
          <c:tx>
            <c:strRef>
              <c:f>Лист1!$B$1</c:f>
              <c:strCache>
                <c:ptCount val="1"/>
                <c:pt idx="0">
                  <c:v>План</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Лист1!$A$2:$A$4</c:f>
              <c:strCache>
                <c:ptCount val="3"/>
                <c:pt idx="0">
                  <c:v>Всего, в том числе:</c:v>
                </c:pt>
                <c:pt idx="1">
                  <c:v>налоговые доходы</c:v>
                </c:pt>
                <c:pt idx="2">
                  <c:v>неналоговые доходы</c:v>
                </c:pt>
              </c:strCache>
            </c:strRef>
          </c:cat>
          <c:val>
            <c:numRef>
              <c:f>Лист1!$B$2:$B$4</c:f>
              <c:numCache>
                <c:formatCode>#\ ##0.0</c:formatCode>
                <c:ptCount val="3"/>
                <c:pt idx="0">
                  <c:v>775.6</c:v>
                </c:pt>
                <c:pt idx="1">
                  <c:v>700.7</c:v>
                </c:pt>
                <c:pt idx="2">
                  <c:v>74.900000000000006</c:v>
                </c:pt>
              </c:numCache>
            </c:numRef>
          </c:val>
          <c:extLst xmlns:c16r2="http://schemas.microsoft.com/office/drawing/2015/06/chart">
            <c:ext xmlns:c16="http://schemas.microsoft.com/office/drawing/2014/chart" uri="{C3380CC4-5D6E-409C-BE32-E72D297353CC}">
              <c16:uniqueId val="{00000000-EE3B-4602-8C79-A04A43D4F77B}"/>
            </c:ext>
          </c:extLst>
        </c:ser>
        <c:ser>
          <c:idx val="1"/>
          <c:order val="1"/>
          <c:tx>
            <c:strRef>
              <c:f>Лист1!$C$1</c:f>
              <c:strCache>
                <c:ptCount val="1"/>
                <c:pt idx="0">
                  <c:v>Факт</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Лист1!$A$2:$A$4</c:f>
              <c:strCache>
                <c:ptCount val="3"/>
                <c:pt idx="0">
                  <c:v>Всего, в том числе:</c:v>
                </c:pt>
                <c:pt idx="1">
                  <c:v>налоговые доходы</c:v>
                </c:pt>
                <c:pt idx="2">
                  <c:v>неналоговые доходы</c:v>
                </c:pt>
              </c:strCache>
            </c:strRef>
          </c:cat>
          <c:val>
            <c:numRef>
              <c:f>Лист1!$C$2:$C$4</c:f>
              <c:numCache>
                <c:formatCode>#\ ##0.0</c:formatCode>
                <c:ptCount val="3"/>
                <c:pt idx="0">
                  <c:v>833.2</c:v>
                </c:pt>
                <c:pt idx="1">
                  <c:v>754.6</c:v>
                </c:pt>
                <c:pt idx="2">
                  <c:v>78.599999999999994</c:v>
                </c:pt>
              </c:numCache>
            </c:numRef>
          </c:val>
          <c:extLst xmlns:c16r2="http://schemas.microsoft.com/office/drawing/2015/06/chart">
            <c:ext xmlns:c16="http://schemas.microsoft.com/office/drawing/2014/chart" uri="{C3380CC4-5D6E-409C-BE32-E72D297353CC}">
              <c16:uniqueId val="{00000001-EE3B-4602-8C79-A04A43D4F77B}"/>
            </c:ext>
          </c:extLst>
        </c:ser>
        <c:dLbls>
          <c:showLegendKey val="0"/>
          <c:showVal val="0"/>
          <c:showCatName val="0"/>
          <c:showSerName val="0"/>
          <c:showPercent val="0"/>
          <c:showBubbleSize val="0"/>
        </c:dLbls>
        <c:gapWidth val="150"/>
        <c:axId val="75663232"/>
        <c:axId val="75664768"/>
      </c:barChart>
      <c:catAx>
        <c:axId val="75663232"/>
        <c:scaling>
          <c:orientation val="minMax"/>
        </c:scaling>
        <c:delete val="0"/>
        <c:axPos val="b"/>
        <c:numFmt formatCode="General" sourceLinked="0"/>
        <c:majorTickMark val="out"/>
        <c:minorTickMark val="none"/>
        <c:tickLblPos val="nextTo"/>
        <c:crossAx val="75664768"/>
        <c:crosses val="autoZero"/>
        <c:auto val="1"/>
        <c:lblAlgn val="ctr"/>
        <c:lblOffset val="100"/>
        <c:noMultiLvlLbl val="0"/>
      </c:catAx>
      <c:valAx>
        <c:axId val="75664768"/>
        <c:scaling>
          <c:orientation val="minMax"/>
        </c:scaling>
        <c:delete val="0"/>
        <c:axPos val="l"/>
        <c:majorGridlines/>
        <c:numFmt formatCode="#\ ##0.0" sourceLinked="1"/>
        <c:majorTickMark val="out"/>
        <c:minorTickMark val="none"/>
        <c:tickLblPos val="nextTo"/>
        <c:crossAx val="75663232"/>
        <c:crosses val="autoZero"/>
        <c:crossBetween val="between"/>
      </c:valAx>
      <c:spPr>
        <a:blipFill>
          <a:blip xmlns:r="http://schemas.openxmlformats.org/officeDocument/2006/relationships" r:embed="rId1"/>
          <a:tile tx="0" ty="0" sx="100000" sy="100000" flip="none" algn="tl"/>
        </a:blipFill>
      </c:spPr>
    </c:plotArea>
    <c:legend>
      <c:legendPos val="r"/>
      <c:layout>
        <c:manualLayout>
          <c:xMode val="edge"/>
          <c:yMode val="edge"/>
          <c:x val="0.82500388840283867"/>
          <c:y val="0.13590256924327482"/>
          <c:w val="0.11994878565696054"/>
          <c:h val="0.15576397774352113"/>
        </c:manualLayout>
      </c:layout>
      <c:overlay val="0"/>
    </c:legend>
    <c:plotVisOnly val="1"/>
    <c:dispBlanksAs val="gap"/>
    <c:showDLblsOverMax val="0"/>
  </c:chart>
  <c:txPr>
    <a:bodyPr/>
    <a:lstStyle/>
    <a:p>
      <a:pPr>
        <a:defRPr sz="1800"/>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latin typeface="Times New Roman" panose="02020603050405020304" pitchFamily="18" charset="0"/>
                <a:cs typeface="Times New Roman" panose="02020603050405020304" pitchFamily="18" charset="0"/>
              </a:rPr>
              <a:t>Структура налоговых и неналоговых доходов </a:t>
            </a:r>
          </a:p>
          <a:p>
            <a:pPr>
              <a:defRPr/>
            </a:pPr>
            <a:r>
              <a:rPr lang="ru-RU" dirty="0">
                <a:latin typeface="Times New Roman" panose="02020603050405020304" pitchFamily="18" charset="0"/>
                <a:cs typeface="Times New Roman" panose="02020603050405020304" pitchFamily="18" charset="0"/>
              </a:rPr>
              <a:t>бюджета муниципального образования </a:t>
            </a:r>
          </a:p>
          <a:p>
            <a:pPr>
              <a:defRPr/>
            </a:pPr>
            <a:r>
              <a:rPr lang="ru-RU" dirty="0">
                <a:latin typeface="Times New Roman" panose="02020603050405020304" pitchFamily="18" charset="0"/>
                <a:cs typeface="Times New Roman" panose="02020603050405020304" pitchFamily="18" charset="0"/>
              </a:rPr>
              <a:t>Волосовский</a:t>
            </a:r>
            <a:r>
              <a:rPr lang="ru-RU" baseline="0" dirty="0">
                <a:latin typeface="Times New Roman" panose="02020603050405020304" pitchFamily="18" charset="0"/>
                <a:cs typeface="Times New Roman" panose="02020603050405020304" pitchFamily="18" charset="0"/>
              </a:rPr>
              <a:t> муниципальный район </a:t>
            </a:r>
          </a:p>
          <a:p>
            <a:pPr>
              <a:defRPr/>
            </a:pPr>
            <a:r>
              <a:rPr lang="ru-RU" baseline="0" dirty="0">
                <a:latin typeface="Times New Roman" panose="02020603050405020304" pitchFamily="18" charset="0"/>
                <a:cs typeface="Times New Roman" panose="02020603050405020304" pitchFamily="18" charset="0"/>
              </a:rPr>
              <a:t>Ленинградской области </a:t>
            </a:r>
            <a:r>
              <a:rPr lang="ru-RU" dirty="0">
                <a:latin typeface="Times New Roman" panose="02020603050405020304" pitchFamily="18" charset="0"/>
                <a:cs typeface="Times New Roman" panose="02020603050405020304" pitchFamily="18" charset="0"/>
              </a:rPr>
              <a:t>за 20</a:t>
            </a:r>
            <a:r>
              <a:rPr lang="en-US" dirty="0" smtClean="0">
                <a:latin typeface="Times New Roman" panose="02020603050405020304" pitchFamily="18" charset="0"/>
                <a:cs typeface="Times New Roman" panose="02020603050405020304" pitchFamily="18" charset="0"/>
              </a:rPr>
              <a:t>23</a:t>
            </a:r>
            <a:r>
              <a:rPr lang="ru-RU" dirty="0" smtClean="0">
                <a:latin typeface="Times New Roman" panose="02020603050405020304" pitchFamily="18" charset="0"/>
                <a:cs typeface="Times New Roman" panose="02020603050405020304" pitchFamily="18" charset="0"/>
              </a:rPr>
              <a:t> год</a:t>
            </a:r>
          </a:p>
          <a:p>
            <a:pPr>
              <a:defRPr/>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(млн. руб.)</a:t>
            </a:r>
          </a:p>
        </c:rich>
      </c:tx>
      <c:layout>
        <c:manualLayout>
          <c:xMode val="edge"/>
          <c:yMode val="edge"/>
          <c:x val="5.3173218889807354E-2"/>
          <c:y val="1.2054402372154518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explosion val="25"/>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Лист1!$A$2:$A$7</c:f>
              <c:strCache>
                <c:ptCount val="6"/>
                <c:pt idx="0">
                  <c:v>НДФЛ</c:v>
                </c:pt>
                <c:pt idx="1">
                  <c:v>Налоги на совокупный доход</c:v>
                </c:pt>
                <c:pt idx="2">
                  <c:v>Доходы от использования имущества </c:v>
                </c:pt>
                <c:pt idx="3">
                  <c:v>Доходы от продажи материальных и нематериальных активов</c:v>
                </c:pt>
                <c:pt idx="4">
                  <c:v>Доходы от приносящей доход деятельности</c:v>
                </c:pt>
                <c:pt idx="5">
                  <c:v>Прочие доходы</c:v>
                </c:pt>
              </c:strCache>
            </c:strRef>
          </c:cat>
          <c:val>
            <c:numRef>
              <c:f>Лист1!$B$2:$B$7</c:f>
              <c:numCache>
                <c:formatCode>#\ ##0.0</c:formatCode>
                <c:ptCount val="6"/>
                <c:pt idx="0">
                  <c:v>542.9</c:v>
                </c:pt>
                <c:pt idx="1">
                  <c:v>195</c:v>
                </c:pt>
                <c:pt idx="2">
                  <c:v>36.5</c:v>
                </c:pt>
                <c:pt idx="3">
                  <c:v>27.8</c:v>
                </c:pt>
                <c:pt idx="4">
                  <c:v>11.9</c:v>
                </c:pt>
                <c:pt idx="5">
                  <c:v>19.100000000000001</c:v>
                </c:pt>
              </c:numCache>
            </c:numRef>
          </c:val>
          <c:extLst xmlns:c16r2="http://schemas.microsoft.com/office/drawing/2015/06/chart">
            <c:ext xmlns:c16="http://schemas.microsoft.com/office/drawing/2014/chart" uri="{C3380CC4-5D6E-409C-BE32-E72D297353CC}">
              <c16:uniqueId val="{00000000-B2B3-4F59-ACEB-5235178DB267}"/>
            </c:ext>
          </c:extLst>
        </c:ser>
        <c:dLbls>
          <c:showLegendKey val="0"/>
          <c:showVal val="0"/>
          <c:showCatName val="0"/>
          <c:showSerName val="0"/>
          <c:showPercent val="0"/>
          <c:showBubbleSize val="0"/>
          <c:showLeaderLines val="1"/>
        </c:dLbls>
      </c:pie3DChart>
    </c:plotArea>
    <c:legend>
      <c:legendPos val="r"/>
      <c:legendEntry>
        <c:idx val="0"/>
        <c:txPr>
          <a:bodyPr/>
          <a:lstStyle/>
          <a:p>
            <a:pPr>
              <a:defRPr sz="1800" b="1"/>
            </a:pPr>
            <a:endParaRPr lang="ru-RU"/>
          </a:p>
        </c:txPr>
      </c:legendEntry>
      <c:legendEntry>
        <c:idx val="1"/>
        <c:txPr>
          <a:bodyPr/>
          <a:lstStyle/>
          <a:p>
            <a:pPr>
              <a:defRPr sz="1800" b="1"/>
            </a:pPr>
            <a:endParaRPr lang="ru-RU"/>
          </a:p>
        </c:txPr>
      </c:legendEntry>
      <c:legendEntry>
        <c:idx val="2"/>
        <c:txPr>
          <a:bodyPr/>
          <a:lstStyle/>
          <a:p>
            <a:pPr>
              <a:defRPr sz="1800" b="1"/>
            </a:pPr>
            <a:endParaRPr lang="ru-RU"/>
          </a:p>
        </c:txPr>
      </c:legendEntry>
      <c:legendEntry>
        <c:idx val="3"/>
        <c:txPr>
          <a:bodyPr/>
          <a:lstStyle/>
          <a:p>
            <a:pPr>
              <a:defRPr sz="1800" b="1"/>
            </a:pPr>
            <a:endParaRPr lang="ru-RU"/>
          </a:p>
        </c:txPr>
      </c:legendEntry>
      <c:legendEntry>
        <c:idx val="4"/>
        <c:txPr>
          <a:bodyPr/>
          <a:lstStyle/>
          <a:p>
            <a:pPr>
              <a:defRPr sz="1800" b="1"/>
            </a:pPr>
            <a:endParaRPr lang="ru-RU"/>
          </a:p>
        </c:txPr>
      </c:legendEntry>
      <c:layout>
        <c:manualLayout>
          <c:xMode val="edge"/>
          <c:yMode val="edge"/>
          <c:x val="0.60910237615874663"/>
          <c:y val="0.23188635544614408"/>
          <c:w val="0.37012565451173901"/>
          <c:h val="0.75549010734591893"/>
        </c:manualLayout>
      </c:layout>
      <c:overlay val="0"/>
      <c:txPr>
        <a:bodyPr/>
        <a:lstStyle/>
        <a:p>
          <a:pPr>
            <a:defRPr sz="1800" b="1"/>
          </a:pPr>
          <a:endParaRPr lang="ru-RU"/>
        </a:p>
      </c:txPr>
    </c:legend>
    <c:plotVisOnly val="1"/>
    <c:dispBlanksAs val="zero"/>
    <c:showDLblsOverMax val="0"/>
  </c:chart>
  <c:spPr>
    <a:pattFill prst="pct5">
      <a:fgClr>
        <a:schemeClr val="accent1"/>
      </a:fgClr>
      <a:bgClr>
        <a:schemeClr val="bg1"/>
      </a:bgClr>
    </a:pattFill>
  </c:spPr>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2.777777777777779E-2"/>
          <c:y val="6.7344783861467708E-2"/>
          <c:w val="0.87033913311334388"/>
          <c:h val="0.66621754905236097"/>
        </c:manualLayout>
      </c:layout>
      <c:bar3DChart>
        <c:barDir val="col"/>
        <c:grouping val="clustered"/>
        <c:varyColors val="0"/>
        <c:ser>
          <c:idx val="0"/>
          <c:order val="0"/>
          <c:tx>
            <c:strRef>
              <c:f>Лист1!$B$1</c:f>
              <c:strCache>
                <c:ptCount val="1"/>
                <c:pt idx="0">
                  <c:v>2022 год </c:v>
                </c:pt>
              </c:strCache>
            </c:strRef>
          </c:tx>
          <c:invertIfNegative val="0"/>
          <c:dLbls>
            <c:dLbl>
              <c:idx val="0"/>
              <c:layout>
                <c:manualLayout>
                  <c:x val="-4.3922589260846244E-3"/>
                  <c:y val="-2.1708828579834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B85-42B9-B742-D750A9D43FB6}"/>
                </c:ext>
                <c:ext xmlns:c15="http://schemas.microsoft.com/office/drawing/2012/chart" uri="{CE6537A1-D6FC-4f65-9D91-7224C49458BB}">
                  <c15:layout/>
                </c:ext>
              </c:extLst>
            </c:dLbl>
            <c:dLbl>
              <c:idx val="1"/>
              <c:layout>
                <c:manualLayout>
                  <c:x val="-3.5138071408676988E-2"/>
                  <c:y val="-2.41209206442602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B85-42B9-B742-D750A9D43FB6}"/>
                </c:ext>
                <c:ext xmlns:c15="http://schemas.microsoft.com/office/drawing/2012/chart" uri="{CE6537A1-D6FC-4f65-9D91-7224C49458BB}">
                  <c15:layout/>
                </c:ext>
              </c:extLst>
            </c:dLbl>
            <c:dLbl>
              <c:idx val="2"/>
              <c:layout>
                <c:manualLayout>
                  <c:x val="-3.8066244026066738E-2"/>
                  <c:y val="-2.41209206442602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B85-42B9-B742-D750A9D43FB6}"/>
                </c:ext>
                <c:ext xmlns:c15="http://schemas.microsoft.com/office/drawing/2012/chart" uri="{CE6537A1-D6FC-4f65-9D91-7224C49458BB}">
                  <c15:layout/>
                </c:ext>
              </c:extLst>
            </c:dLbl>
            <c:dLbl>
              <c:idx val="3"/>
              <c:layout>
                <c:manualLayout>
                  <c:x val="-7.3204315434743719E-3"/>
                  <c:y val="-2.65330127086863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B85-42B9-B742-D750A9D43FB6}"/>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 ##0.0</c:formatCode>
                <c:ptCount val="4"/>
                <c:pt idx="0">
                  <c:v>168.1</c:v>
                </c:pt>
                <c:pt idx="1">
                  <c:v>264.2</c:v>
                </c:pt>
                <c:pt idx="2">
                  <c:v>980.7</c:v>
                </c:pt>
                <c:pt idx="3">
                  <c:v>19.2</c:v>
                </c:pt>
              </c:numCache>
            </c:numRef>
          </c:val>
          <c:extLst xmlns:c16r2="http://schemas.microsoft.com/office/drawing/2015/06/chart">
            <c:ext xmlns:c16="http://schemas.microsoft.com/office/drawing/2014/chart" uri="{C3380CC4-5D6E-409C-BE32-E72D297353CC}">
              <c16:uniqueId val="{00000004-7B85-42B9-B742-D750A9D43FB6}"/>
            </c:ext>
          </c:extLst>
        </c:ser>
        <c:ser>
          <c:idx val="1"/>
          <c:order val="1"/>
          <c:tx>
            <c:strRef>
              <c:f>Лист1!$C$1</c:f>
              <c:strCache>
                <c:ptCount val="1"/>
                <c:pt idx="0">
                  <c:v>2023 год </c:v>
                </c:pt>
              </c:strCache>
            </c:strRef>
          </c:tx>
          <c:invertIfNegative val="0"/>
          <c:dLbls>
            <c:dLbl>
              <c:idx val="0"/>
              <c:layout>
                <c:manualLayout>
                  <c:x val="2.9281726173897463E-2"/>
                  <c:y val="-1.44725523865560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B85-42B9-B742-D750A9D43FB6}"/>
                </c:ext>
                <c:ext xmlns:c15="http://schemas.microsoft.com/office/drawing/2012/chart" uri="{CE6537A1-D6FC-4f65-9D91-7224C49458BB}">
                  <c15:layout/>
                </c:ext>
              </c:extLst>
            </c:dLbl>
            <c:dLbl>
              <c:idx val="1"/>
              <c:layout>
                <c:manualLayout>
                  <c:x val="-7.3204315434743719E-3"/>
                  <c:y val="-3.135719683753838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B85-42B9-B742-D750A9D43FB6}"/>
                </c:ext>
                <c:ext xmlns:c15="http://schemas.microsoft.com/office/drawing/2012/chart" uri="{CE6537A1-D6FC-4f65-9D91-7224C49458BB}">
                  <c15:layout/>
                </c:ext>
              </c:extLst>
            </c:dLbl>
            <c:dLbl>
              <c:idx val="2"/>
              <c:layout>
                <c:manualLayout>
                  <c:x val="7.9060660669523233E-2"/>
                  <c:y val="-4.82418412885205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B85-42B9-B742-D750A9D43FB6}"/>
                </c:ext>
                <c:ext xmlns:c15="http://schemas.microsoft.com/office/drawing/2012/chart" uri="{CE6537A1-D6FC-4f65-9D91-7224C49458BB}">
                  <c15:layout/>
                </c:ext>
              </c:extLst>
            </c:dLbl>
            <c:dLbl>
              <c:idx val="3"/>
              <c:layout>
                <c:manualLayout>
                  <c:x val="4.6850761878235878E-2"/>
                  <c:y val="-1.92967365154082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B85-42B9-B742-D750A9D43FB6}"/>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Лист1!$C$2:$C$5</c:f>
              <c:numCache>
                <c:formatCode>#\ ##0.0</c:formatCode>
                <c:ptCount val="4"/>
                <c:pt idx="0">
                  <c:v>271.10000000000002</c:v>
                </c:pt>
                <c:pt idx="1">
                  <c:v>146.80000000000001</c:v>
                </c:pt>
                <c:pt idx="2">
                  <c:v>1093.2</c:v>
                </c:pt>
                <c:pt idx="3">
                  <c:v>22.5</c:v>
                </c:pt>
              </c:numCache>
            </c:numRef>
          </c:val>
          <c:extLst xmlns:c16r2="http://schemas.microsoft.com/office/drawing/2015/06/chart">
            <c:ext xmlns:c16="http://schemas.microsoft.com/office/drawing/2014/chart" uri="{C3380CC4-5D6E-409C-BE32-E72D297353CC}">
              <c16:uniqueId val="{00000009-7B85-42B9-B742-D750A9D43FB6}"/>
            </c:ext>
          </c:extLst>
        </c:ser>
        <c:dLbls>
          <c:showLegendKey val="0"/>
          <c:showVal val="0"/>
          <c:showCatName val="0"/>
          <c:showSerName val="0"/>
          <c:showPercent val="0"/>
          <c:showBubbleSize val="0"/>
        </c:dLbls>
        <c:gapWidth val="150"/>
        <c:shape val="cylinder"/>
        <c:axId val="79941632"/>
        <c:axId val="79943168"/>
        <c:axId val="0"/>
      </c:bar3DChart>
      <c:catAx>
        <c:axId val="79941632"/>
        <c:scaling>
          <c:orientation val="minMax"/>
        </c:scaling>
        <c:delete val="0"/>
        <c:axPos val="b"/>
        <c:numFmt formatCode="General" sourceLinked="1"/>
        <c:majorTickMark val="out"/>
        <c:minorTickMark val="none"/>
        <c:tickLblPos val="nextTo"/>
        <c:txPr>
          <a:bodyPr/>
          <a:lstStyle/>
          <a:p>
            <a:pPr>
              <a:defRPr sz="1600" b="1" baseline="0"/>
            </a:pPr>
            <a:endParaRPr lang="ru-RU"/>
          </a:p>
        </c:txPr>
        <c:crossAx val="79943168"/>
        <c:crosses val="autoZero"/>
        <c:auto val="1"/>
        <c:lblAlgn val="ctr"/>
        <c:lblOffset val="100"/>
        <c:noMultiLvlLbl val="0"/>
      </c:catAx>
      <c:valAx>
        <c:axId val="79943168"/>
        <c:scaling>
          <c:orientation val="minMax"/>
        </c:scaling>
        <c:delete val="1"/>
        <c:axPos val="l"/>
        <c:majorGridlines/>
        <c:numFmt formatCode="#\ ##0.0" sourceLinked="1"/>
        <c:majorTickMark val="out"/>
        <c:minorTickMark val="none"/>
        <c:tickLblPos val="none"/>
        <c:crossAx val="79941632"/>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solidFill>
                  <a:schemeClr val="tx1"/>
                </a:solidFill>
                <a:latin typeface="Times New Roman" panose="02020603050405020304" pitchFamily="18" charset="0"/>
                <a:cs typeface="Times New Roman" panose="02020603050405020304" pitchFamily="18" charset="0"/>
              </a:rPr>
              <a:t>Структура расходов бюджета за </a:t>
            </a:r>
            <a:r>
              <a:rPr lang="ru-RU" dirty="0" smtClean="0">
                <a:solidFill>
                  <a:schemeClr val="tx1"/>
                </a:solidFill>
                <a:latin typeface="Times New Roman" panose="02020603050405020304" pitchFamily="18" charset="0"/>
                <a:cs typeface="Times New Roman" panose="02020603050405020304" pitchFamily="18" charset="0"/>
              </a:rPr>
              <a:t>2023 </a:t>
            </a:r>
            <a:r>
              <a:rPr lang="ru-RU" dirty="0">
                <a:solidFill>
                  <a:schemeClr val="tx1"/>
                </a:solidFill>
                <a:latin typeface="Times New Roman" panose="02020603050405020304" pitchFamily="18" charset="0"/>
                <a:cs typeface="Times New Roman" panose="02020603050405020304" pitchFamily="18" charset="0"/>
              </a:rPr>
              <a:t>год </a:t>
            </a:r>
          </a:p>
          <a:p>
            <a:pPr>
              <a:defRPr/>
            </a:pPr>
            <a:r>
              <a:rPr lang="ru-RU" sz="1400" dirty="0">
                <a:solidFill>
                  <a:schemeClr val="tx1"/>
                </a:solidFill>
                <a:latin typeface="Times New Roman" panose="02020603050405020304" pitchFamily="18" charset="0"/>
                <a:cs typeface="Times New Roman" panose="02020603050405020304" pitchFamily="18" charset="0"/>
              </a:rPr>
              <a:t>                                                                                            (млн. руб.)</a:t>
            </a:r>
          </a:p>
        </c:rich>
      </c:tx>
      <c:layout>
        <c:manualLayout>
          <c:xMode val="edge"/>
          <c:yMode val="edge"/>
          <c:x val="0.14895670453512516"/>
          <c:y val="2.6870008270685981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Структура расходов бюджета Волосовского муниципального района по исполнению за 2016 год.  (млн. руб.)</c:v>
                </c:pt>
              </c:strCache>
            </c:strRef>
          </c:tx>
          <c:dLbls>
            <c:dLbl>
              <c:idx val="0"/>
              <c:layout/>
              <c:tx>
                <c:rich>
                  <a:bodyPr/>
                  <a:lstStyle/>
                  <a:p>
                    <a:r>
                      <a:rPr lang="en-US" dirty="0" smtClean="0"/>
                      <a:t>1</a:t>
                    </a:r>
                    <a:r>
                      <a:rPr lang="ru-RU" dirty="0" smtClean="0"/>
                      <a:t>91</a:t>
                    </a:r>
                    <a:r>
                      <a:rPr lang="en-US" dirty="0" smtClean="0"/>
                      <a:t>,3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374-450F-9C7D-0CE5E89E325B}"/>
                </c:ext>
                <c:ext xmlns:c15="http://schemas.microsoft.com/office/drawing/2012/chart" uri="{CE6537A1-D6FC-4f65-9D91-7224C49458BB}"/>
              </c:extLst>
            </c:dLbl>
            <c:dLbl>
              <c:idx val="1"/>
              <c:layout>
                <c:manualLayout>
                  <c:x val="-5.2042771188876166E-2"/>
                  <c:y val="-3.3779271438975918E-2"/>
                </c:manualLayout>
              </c:layout>
              <c:tx>
                <c:rich>
                  <a:bodyPr/>
                  <a:lstStyle/>
                  <a:p>
                    <a:r>
                      <a:rPr lang="ru-RU" dirty="0" smtClean="0"/>
                      <a:t>2,0</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374-450F-9C7D-0CE5E89E325B}"/>
                </c:ext>
                <c:ext xmlns:c15="http://schemas.microsoft.com/office/drawing/2012/chart" uri="{CE6537A1-D6FC-4f65-9D91-7224C49458BB}"/>
              </c:extLst>
            </c:dLbl>
            <c:dLbl>
              <c:idx val="2"/>
              <c:layout/>
              <c:tx>
                <c:rich>
                  <a:bodyPr/>
                  <a:lstStyle/>
                  <a:p>
                    <a:r>
                      <a:rPr lang="en-US"/>
                      <a:t>43,1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374-450F-9C7D-0CE5E89E325B}"/>
                </c:ext>
                <c:ext xmlns:c15="http://schemas.microsoft.com/office/drawing/2012/chart" uri="{CE6537A1-D6FC-4f65-9D91-7224C49458BB}"/>
              </c:extLst>
            </c:dLbl>
            <c:dLbl>
              <c:idx val="3"/>
              <c:layout/>
              <c:tx>
                <c:rich>
                  <a:bodyPr/>
                  <a:lstStyle/>
                  <a:p>
                    <a:r>
                      <a:rPr lang="ru-RU" dirty="0" smtClean="0"/>
                      <a:t>84,9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374-450F-9C7D-0CE5E89E325B}"/>
                </c:ext>
                <c:ext xmlns:c15="http://schemas.microsoft.com/office/drawing/2012/chart" uri="{CE6537A1-D6FC-4f65-9D91-7224C49458BB}"/>
              </c:extLst>
            </c:dLbl>
            <c:dLbl>
              <c:idx val="4"/>
              <c:layout/>
              <c:tx>
                <c:rich>
                  <a:bodyPr/>
                  <a:lstStyle/>
                  <a:p>
                    <a:r>
                      <a:rPr lang="ru-RU" dirty="0" smtClean="0"/>
                      <a:t>35,2</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374-450F-9C7D-0CE5E89E325B}"/>
                </c:ext>
                <c:ext xmlns:c15="http://schemas.microsoft.com/office/drawing/2012/chart" uri="{CE6537A1-D6FC-4f65-9D91-7224C49458BB}"/>
              </c:extLst>
            </c:dLbl>
            <c:dLbl>
              <c:idx val="5"/>
              <c:layout/>
              <c:tx>
                <c:rich>
                  <a:bodyPr/>
                  <a:lstStyle/>
                  <a:p>
                    <a:r>
                      <a:rPr lang="ru-RU" dirty="0" smtClean="0"/>
                      <a:t>1522,3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374-450F-9C7D-0CE5E89E325B}"/>
                </c:ext>
                <c:ext xmlns:c15="http://schemas.microsoft.com/office/drawing/2012/chart" uri="{CE6537A1-D6FC-4f65-9D91-7224C49458BB}"/>
              </c:extLst>
            </c:dLbl>
            <c:dLbl>
              <c:idx val="6"/>
              <c:layout>
                <c:manualLayout>
                  <c:x val="-2.7484836395588741E-2"/>
                  <c:y val="-6.3565095576864378E-2"/>
                </c:manualLayout>
              </c:layout>
              <c:tx>
                <c:rich>
                  <a:bodyPr/>
                  <a:lstStyle/>
                  <a:p>
                    <a:r>
                      <a:rPr lang="en-US" dirty="0" smtClean="0"/>
                      <a:t>13,</a:t>
                    </a:r>
                    <a:r>
                      <a:rPr lang="ru-RU" dirty="0" smtClean="0"/>
                      <a:t>8</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447-4FAA-9DF3-F17C2B965CB4}"/>
                </c:ext>
                <c:ext xmlns:c15="http://schemas.microsoft.com/office/drawing/2012/chart" uri="{CE6537A1-D6FC-4f65-9D91-7224C49458BB}"/>
              </c:extLst>
            </c:dLbl>
            <c:dLbl>
              <c:idx val="7"/>
              <c:layout/>
              <c:tx>
                <c:rich>
                  <a:bodyPr/>
                  <a:lstStyle/>
                  <a:p>
                    <a:r>
                      <a:rPr lang="ru-RU" dirty="0" smtClean="0"/>
                      <a:t>197,9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374-450F-9C7D-0CE5E89E325B}"/>
                </c:ext>
                <c:ext xmlns:c15="http://schemas.microsoft.com/office/drawing/2012/chart" uri="{CE6537A1-D6FC-4f65-9D91-7224C49458BB}"/>
              </c:extLst>
            </c:dLbl>
            <c:dLbl>
              <c:idx val="8"/>
              <c:layout/>
              <c:tx>
                <c:rich>
                  <a:bodyPr/>
                  <a:lstStyle/>
                  <a:p>
                    <a:r>
                      <a:rPr lang="ru-RU" dirty="0" smtClean="0"/>
                      <a:t>2</a:t>
                    </a:r>
                    <a:r>
                      <a:rPr lang="en-US" dirty="0" smtClean="0"/>
                      <a:t>5,</a:t>
                    </a:r>
                    <a:r>
                      <a:rPr lang="ru-RU" dirty="0" smtClean="0"/>
                      <a:t>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374-450F-9C7D-0CE5E89E325B}"/>
                </c:ext>
                <c:ext xmlns:c15="http://schemas.microsoft.com/office/drawing/2012/chart" uri="{CE6537A1-D6FC-4f65-9D91-7224C49458BB}"/>
              </c:extLst>
            </c:dLbl>
            <c:dLbl>
              <c:idx val="9"/>
              <c:layout>
                <c:manualLayout>
                  <c:x val="3.8701966999075403E-2"/>
                  <c:y val="-3.829991112098656E-2"/>
                </c:manualLayout>
              </c:layout>
              <c:tx>
                <c:rich>
                  <a:bodyPr/>
                  <a:lstStyle/>
                  <a:p>
                    <a:r>
                      <a:rPr lang="ru-RU" dirty="0" smtClean="0"/>
                      <a:t>5,1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374-450F-9C7D-0CE5E89E325B}"/>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Лист1!$A$2:$A$13</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Жилищно-комунальное хозяйство</c:v>
                </c:pt>
                <c:pt idx="5">
                  <c:v>Образование</c:v>
                </c:pt>
                <c:pt idx="6">
                  <c:v>Культура, кинематография</c:v>
                </c:pt>
                <c:pt idx="7">
                  <c:v>Социальная политика</c:v>
                </c:pt>
                <c:pt idx="8">
                  <c:v>Физическая культура и спорт</c:v>
                </c:pt>
                <c:pt idx="9">
                  <c:v>Средства массовой информации</c:v>
                </c:pt>
                <c:pt idx="10">
                  <c:v>Межбюджетные трансферты</c:v>
                </c:pt>
              </c:strCache>
            </c:strRef>
          </c:cat>
          <c:val>
            <c:numRef>
              <c:f>Лист1!$B$2:$B$13</c:f>
              <c:numCache>
                <c:formatCode>#,##0.0</c:formatCode>
                <c:ptCount val="12"/>
                <c:pt idx="0">
                  <c:v>191.3</c:v>
                </c:pt>
                <c:pt idx="1">
                  <c:v>2</c:v>
                </c:pt>
                <c:pt idx="2">
                  <c:v>5.0999999999999996</c:v>
                </c:pt>
                <c:pt idx="3">
                  <c:v>84.9</c:v>
                </c:pt>
                <c:pt idx="4">
                  <c:v>35.200000000000003</c:v>
                </c:pt>
                <c:pt idx="5">
                  <c:v>1522.3</c:v>
                </c:pt>
                <c:pt idx="6">
                  <c:v>13.8</c:v>
                </c:pt>
                <c:pt idx="7">
                  <c:v>197.9</c:v>
                </c:pt>
                <c:pt idx="8">
                  <c:v>25.7</c:v>
                </c:pt>
                <c:pt idx="9">
                  <c:v>5</c:v>
                </c:pt>
                <c:pt idx="10">
                  <c:v>210.8</c:v>
                </c:pt>
              </c:numCache>
            </c:numRef>
          </c:val>
          <c:extLst xmlns:c16r2="http://schemas.microsoft.com/office/drawing/2015/06/chart">
            <c:ext xmlns:c16="http://schemas.microsoft.com/office/drawing/2014/chart" uri="{C3380CC4-5D6E-409C-BE32-E72D297353CC}">
              <c16:uniqueId val="{00000001-D447-4FAA-9DF3-F17C2B965CB4}"/>
            </c:ext>
          </c:extLst>
        </c:ser>
        <c:dLbls>
          <c:showLegendKey val="0"/>
          <c:showVal val="0"/>
          <c:showCatName val="0"/>
          <c:showSerName val="0"/>
          <c:showPercent val="0"/>
          <c:showBubbleSize val="0"/>
          <c:showLeaderLines val="1"/>
        </c:dLbls>
      </c:pie3DChart>
    </c:plotArea>
    <c:legend>
      <c:legendPos val="r"/>
      <c:legendEntry>
        <c:idx val="0"/>
        <c:txPr>
          <a:bodyPr/>
          <a:lstStyle/>
          <a:p>
            <a:pPr>
              <a:defRPr sz="1200" b="1">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1200" b="1">
                <a:latin typeface="Times New Roman" panose="02020603050405020304" pitchFamily="18" charset="0"/>
                <a:cs typeface="Times New Roman" panose="02020603050405020304" pitchFamily="18" charset="0"/>
              </a:defRPr>
            </a:pPr>
            <a:endParaRPr lang="ru-RU"/>
          </a:p>
        </c:txPr>
      </c:legendEntry>
      <c:legendEntry>
        <c:idx val="2"/>
        <c:txPr>
          <a:bodyPr/>
          <a:lstStyle/>
          <a:p>
            <a:pPr>
              <a:defRPr sz="1200" b="1">
                <a:latin typeface="Times New Roman" panose="02020603050405020304" pitchFamily="18" charset="0"/>
                <a:cs typeface="Times New Roman" panose="02020603050405020304" pitchFamily="18" charset="0"/>
              </a:defRPr>
            </a:pPr>
            <a:endParaRPr lang="ru-RU"/>
          </a:p>
        </c:txPr>
      </c:legendEntry>
      <c:legendEntry>
        <c:idx val="11"/>
        <c:delete val="1"/>
      </c:legendEntry>
      <c:layout>
        <c:manualLayout>
          <c:xMode val="edge"/>
          <c:yMode val="edge"/>
          <c:x val="0.60209024066196504"/>
          <c:y val="0.16066424718241187"/>
          <c:w val="0.33187233098985347"/>
          <c:h val="0.83933575281758832"/>
        </c:manualLayout>
      </c:layout>
      <c:overlay val="0"/>
      <c:txPr>
        <a:bodyPr/>
        <a:lstStyle/>
        <a:p>
          <a:pPr>
            <a:defRPr sz="12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0.64399</cdr:x>
      <cdr:y>0.22774</cdr:y>
    </cdr:from>
    <cdr:to>
      <cdr:x>0.98305</cdr:x>
      <cdr:y>0.42081</cdr:y>
    </cdr:to>
    <cdr:sp macro="" textlink="">
      <cdr:nvSpPr>
        <cdr:cNvPr id="2" name="TextBox 1"/>
        <cdr:cNvSpPr txBox="1"/>
      </cdr:nvSpPr>
      <cdr:spPr>
        <a:xfrm xmlns:a="http://schemas.openxmlformats.org/drawingml/2006/main">
          <a:off x="2735352" y="1104233"/>
          <a:ext cx="1440174" cy="936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0.61008</cdr:x>
      <cdr:y>0.27229</cdr:y>
    </cdr:from>
    <cdr:to>
      <cdr:x>0.95663</cdr:x>
      <cdr:y>0.42081</cdr:y>
    </cdr:to>
    <cdr:sp macro="" textlink="">
      <cdr:nvSpPr>
        <cdr:cNvPr id="3" name="TextBox 2"/>
        <cdr:cNvSpPr txBox="1"/>
      </cdr:nvSpPr>
      <cdr:spPr>
        <a:xfrm xmlns:a="http://schemas.openxmlformats.org/drawingml/2006/main">
          <a:off x="2624720" y="1470529"/>
          <a:ext cx="1490946" cy="8020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a:t>Доходы всего </a:t>
          </a:r>
          <a:r>
            <a:rPr lang="en-US" sz="1400" b="1" dirty="0" smtClean="0"/>
            <a:t>   2 211,5 </a:t>
          </a:r>
          <a:r>
            <a:rPr lang="ru-RU" sz="1400" b="1" dirty="0" smtClean="0"/>
            <a:t>млн</a:t>
          </a:r>
          <a:r>
            <a:rPr lang="ru-RU" sz="1400" b="1" dirty="0"/>
            <a:t>. руб.</a:t>
          </a:r>
        </a:p>
      </cdr:txBody>
    </cdr:sp>
  </cdr:relSizeAnchor>
</c:userShapes>
</file>

<file path=ppt/drawings/drawing2.xml><?xml version="1.0" encoding="utf-8"?>
<c:userShapes xmlns:c="http://schemas.openxmlformats.org/drawingml/2006/chart">
  <cdr:relSizeAnchor xmlns:cdr="http://schemas.openxmlformats.org/drawingml/2006/chartDrawing">
    <cdr:from>
      <cdr:x>0.64366</cdr:x>
      <cdr:y>0.24211</cdr:y>
    </cdr:from>
    <cdr:to>
      <cdr:x>0.95141</cdr:x>
      <cdr:y>0.36189</cdr:y>
    </cdr:to>
    <cdr:sp macro="" textlink="">
      <cdr:nvSpPr>
        <cdr:cNvPr id="2" name="TextBox 1"/>
        <cdr:cNvSpPr txBox="1"/>
      </cdr:nvSpPr>
      <cdr:spPr>
        <a:xfrm xmlns:a="http://schemas.openxmlformats.org/drawingml/2006/main">
          <a:off x="2861475" y="1164373"/>
          <a:ext cx="1368152"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0.72464</cdr:x>
      <cdr:y>0.28703</cdr:y>
    </cdr:from>
    <cdr:to>
      <cdr:x>1</cdr:x>
      <cdr:y>0.37686</cdr:y>
    </cdr:to>
    <cdr:sp macro="" textlink="">
      <cdr:nvSpPr>
        <cdr:cNvPr id="3" name="TextBox 2"/>
        <cdr:cNvSpPr txBox="1"/>
      </cdr:nvSpPr>
      <cdr:spPr>
        <a:xfrm xmlns:a="http://schemas.openxmlformats.org/drawingml/2006/main">
          <a:off x="3221515" y="1380397"/>
          <a:ext cx="12241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0.64366</cdr:x>
      <cdr:y>0.21216</cdr:y>
    </cdr:from>
    <cdr:to>
      <cdr:x>0.90282</cdr:x>
      <cdr:y>0.302</cdr:y>
    </cdr:to>
    <cdr:sp macro="" textlink="">
      <cdr:nvSpPr>
        <cdr:cNvPr id="4" name="TextBox 3"/>
        <cdr:cNvSpPr txBox="1"/>
      </cdr:nvSpPr>
      <cdr:spPr>
        <a:xfrm xmlns:a="http://schemas.openxmlformats.org/drawingml/2006/main">
          <a:off x="2861475" y="1020357"/>
          <a:ext cx="115212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0.52745</cdr:x>
      <cdr:y>0.28448</cdr:y>
    </cdr:from>
    <cdr:to>
      <cdr:x>0.95081</cdr:x>
      <cdr:y>0.40426</cdr:y>
    </cdr:to>
    <cdr:sp macro="" textlink="">
      <cdr:nvSpPr>
        <cdr:cNvPr id="5" name="TextBox 4"/>
        <cdr:cNvSpPr txBox="1"/>
      </cdr:nvSpPr>
      <cdr:spPr>
        <a:xfrm xmlns:a="http://schemas.openxmlformats.org/drawingml/2006/main">
          <a:off x="2344853" y="1368156"/>
          <a:ext cx="1882117" cy="5760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a:t>Доходы всего</a:t>
          </a:r>
        </a:p>
        <a:p xmlns:a="http://schemas.openxmlformats.org/drawingml/2006/main">
          <a:r>
            <a:rPr lang="ru-RU" sz="1400" b="1" dirty="0"/>
            <a:t> </a:t>
          </a:r>
          <a:r>
            <a:rPr lang="en-US" sz="1400" b="1" dirty="0" smtClean="0">
              <a:solidFill>
                <a:schemeClr val="tx1"/>
              </a:solidFill>
            </a:rPr>
            <a:t>2 366,8 </a:t>
          </a:r>
          <a:r>
            <a:rPr lang="ru-RU" sz="1400" b="1" dirty="0"/>
            <a:t>млн. руб.</a:t>
          </a:r>
        </a:p>
        <a:p xmlns:a="http://schemas.openxmlformats.org/drawingml/2006/main">
          <a:endParaRPr lang="ru-RU"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0.70442</cdr:x>
      <cdr:y>0.81884</cdr:y>
    </cdr:from>
    <cdr:to>
      <cdr:x>0.93115</cdr:x>
      <cdr:y>1</cdr:y>
    </cdr:to>
    <cdr:sp macro="" textlink="">
      <cdr:nvSpPr>
        <cdr:cNvPr id="2" name="TextBox 1"/>
        <cdr:cNvSpPr txBox="1"/>
      </cdr:nvSpPr>
      <cdr:spPr>
        <a:xfrm xmlns:a="http://schemas.openxmlformats.org/drawingml/2006/main">
          <a:off x="2792786" y="1952898"/>
          <a:ext cx="898933"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600" b="1" dirty="0" smtClean="0"/>
            <a:t>+</a:t>
          </a:r>
          <a:r>
            <a:rPr lang="en-US" sz="1800" b="1" dirty="0" smtClean="0"/>
            <a:t>42,2</a:t>
          </a:r>
          <a:endParaRPr lang="en-US" sz="1800" b="1" dirty="0"/>
        </a:p>
        <a:p xmlns:a="http://schemas.openxmlformats.org/drawingml/2006/main">
          <a:endParaRPr lang="en-US" sz="1600" b="1" dirty="0"/>
        </a:p>
        <a:p xmlns:a="http://schemas.openxmlformats.org/drawingml/2006/main">
          <a:endParaRPr lang="ru-RU" sz="1600" b="1" dirty="0"/>
        </a:p>
        <a:p xmlns:a="http://schemas.openxmlformats.org/drawingml/2006/main">
          <a:endParaRPr lang="ru-RU"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2971800" cy="496332"/>
          </a:xfrm>
          <a:prstGeom prst="rect">
            <a:avLst/>
          </a:prstGeom>
        </p:spPr>
        <p:txBody>
          <a:bodyPr vert="horz" lIns="91531" tIns="45765" rIns="91531" bIns="45765" rtlCol="0"/>
          <a:lstStyle>
            <a:lvl1pPr algn="l">
              <a:defRPr sz="1200"/>
            </a:lvl1pPr>
          </a:lstStyle>
          <a:p>
            <a:endParaRPr lang="ru-RU" dirty="0"/>
          </a:p>
        </p:txBody>
      </p:sp>
      <p:sp>
        <p:nvSpPr>
          <p:cNvPr id="3" name="Дата 2"/>
          <p:cNvSpPr>
            <a:spLocks noGrp="1"/>
          </p:cNvSpPr>
          <p:nvPr>
            <p:ph type="dt" idx="1"/>
          </p:nvPr>
        </p:nvSpPr>
        <p:spPr>
          <a:xfrm>
            <a:off x="3884617" y="1"/>
            <a:ext cx="2971800" cy="496332"/>
          </a:xfrm>
          <a:prstGeom prst="rect">
            <a:avLst/>
          </a:prstGeom>
        </p:spPr>
        <p:txBody>
          <a:bodyPr vert="horz" lIns="91531" tIns="45765" rIns="91531" bIns="45765" rtlCol="0"/>
          <a:lstStyle>
            <a:lvl1pPr algn="r">
              <a:defRPr sz="1200"/>
            </a:lvl1pPr>
          </a:lstStyle>
          <a:p>
            <a:fld id="{4F1BAC4F-8F55-46BC-9D5E-A4F440E99AE0}" type="datetimeFigureOut">
              <a:rPr lang="ru-RU" smtClean="0"/>
              <a:pPr/>
              <a:t>05.04.2024</a:t>
            </a:fld>
            <a:endParaRPr lang="ru-RU" dirty="0"/>
          </a:p>
        </p:txBody>
      </p:sp>
      <p:sp>
        <p:nvSpPr>
          <p:cNvPr id="4" name="Образ слайда 3"/>
          <p:cNvSpPr>
            <a:spLocks noGrp="1" noRot="1" noChangeAspect="1"/>
          </p:cNvSpPr>
          <p:nvPr>
            <p:ph type="sldImg" idx="2"/>
          </p:nvPr>
        </p:nvSpPr>
        <p:spPr>
          <a:xfrm>
            <a:off x="949325" y="744538"/>
            <a:ext cx="4959350" cy="3719512"/>
          </a:xfrm>
          <a:prstGeom prst="rect">
            <a:avLst/>
          </a:prstGeom>
          <a:noFill/>
          <a:ln w="12700">
            <a:solidFill>
              <a:prstClr val="black"/>
            </a:solidFill>
          </a:ln>
        </p:spPr>
        <p:txBody>
          <a:bodyPr vert="horz" lIns="91531" tIns="45765" rIns="91531" bIns="45765" rtlCol="0" anchor="ctr"/>
          <a:lstStyle/>
          <a:p>
            <a:endParaRPr lang="ru-RU" dirty="0"/>
          </a:p>
        </p:txBody>
      </p:sp>
      <p:sp>
        <p:nvSpPr>
          <p:cNvPr id="5" name="Заметки 4"/>
          <p:cNvSpPr>
            <a:spLocks noGrp="1"/>
          </p:cNvSpPr>
          <p:nvPr>
            <p:ph type="body" sz="quarter" idx="3"/>
          </p:nvPr>
        </p:nvSpPr>
        <p:spPr>
          <a:xfrm>
            <a:off x="685801" y="4715157"/>
            <a:ext cx="5486400" cy="4466987"/>
          </a:xfrm>
          <a:prstGeom prst="rect">
            <a:avLst/>
          </a:prstGeom>
        </p:spPr>
        <p:txBody>
          <a:bodyPr vert="horz" lIns="91531" tIns="45765" rIns="91531" bIns="45765"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428587"/>
            <a:ext cx="2971800" cy="496332"/>
          </a:xfrm>
          <a:prstGeom prst="rect">
            <a:avLst/>
          </a:prstGeom>
        </p:spPr>
        <p:txBody>
          <a:bodyPr vert="horz" lIns="91531" tIns="45765" rIns="91531" bIns="45765"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7" y="9428587"/>
            <a:ext cx="2971800" cy="496332"/>
          </a:xfrm>
          <a:prstGeom prst="rect">
            <a:avLst/>
          </a:prstGeom>
        </p:spPr>
        <p:txBody>
          <a:bodyPr vert="horz" lIns="91531" tIns="45765" rIns="91531" bIns="45765" rtlCol="0" anchor="b"/>
          <a:lstStyle>
            <a:lvl1pPr algn="r">
              <a:defRPr sz="1200"/>
            </a:lvl1pPr>
          </a:lstStyle>
          <a:p>
            <a:fld id="{2A8D0319-B2F0-41E8-90FB-A04204FE3A8B}" type="slidenum">
              <a:rPr lang="ru-RU" smtClean="0"/>
              <a:pPr/>
              <a:t>‹#›</a:t>
            </a:fld>
            <a:endParaRPr lang="ru-RU" dirty="0"/>
          </a:p>
        </p:txBody>
      </p:sp>
    </p:spTree>
    <p:extLst>
      <p:ext uri="{BB962C8B-B14F-4D97-AF65-F5344CB8AC3E}">
        <p14:creationId xmlns:p14="http://schemas.microsoft.com/office/powerpoint/2010/main" val="414897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8D0319-B2F0-41E8-90FB-A04204FE3A8B}" type="slidenum">
              <a:rPr lang="ru-RU" smtClean="0"/>
              <a:pPr/>
              <a:t>7</a:t>
            </a:fld>
            <a:endParaRPr lang="ru-RU" dirty="0"/>
          </a:p>
        </p:txBody>
      </p:sp>
    </p:spTree>
    <p:extLst>
      <p:ext uri="{BB962C8B-B14F-4D97-AF65-F5344CB8AC3E}">
        <p14:creationId xmlns:p14="http://schemas.microsoft.com/office/powerpoint/2010/main" val="250231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49325" y="744538"/>
            <a:ext cx="4959350" cy="37195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8D0319-B2F0-41E8-90FB-A04204FE3A8B}" type="slidenum">
              <a:rPr lang="ru-RU" smtClean="0"/>
              <a:pPr/>
              <a:t>10</a:t>
            </a:fld>
            <a:endParaRPr lang="ru-RU" dirty="0"/>
          </a:p>
        </p:txBody>
      </p:sp>
    </p:spTree>
    <p:extLst>
      <p:ext uri="{BB962C8B-B14F-4D97-AF65-F5344CB8AC3E}">
        <p14:creationId xmlns:p14="http://schemas.microsoft.com/office/powerpoint/2010/main" val="2370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000" dirty="0"/>
          </a:p>
        </p:txBody>
      </p:sp>
      <p:sp>
        <p:nvSpPr>
          <p:cNvPr id="4" name="Номер слайда 3"/>
          <p:cNvSpPr>
            <a:spLocks noGrp="1"/>
          </p:cNvSpPr>
          <p:nvPr>
            <p:ph type="sldNum" sz="quarter" idx="10"/>
          </p:nvPr>
        </p:nvSpPr>
        <p:spPr/>
        <p:txBody>
          <a:bodyPr/>
          <a:lstStyle/>
          <a:p>
            <a:fld id="{2A8D0319-B2F0-41E8-90FB-A04204FE3A8B}" type="slidenum">
              <a:rPr lang="ru-RU" smtClean="0"/>
              <a:pPr/>
              <a:t>18</a:t>
            </a:fld>
            <a:endParaRPr lang="ru-RU" dirty="0"/>
          </a:p>
        </p:txBody>
      </p:sp>
    </p:spTree>
    <p:extLst>
      <p:ext uri="{BB962C8B-B14F-4D97-AF65-F5344CB8AC3E}">
        <p14:creationId xmlns:p14="http://schemas.microsoft.com/office/powerpoint/2010/main" val="342503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752FDC1-098A-4D48-8EAA-1782AF9A2C14}" type="datetime1">
              <a:rPr lang="ru-RU" smtClean="0"/>
              <a:pPr/>
              <a:t>05.04.2024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val="2894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743E92A-E2EB-4A5C-92BA-39CD039E1F86}" type="datetime1">
              <a:rPr lang="ru-RU" smtClean="0"/>
              <a:pPr/>
              <a:t>05.04.2024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val="310842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A2018E-4234-44C9-8786-63EDA39A216B}" type="datetime1">
              <a:rPr lang="ru-RU" smtClean="0"/>
              <a:pPr/>
              <a:t>05.04.2024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val="148967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E66A074-DEAC-45A0-977E-A494381F2B06}" type="datetime1">
              <a:rPr lang="ru-RU" smtClean="0"/>
              <a:pPr/>
              <a:t>05.04.2024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val="164080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8BFCEE8-A569-4D39-A3F2-4B28740AE550}" type="datetime1">
              <a:rPr lang="ru-RU" smtClean="0"/>
              <a:pPr/>
              <a:t>05.04.2024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val="164574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A0857C4-0643-464A-A345-4C29E2AFD9BE}" type="datetime1">
              <a:rPr lang="ru-RU" smtClean="0"/>
              <a:pPr/>
              <a:t>05.04.2024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val="232110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C9A52EA-4CF1-4811-A025-62F3DF1603EF}" type="datetime1">
              <a:rPr lang="ru-RU" smtClean="0"/>
              <a:pPr/>
              <a:t>05.04.2024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val="365081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A7D8710-57DB-44F4-9D06-4407B693909F}" type="datetime1">
              <a:rPr lang="ru-RU" smtClean="0"/>
              <a:pPr/>
              <a:t>05.04.2024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val="355542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1462F0-18FD-4EA5-A879-BD56D5AB5DC0}" type="datetime1">
              <a:rPr lang="ru-RU" smtClean="0"/>
              <a:pPr/>
              <a:t>05.04.2024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val="2125346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1F61B12-7543-43A7-A935-0A4D88329192}" type="datetime1">
              <a:rPr lang="ru-RU" smtClean="0"/>
              <a:pPr/>
              <a:t>05.04.2024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val="286424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7E09ED1-6857-4700-8FFA-E492F4EA5C94}" type="datetime1">
              <a:rPr lang="ru-RU" smtClean="0"/>
              <a:pPr/>
              <a:t>05.04.2024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83466D5-4684-485F-A2A8-A7189E0508E1}" type="slidenum">
              <a:rPr lang="ru-RU" smtClean="0"/>
              <a:pPr/>
              <a:t>‹#›</a:t>
            </a:fld>
            <a:endParaRPr lang="ru-RU" dirty="0"/>
          </a:p>
        </p:txBody>
      </p:sp>
    </p:spTree>
    <p:extLst>
      <p:ext uri="{BB962C8B-B14F-4D97-AF65-F5344CB8AC3E}">
        <p14:creationId xmlns:p14="http://schemas.microsoft.com/office/powerpoint/2010/main" val="302049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B56CF-CF40-4509-BFD6-4EB21C0AC182}" type="datetime1">
              <a:rPr lang="ru-RU" smtClean="0"/>
              <a:pPr/>
              <a:t>05.04.2024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466D5-4684-485F-A2A8-A7189E0508E1}" type="slidenum">
              <a:rPr lang="ru-RU" smtClean="0"/>
              <a:pPr/>
              <a:t>‹#›</a:t>
            </a:fld>
            <a:endParaRPr lang="ru-RU" dirty="0"/>
          </a:p>
        </p:txBody>
      </p:sp>
    </p:spTree>
    <p:extLst>
      <p:ext uri="{BB962C8B-B14F-4D97-AF65-F5344CB8AC3E}">
        <p14:creationId xmlns:p14="http://schemas.microsoft.com/office/powerpoint/2010/main" val="18061466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34495" y="535781"/>
            <a:ext cx="4157762" cy="6048672"/>
          </a:xfrm>
        </p:spPr>
        <p:txBody>
          <a:bodyPr>
            <a:normAutofit fontScale="92500" lnSpcReduction="20000"/>
          </a:bodyPr>
          <a:lstStyle/>
          <a:p>
            <a:pPr marL="0" indent="0" algn="just">
              <a:buNone/>
            </a:pPr>
            <a:r>
              <a:rPr lang="en-US" sz="2400" b="1" dirty="0">
                <a:latin typeface="Times New Roman" panose="02020603050405020304" pitchFamily="18" charset="0"/>
                <a:cs typeface="Times New Roman" panose="02020603050405020304" pitchFamily="18" charset="0"/>
              </a:rPr>
              <a:t>	</a:t>
            </a:r>
          </a:p>
          <a:p>
            <a:pPr marL="0" indent="0" algn="ctr">
              <a:buNone/>
            </a:pPr>
            <a:r>
              <a:rPr lang="ru-RU" sz="2600" b="1" dirty="0">
                <a:latin typeface="Times New Roman" panose="02020603050405020304" pitchFamily="18" charset="0"/>
                <a:cs typeface="Times New Roman" panose="02020603050405020304" pitchFamily="18" charset="0"/>
              </a:rPr>
              <a:t> К проекту решения совета    депутатов Волосовского муниципального района Ленинградской области </a:t>
            </a:r>
          </a:p>
          <a:p>
            <a:pPr marL="0" indent="0" algn="ctr">
              <a:lnSpc>
                <a:spcPct val="110000"/>
              </a:lnSpc>
              <a:spcBef>
                <a:spcPts val="1200"/>
              </a:spcBef>
              <a:buNone/>
            </a:pPr>
            <a:r>
              <a:rPr lang="ru-RU" sz="2600" b="1" dirty="0">
                <a:latin typeface="Times New Roman" panose="02020603050405020304" pitchFamily="18" charset="0"/>
                <a:cs typeface="Times New Roman" panose="02020603050405020304" pitchFamily="18" charset="0"/>
              </a:rPr>
              <a:t>«Об утверждении отчета об исполнении бюджета муниципального образования Волосовский муниципальный район Ленинградской области </a:t>
            </a:r>
          </a:p>
          <a:p>
            <a:pPr marL="0" indent="0" algn="ctr">
              <a:lnSpc>
                <a:spcPct val="110000"/>
              </a:lnSpc>
              <a:spcBef>
                <a:spcPts val="1200"/>
              </a:spcBef>
              <a:buNone/>
            </a:pPr>
            <a:r>
              <a:rPr lang="ru-RU" sz="2600" b="1" dirty="0">
                <a:latin typeface="Times New Roman" panose="02020603050405020304" pitchFamily="18" charset="0"/>
                <a:cs typeface="Times New Roman" panose="02020603050405020304" pitchFamily="18" charset="0"/>
              </a:rPr>
              <a:t>за </a:t>
            </a:r>
            <a:r>
              <a:rPr lang="ru-RU" sz="3500" b="1" dirty="0">
                <a:latin typeface="Times New Roman" panose="02020603050405020304" pitchFamily="18" charset="0"/>
                <a:cs typeface="Times New Roman" panose="02020603050405020304" pitchFamily="18" charset="0"/>
              </a:rPr>
              <a:t>20</a:t>
            </a:r>
            <a:r>
              <a:rPr lang="en-US" sz="3500" b="1" dirty="0" smtClean="0">
                <a:latin typeface="Times New Roman" panose="02020603050405020304" pitchFamily="18" charset="0"/>
                <a:cs typeface="Times New Roman" panose="02020603050405020304" pitchFamily="18" charset="0"/>
              </a:rPr>
              <a:t>2</a:t>
            </a:r>
            <a:r>
              <a:rPr lang="en-US" sz="3500" b="1" dirty="0">
                <a:latin typeface="Times New Roman" panose="02020603050405020304" pitchFamily="18" charset="0"/>
                <a:cs typeface="Times New Roman" panose="02020603050405020304" pitchFamily="18" charset="0"/>
              </a:rPr>
              <a:t>3</a:t>
            </a:r>
            <a:r>
              <a:rPr lang="ru-RU" sz="2600" b="1" dirty="0" smtClean="0">
                <a:latin typeface="Times New Roman" panose="02020603050405020304" pitchFamily="18" charset="0"/>
                <a:cs typeface="Times New Roman" panose="02020603050405020304" pitchFamily="18" charset="0"/>
              </a:rPr>
              <a:t> </a:t>
            </a:r>
            <a:r>
              <a:rPr lang="ru-RU" sz="2600" b="1" dirty="0">
                <a:latin typeface="Times New Roman" panose="02020603050405020304" pitchFamily="18" charset="0"/>
                <a:cs typeface="Times New Roman" panose="02020603050405020304" pitchFamily="18" charset="0"/>
              </a:rPr>
              <a:t>год» </a:t>
            </a:r>
            <a:endParaRPr lang="en-US" dirty="0"/>
          </a:p>
          <a:p>
            <a:pPr marL="0" indent="0" algn="ctr">
              <a:buNone/>
            </a:pPr>
            <a:r>
              <a:rPr lang="ru-RU" sz="4300" b="1" dirty="0">
                <a:solidFill>
                  <a:srgbClr val="002060"/>
                </a:solidFill>
                <a:latin typeface="Times New Roman" panose="02020603050405020304" pitchFamily="18" charset="0"/>
                <a:cs typeface="Times New Roman" panose="02020603050405020304" pitchFamily="18" charset="0"/>
              </a:rPr>
              <a:t>БЮДЖЕТ </a:t>
            </a:r>
          </a:p>
          <a:p>
            <a:pPr marL="0" indent="0" algn="ctr">
              <a:buNone/>
            </a:pPr>
            <a:r>
              <a:rPr lang="ru-RU" sz="4300" b="1" dirty="0">
                <a:solidFill>
                  <a:srgbClr val="002060"/>
                </a:solidFill>
                <a:latin typeface="Times New Roman" panose="02020603050405020304" pitchFamily="18" charset="0"/>
                <a:cs typeface="Times New Roman" panose="02020603050405020304" pitchFamily="18" charset="0"/>
              </a:rPr>
              <a:t>для ГРАЖДАН</a:t>
            </a:r>
          </a:p>
        </p:txBody>
      </p:sp>
      <p:pic>
        <p:nvPicPr>
          <p:cNvPr id="4"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356675" y="1"/>
            <a:ext cx="752555" cy="908720"/>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83466D5-4684-485F-A2A8-A7189E0508E1}" type="slidenum">
              <a:rPr lang="ru-RU" smtClean="0"/>
              <a:pPr/>
              <a:t>1</a:t>
            </a:fld>
            <a:endParaRPr lang="ru-RU" dirty="0"/>
          </a:p>
        </p:txBody>
      </p:sp>
      <p:pic>
        <p:nvPicPr>
          <p:cNvPr id="1027" name="Picture 3" descr="\\Intel\почта\2021-Март\БЮДЖЕТ ДЛЯ ГРАЖДАН (Отчет за 2020 год)\Карта Волосовского муниципального район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46440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8230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822704" cy="1440160"/>
          </a:xfrm>
        </p:spPr>
        <p:txBody>
          <a:bodyPr>
            <a:normAutofit fontScale="90000"/>
          </a:bodyPr>
          <a:lstStyle/>
          <a:p>
            <a:r>
              <a:rPr lang="ru-RU" sz="2400" b="1" dirty="0">
                <a:latin typeface="Times New Roman" panose="02020603050405020304" pitchFamily="18" charset="0"/>
                <a:cs typeface="Times New Roman" panose="02020603050405020304" pitchFamily="18" charset="0"/>
              </a:rPr>
              <a:t>Исполнение бюджета муниципального образования Волосовский муниципальный район Ленинградской области по налоговым и неналоговым доходам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в 20</a:t>
            </a:r>
            <a:r>
              <a:rPr lang="en-US" sz="2400" b="1" dirty="0" smtClean="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3</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году</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552936644"/>
              </p:ext>
            </p:extLst>
          </p:nvPr>
        </p:nvGraphicFramePr>
        <p:xfrm>
          <a:off x="323529" y="1484784"/>
          <a:ext cx="8413526" cy="4968552"/>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0111" y="0"/>
            <a:ext cx="813889" cy="9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919226" y="1340768"/>
            <a:ext cx="1331640" cy="338554"/>
          </a:xfrm>
          <a:prstGeom prst="rect">
            <a:avLst/>
          </a:prstGeom>
          <a:noFill/>
        </p:spPr>
        <p:txBody>
          <a:bodyPr wrap="square" rtlCol="0">
            <a:spAutoFit/>
          </a:bodyPr>
          <a:lstStyle/>
          <a:p>
            <a:r>
              <a:rPr lang="ru-RU" sz="1600" b="1" dirty="0"/>
              <a:t>(млн. руб.)</a:t>
            </a:r>
            <a:endParaRPr lang="ru-RU" sz="1600" dirty="0"/>
          </a:p>
        </p:txBody>
      </p:sp>
      <p:sp>
        <p:nvSpPr>
          <p:cNvPr id="3" name="Номер слайда 2"/>
          <p:cNvSpPr>
            <a:spLocks noGrp="1"/>
          </p:cNvSpPr>
          <p:nvPr>
            <p:ph type="sldNum" sz="quarter" idx="12"/>
          </p:nvPr>
        </p:nvSpPr>
        <p:spPr/>
        <p:txBody>
          <a:bodyPr/>
          <a:lstStyle/>
          <a:p>
            <a:fld id="{783466D5-4684-485F-A2A8-A7189E0508E1}" type="slidenum">
              <a:rPr lang="ru-RU" smtClean="0"/>
              <a:pPr/>
              <a:t>10</a:t>
            </a:fld>
            <a:endParaRPr lang="ru-RU" dirty="0"/>
          </a:p>
        </p:txBody>
      </p:sp>
    </p:spTree>
    <p:extLst>
      <p:ext uri="{BB962C8B-B14F-4D97-AF65-F5344CB8AC3E}">
        <p14:creationId xmlns:p14="http://schemas.microsoft.com/office/powerpoint/2010/main" val="2763658007"/>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868761548"/>
              </p:ext>
            </p:extLst>
          </p:nvPr>
        </p:nvGraphicFramePr>
        <p:xfrm>
          <a:off x="107504" y="116632"/>
          <a:ext cx="8856984" cy="6509982"/>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413" y="0"/>
            <a:ext cx="890587" cy="1073150"/>
          </a:xfrm>
          <a:prstGeom prst="rect">
            <a:avLst/>
          </a:prstGeom>
          <a:solidFill>
            <a:schemeClr val="bg1">
              <a:lumMod val="85000"/>
            </a:schemeClr>
          </a:solidFill>
          <a:ln>
            <a:noFill/>
          </a:ln>
          <a:effectLst/>
        </p:spPr>
      </p:pic>
      <p:sp>
        <p:nvSpPr>
          <p:cNvPr id="2" name="Номер слайда 1"/>
          <p:cNvSpPr>
            <a:spLocks noGrp="1"/>
          </p:cNvSpPr>
          <p:nvPr>
            <p:ph type="sldNum" sz="quarter" idx="12"/>
          </p:nvPr>
        </p:nvSpPr>
        <p:spPr/>
        <p:txBody>
          <a:bodyPr/>
          <a:lstStyle/>
          <a:p>
            <a:fld id="{783466D5-4684-485F-A2A8-A7189E0508E1}" type="slidenum">
              <a:rPr lang="ru-RU" smtClean="0"/>
              <a:pPr/>
              <a:t>11</a:t>
            </a:fld>
            <a:endParaRPr lang="ru-RU" dirty="0"/>
          </a:p>
        </p:txBody>
      </p:sp>
    </p:spTree>
    <p:extLst>
      <p:ext uri="{BB962C8B-B14F-4D97-AF65-F5344CB8AC3E}">
        <p14:creationId xmlns:p14="http://schemas.microsoft.com/office/powerpoint/2010/main" val="332827701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188641"/>
            <a:ext cx="7623832" cy="1080120"/>
          </a:xfrm>
        </p:spPr>
        <p:txBody>
          <a:bodyPr>
            <a:noAutofit/>
          </a:bodyPr>
          <a:lstStyle/>
          <a:p>
            <a:r>
              <a:rPr lang="ru-RU" sz="2800" b="1" dirty="0">
                <a:latin typeface="Times New Roman" panose="02020603050405020304" pitchFamily="18" charset="0"/>
                <a:cs typeface="Times New Roman" panose="02020603050405020304" pitchFamily="18" charset="0"/>
              </a:rPr>
              <a:t>Анализ поступления межбюджетных трансфертов в </a:t>
            </a:r>
            <a:r>
              <a:rPr lang="ru-RU" sz="2800" b="1" dirty="0" smtClean="0">
                <a:latin typeface="Times New Roman" panose="02020603050405020304" pitchFamily="18" charset="0"/>
                <a:cs typeface="Times New Roman" panose="02020603050405020304" pitchFamily="18" charset="0"/>
              </a:rPr>
              <a:t>202</a:t>
            </a:r>
            <a:r>
              <a:rPr lang="en-US" sz="2800" b="1" dirty="0" smtClean="0">
                <a:latin typeface="Times New Roman" panose="02020603050405020304" pitchFamily="18" charset="0"/>
                <a:cs typeface="Times New Roman" panose="02020603050405020304" pitchFamily="18" charset="0"/>
              </a:rPr>
              <a:t>2</a:t>
            </a:r>
            <a:r>
              <a:rPr lang="ru-RU" sz="2800" b="1" dirty="0" smtClean="0">
                <a:latin typeface="Times New Roman" panose="02020603050405020304" pitchFamily="18" charset="0"/>
                <a:cs typeface="Times New Roman" panose="02020603050405020304" pitchFamily="18" charset="0"/>
              </a:rPr>
              <a:t>-20</a:t>
            </a:r>
            <a:r>
              <a:rPr lang="en-US" sz="2800" b="1" dirty="0" smtClean="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3</a:t>
            </a:r>
            <a:r>
              <a:rPr lang="ru-RU" sz="2800" b="1" dirty="0" smtClean="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годах</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348097419"/>
              </p:ext>
            </p:extLst>
          </p:nvPr>
        </p:nvGraphicFramePr>
        <p:xfrm>
          <a:off x="179512" y="1268759"/>
          <a:ext cx="8826472" cy="5307131"/>
        </p:xfrm>
        <a:graphic>
          <a:graphicData uri="http://schemas.openxmlformats.org/drawingml/2006/table">
            <a:tbl>
              <a:tblPr firstRow="1" bandRow="1">
                <a:tableStyleId>{5C22544A-7EE6-4342-B048-85BDC9FD1C3A}</a:tableStyleId>
              </a:tblPr>
              <a:tblGrid>
                <a:gridCol w="1955638">
                  <a:extLst>
                    <a:ext uri="{9D8B030D-6E8A-4147-A177-3AD203B41FA5}">
                      <a16:colId xmlns="" xmlns:a16="http://schemas.microsoft.com/office/drawing/2014/main" val="20000"/>
                    </a:ext>
                  </a:extLst>
                </a:gridCol>
                <a:gridCol w="1054452">
                  <a:extLst>
                    <a:ext uri="{9D8B030D-6E8A-4147-A177-3AD203B41FA5}">
                      <a16:colId xmlns="" xmlns:a16="http://schemas.microsoft.com/office/drawing/2014/main" val="20001"/>
                    </a:ext>
                  </a:extLst>
                </a:gridCol>
                <a:gridCol w="1053499">
                  <a:extLst>
                    <a:ext uri="{9D8B030D-6E8A-4147-A177-3AD203B41FA5}">
                      <a16:colId xmlns="" xmlns:a16="http://schemas.microsoft.com/office/drawing/2014/main" val="20002"/>
                    </a:ext>
                  </a:extLst>
                </a:gridCol>
                <a:gridCol w="1265003">
                  <a:extLst>
                    <a:ext uri="{9D8B030D-6E8A-4147-A177-3AD203B41FA5}">
                      <a16:colId xmlns="" xmlns:a16="http://schemas.microsoft.com/office/drawing/2014/main" val="20003"/>
                    </a:ext>
                  </a:extLst>
                </a:gridCol>
                <a:gridCol w="976030">
                  <a:extLst>
                    <a:ext uri="{9D8B030D-6E8A-4147-A177-3AD203B41FA5}">
                      <a16:colId xmlns="" xmlns:a16="http://schemas.microsoft.com/office/drawing/2014/main" val="20004"/>
                    </a:ext>
                  </a:extLst>
                </a:gridCol>
                <a:gridCol w="1260925">
                  <a:extLst>
                    <a:ext uri="{9D8B030D-6E8A-4147-A177-3AD203B41FA5}">
                      <a16:colId xmlns="" xmlns:a16="http://schemas.microsoft.com/office/drawing/2014/main" val="20005"/>
                    </a:ext>
                  </a:extLst>
                </a:gridCol>
                <a:gridCol w="1260925">
                  <a:extLst>
                    <a:ext uri="{9D8B030D-6E8A-4147-A177-3AD203B41FA5}">
                      <a16:colId xmlns="" xmlns:a16="http://schemas.microsoft.com/office/drawing/2014/main" val="20006"/>
                    </a:ext>
                  </a:extLst>
                </a:gridCol>
              </a:tblGrid>
              <a:tr h="648073">
                <a:tc rowSpan="2">
                  <a:txBody>
                    <a:bodyPr/>
                    <a:lstStyle/>
                    <a:p>
                      <a:pPr algn="ctr"/>
                      <a:endParaRPr lang="ru-RU" sz="2000" b="1" dirty="0"/>
                    </a:p>
                    <a:p>
                      <a:pPr algn="ctr"/>
                      <a:endParaRPr lang="ru-RU" sz="2000" b="1" dirty="0"/>
                    </a:p>
                    <a:p>
                      <a:pPr algn="ctr"/>
                      <a:r>
                        <a:rPr lang="ru-RU" sz="2000" b="1" dirty="0">
                          <a:latin typeface="Times New Roman" panose="02020603050405020304" pitchFamily="18" charset="0"/>
                          <a:cs typeface="Times New Roman" panose="02020603050405020304" pitchFamily="18" charset="0"/>
                        </a:rPr>
                        <a:t>Наименование</a:t>
                      </a:r>
                      <a:endParaRPr lang="en-US" sz="2000" b="1"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показателя</a:t>
                      </a:r>
                    </a:p>
                  </a:txBody>
                  <a:tcPr/>
                </a:tc>
                <a:tc rowSpan="2">
                  <a:txBody>
                    <a:bodyPr/>
                    <a:lstStyle/>
                    <a:p>
                      <a:pPr algn="ctr"/>
                      <a:r>
                        <a:rPr lang="ru-RU" sz="2000" b="1" dirty="0" smtClean="0">
                          <a:latin typeface="Times New Roman" panose="02020603050405020304" pitchFamily="18" charset="0"/>
                          <a:cs typeface="Times New Roman" panose="02020603050405020304" pitchFamily="18" charset="0"/>
                        </a:rPr>
                        <a:t>20</a:t>
                      </a:r>
                      <a:r>
                        <a:rPr lang="en-US" sz="2000" b="1" dirty="0" smtClean="0">
                          <a:latin typeface="Times New Roman" panose="02020603050405020304" pitchFamily="18" charset="0"/>
                          <a:cs typeface="Times New Roman" panose="02020603050405020304" pitchFamily="18" charset="0"/>
                        </a:rPr>
                        <a:t>22</a:t>
                      </a:r>
                      <a:r>
                        <a:rPr lang="ru-RU" sz="2000" b="1" dirty="0" smtClean="0">
                          <a:latin typeface="Times New Roman" panose="02020603050405020304" pitchFamily="18" charset="0"/>
                          <a:cs typeface="Times New Roman" panose="02020603050405020304" pitchFamily="18" charset="0"/>
                        </a:rPr>
                        <a:t>год </a:t>
                      </a:r>
                      <a:r>
                        <a:rPr lang="ru-RU" sz="2000" b="1" dirty="0">
                          <a:latin typeface="Times New Roman" panose="02020603050405020304" pitchFamily="18" charset="0"/>
                          <a:cs typeface="Times New Roman" panose="02020603050405020304" pitchFamily="18" charset="0"/>
                        </a:rPr>
                        <a:t>Факт</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a:solidFill>
                            <a:schemeClr val="bg1"/>
                          </a:solidFill>
                          <a:latin typeface="Times New Roman" panose="02020603050405020304" pitchFamily="18" charset="0"/>
                          <a:ea typeface="+mn-ea"/>
                          <a:cs typeface="Times New Roman" panose="02020603050405020304" pitchFamily="18" charset="0"/>
                        </a:rPr>
                        <a:t>млн. руб</a:t>
                      </a:r>
                      <a:r>
                        <a:rPr lang="ru-RU" sz="2000" b="1" kern="1200" dirty="0">
                          <a:solidFill>
                            <a:schemeClr val="bg1"/>
                          </a:solidFill>
                          <a:latin typeface="Times New Roman" panose="02020603050405020304" pitchFamily="18" charset="0"/>
                          <a:ea typeface="+mn-ea"/>
                          <a:cs typeface="Times New Roman" panose="02020603050405020304" pitchFamily="18" charset="0"/>
                        </a:rPr>
                        <a:t>.</a:t>
                      </a:r>
                    </a:p>
                    <a:p>
                      <a:pPr algn="ctr"/>
                      <a:endParaRPr lang="ru-RU" sz="2000" b="1" dirty="0">
                        <a:latin typeface="Times New Roman" panose="02020603050405020304" pitchFamily="18" charset="0"/>
                        <a:cs typeface="Times New Roman" panose="02020603050405020304" pitchFamily="18" charset="0"/>
                      </a:endParaRPr>
                    </a:p>
                  </a:txBody>
                  <a:tcPr/>
                </a:tc>
                <a:tc gridSpan="3">
                  <a:txBody>
                    <a:bodyPr/>
                    <a:lstStyle/>
                    <a:p>
                      <a:pPr algn="ctr"/>
                      <a:r>
                        <a:rPr lang="ru-RU" sz="2000" b="1" dirty="0">
                          <a:latin typeface="Times New Roman" panose="02020603050405020304" pitchFamily="18" charset="0"/>
                          <a:cs typeface="Times New Roman" panose="02020603050405020304" pitchFamily="18" charset="0"/>
                        </a:rPr>
                        <a:t>20</a:t>
                      </a:r>
                      <a:r>
                        <a:rPr lang="en-US" sz="2000" b="1" dirty="0" smtClean="0">
                          <a:latin typeface="Times New Roman" panose="02020603050405020304" pitchFamily="18" charset="0"/>
                          <a:cs typeface="Times New Roman" panose="02020603050405020304" pitchFamily="18" charset="0"/>
                        </a:rPr>
                        <a:t>23</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год</a:t>
                      </a: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tc gridSpan="2">
                  <a:txBody>
                    <a:bodyPr/>
                    <a:lstStyle/>
                    <a:p>
                      <a:pPr algn="ctr"/>
                      <a:r>
                        <a:rPr lang="ru-RU" sz="2000" b="1" dirty="0">
                          <a:latin typeface="Times New Roman" panose="02020603050405020304" pitchFamily="18" charset="0"/>
                          <a:cs typeface="Times New Roman" panose="02020603050405020304" pitchFamily="18" charset="0"/>
                        </a:rPr>
                        <a:t>Отклонение</a:t>
                      </a:r>
                    </a:p>
                    <a:p>
                      <a:pPr algn="ctr"/>
                      <a:endParaRPr lang="ru-RU" sz="2000" b="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315185">
                <a:tc vMerge="1">
                  <a:txBody>
                    <a:bodyPr/>
                    <a:lstStyle/>
                    <a:p>
                      <a:endParaRPr lang="ru-RU"/>
                    </a:p>
                  </a:txBody>
                  <a:tcPr/>
                </a:tc>
                <a:tc vMerge="1">
                  <a:txBody>
                    <a:bodyPr/>
                    <a:lstStyle/>
                    <a:p>
                      <a:endParaRPr lang="ru-RU"/>
                    </a:p>
                  </a:txBody>
                  <a:tcPr/>
                </a:tc>
                <a:tc>
                  <a:txBody>
                    <a:bodyPr/>
                    <a:lstStyle/>
                    <a:p>
                      <a:pPr algn="ctr"/>
                      <a:r>
                        <a:rPr lang="ru-RU" sz="2000" b="1" dirty="0">
                          <a:latin typeface="Times New Roman" panose="02020603050405020304" pitchFamily="18" charset="0"/>
                          <a:cs typeface="Times New Roman" panose="02020603050405020304" pitchFamily="18" charset="0"/>
                        </a:rPr>
                        <a:t>План</a:t>
                      </a:r>
                    </a:p>
                    <a:p>
                      <a:pPr algn="ctr"/>
                      <a:endParaRPr lang="ru-RU" sz="2000" b="1" dirty="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600" b="1" kern="1200" dirty="0">
                          <a:solidFill>
                            <a:schemeClr val="dk1"/>
                          </a:solidFill>
                          <a:latin typeface="Times New Roman" panose="02020603050405020304" pitchFamily="18" charset="0"/>
                          <a:ea typeface="+mn-ea"/>
                          <a:cs typeface="Times New Roman" panose="02020603050405020304" pitchFamily="18" charset="0"/>
                        </a:rPr>
                        <a:t>млн. руб.</a:t>
                      </a:r>
                    </a:p>
                  </a:txBody>
                  <a:tcPr>
                    <a:lnT w="12700" cap="flat" cmpd="sng" algn="ctr">
                      <a:solidFill>
                        <a:schemeClr val="tx1"/>
                      </a:solidFill>
                      <a:prstDash val="solid"/>
                      <a:round/>
                      <a:headEnd type="none" w="med" len="med"/>
                      <a:tailEnd type="none" w="med" len="med"/>
                    </a:lnT>
                  </a:tcPr>
                </a:tc>
                <a:tc>
                  <a:txBody>
                    <a:bodyPr/>
                    <a:lstStyle/>
                    <a:p>
                      <a:pPr algn="ctr"/>
                      <a:r>
                        <a:rPr lang="ru-RU" sz="2000" b="1" dirty="0">
                          <a:latin typeface="Times New Roman" panose="02020603050405020304" pitchFamily="18" charset="0"/>
                          <a:cs typeface="Times New Roman" panose="02020603050405020304" pitchFamily="18" charset="0"/>
                        </a:rPr>
                        <a:t>Факт</a:t>
                      </a:r>
                    </a:p>
                    <a:p>
                      <a:pPr algn="ctr"/>
                      <a:endParaRPr lang="ru-RU" sz="2000" b="1"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млн. руб.</a:t>
                      </a:r>
                    </a:p>
                  </a:txBody>
                  <a:tcPr>
                    <a:lnT w="12700" cap="flat" cmpd="sng" algn="ctr">
                      <a:solidFill>
                        <a:schemeClr val="tx1"/>
                      </a:solidFill>
                      <a:prstDash val="solid"/>
                      <a:round/>
                      <a:headEnd type="none" w="med" len="med"/>
                      <a:tailEnd type="none" w="med" len="med"/>
                    </a:lnT>
                  </a:tcPr>
                </a:tc>
                <a:tc>
                  <a:txBody>
                    <a:bodyPr/>
                    <a:lstStyle/>
                    <a:p>
                      <a:pPr algn="ctr"/>
                      <a:r>
                        <a:rPr lang="ru-RU" sz="1600" b="1" dirty="0">
                          <a:latin typeface="Times New Roman" panose="02020603050405020304" pitchFamily="18" charset="0"/>
                          <a:cs typeface="Times New Roman" panose="02020603050405020304" pitchFamily="18" charset="0"/>
                        </a:rPr>
                        <a:t>% </a:t>
                      </a:r>
                    </a:p>
                    <a:p>
                      <a:pPr algn="ctr"/>
                      <a:r>
                        <a:rPr lang="ru-RU" sz="1600" b="1" dirty="0">
                          <a:latin typeface="Times New Roman" panose="02020603050405020304" pitchFamily="18" charset="0"/>
                          <a:cs typeface="Times New Roman" panose="02020603050405020304" pitchFamily="18" charset="0"/>
                        </a:rPr>
                        <a:t>исполнения</a:t>
                      </a:r>
                    </a:p>
                  </a:txBody>
                  <a:tcPr>
                    <a:lnT w="12700" cap="flat" cmpd="sng" algn="ctr">
                      <a:solidFill>
                        <a:schemeClr val="tx1"/>
                      </a:solidFill>
                      <a:prstDash val="solid"/>
                      <a:round/>
                      <a:headEnd type="none" w="med" len="med"/>
                      <a:tailEnd type="none" w="med" len="med"/>
                    </a:lnT>
                  </a:tcPr>
                </a:tc>
                <a:tc>
                  <a:txBody>
                    <a:bodyPr/>
                    <a:lstStyle/>
                    <a:p>
                      <a:pPr algn="ctr"/>
                      <a:endParaRPr lang="ru-RU" sz="1600" b="1"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a:t>
                      </a:r>
                    </a:p>
                  </a:txBody>
                  <a:tcPr>
                    <a:lnT w="12700" cap="flat" cmpd="sng" algn="ctr">
                      <a:solidFill>
                        <a:schemeClr val="tx1"/>
                      </a:solidFill>
                      <a:prstDash val="solid"/>
                      <a:round/>
                      <a:headEnd type="none" w="med" len="med"/>
                      <a:tailEnd type="none" w="med" len="med"/>
                    </a:lnT>
                  </a:tcPr>
                </a:tc>
                <a:tc>
                  <a:txBody>
                    <a:bodyPr/>
                    <a:lstStyle/>
                    <a:p>
                      <a:endParaRPr lang="ru-RU" sz="1600" b="1" dirty="0">
                        <a:latin typeface="Times New Roman" panose="02020603050405020304" pitchFamily="18" charset="0"/>
                        <a:cs typeface="Times New Roman" panose="02020603050405020304" pitchFamily="18" charset="0"/>
                      </a:endParaRPr>
                    </a:p>
                    <a:p>
                      <a:r>
                        <a:rPr lang="ru-RU" sz="1600" b="1" dirty="0">
                          <a:latin typeface="Times New Roman" panose="02020603050405020304" pitchFamily="18" charset="0"/>
                          <a:cs typeface="Times New Roman" panose="02020603050405020304" pitchFamily="18" charset="0"/>
                        </a:rPr>
                        <a:t> млн. руб.</a:t>
                      </a: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696672">
                <a:tc>
                  <a:txBody>
                    <a:bodyPr/>
                    <a:lstStyle/>
                    <a:p>
                      <a:pPr algn="ctr"/>
                      <a:r>
                        <a:rPr lang="ru-RU" sz="1800" b="1" dirty="0">
                          <a:latin typeface="Times New Roman" panose="02020603050405020304" pitchFamily="18" charset="0"/>
                          <a:cs typeface="Times New Roman" panose="02020603050405020304" pitchFamily="18" charset="0"/>
                        </a:rPr>
                        <a:t>Дотации</a:t>
                      </a: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168,1</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271,1</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271,1</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100,0</a:t>
                      </a: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161,2</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103,0</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r h="696672">
                <a:tc>
                  <a:txBody>
                    <a:bodyPr/>
                    <a:lstStyle/>
                    <a:p>
                      <a:pPr algn="ctr"/>
                      <a:r>
                        <a:rPr lang="ru-RU" sz="1800" b="1" dirty="0">
                          <a:latin typeface="Times New Roman" panose="02020603050405020304" pitchFamily="18" charset="0"/>
                          <a:cs typeface="Times New Roman" panose="02020603050405020304" pitchFamily="18" charset="0"/>
                        </a:rPr>
                        <a:t>Субсидии</a:t>
                      </a: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264,2</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146,8</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146,8</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100,0</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55,6</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-117,4</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3"/>
                  </a:ext>
                </a:extLst>
              </a:tr>
              <a:tr h="681323">
                <a:tc>
                  <a:txBody>
                    <a:bodyPr/>
                    <a:lstStyle/>
                    <a:p>
                      <a:pPr algn="ctr"/>
                      <a:r>
                        <a:rPr lang="ru-RU" sz="1800" b="1" dirty="0">
                          <a:latin typeface="Times New Roman" panose="02020603050405020304" pitchFamily="18" charset="0"/>
                          <a:cs typeface="Times New Roman" panose="02020603050405020304" pitchFamily="18" charset="0"/>
                        </a:rPr>
                        <a:t>Субвенции</a:t>
                      </a: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980,7</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1 096,3</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1 093,2</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99,</a:t>
                      </a:r>
                      <a:r>
                        <a:rPr lang="en-US" sz="1800" b="1" dirty="0" smtClean="0">
                          <a:solidFill>
                            <a:schemeClr val="tx1"/>
                          </a:solidFill>
                          <a:latin typeface="Times New Roman" panose="02020603050405020304" pitchFamily="18" charset="0"/>
                          <a:cs typeface="Times New Roman" panose="02020603050405020304" pitchFamily="18" charset="0"/>
                        </a:rPr>
                        <a:t>7</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111,5</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112,5</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4"/>
                  </a:ext>
                </a:extLst>
              </a:tr>
              <a:tr h="519567">
                <a:tc>
                  <a:txBody>
                    <a:bodyPr/>
                    <a:lstStyle/>
                    <a:p>
                      <a:pPr algn="ctr"/>
                      <a:r>
                        <a:rPr lang="ru-RU" sz="1800" b="1" baseline="0" dirty="0">
                          <a:latin typeface="Times New Roman" panose="02020603050405020304" pitchFamily="18" charset="0"/>
                          <a:cs typeface="Times New Roman" panose="02020603050405020304" pitchFamily="18" charset="0"/>
                        </a:rPr>
                        <a:t>Иные МБТ</a:t>
                      </a:r>
                      <a:endParaRPr lang="ru-RU" sz="1800" b="1" dirty="0">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19,2</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25,2</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22,5</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89,3</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117,2</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3,3</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5"/>
                  </a:ext>
                </a:extLst>
              </a:tr>
              <a:tr h="696672">
                <a:tc>
                  <a:txBody>
                    <a:bodyPr/>
                    <a:lstStyle/>
                    <a:p>
                      <a:pPr algn="ctr"/>
                      <a:r>
                        <a:rPr lang="ru-RU" sz="1800" b="1" dirty="0">
                          <a:latin typeface="Times New Roman" panose="02020603050405020304" pitchFamily="18" charset="0"/>
                          <a:cs typeface="Times New Roman" panose="02020603050405020304" pitchFamily="18" charset="0"/>
                        </a:rPr>
                        <a:t>Итого</a:t>
                      </a: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1 432,2</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 </a:t>
                      </a:r>
                      <a:r>
                        <a:rPr lang="en-US" sz="1800" b="1" dirty="0" smtClean="0">
                          <a:solidFill>
                            <a:schemeClr val="tx1"/>
                          </a:solidFill>
                          <a:latin typeface="Times New Roman" panose="02020603050405020304" pitchFamily="18" charset="0"/>
                          <a:cs typeface="Times New Roman" panose="02020603050405020304" pitchFamily="18" charset="0"/>
                        </a:rPr>
                        <a:t>539,4</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1 </a:t>
                      </a:r>
                      <a:r>
                        <a:rPr lang="en-US" sz="1800" b="1" dirty="0" smtClean="0">
                          <a:solidFill>
                            <a:schemeClr val="tx1"/>
                          </a:solidFill>
                          <a:latin typeface="Times New Roman" panose="02020603050405020304" pitchFamily="18" charset="0"/>
                          <a:cs typeface="Times New Roman" panose="02020603050405020304" pitchFamily="18" charset="0"/>
                        </a:rPr>
                        <a:t>533,6</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99,</a:t>
                      </a:r>
                      <a:r>
                        <a:rPr lang="en-US" sz="1800" b="1" dirty="0" smtClean="0">
                          <a:solidFill>
                            <a:schemeClr val="tx1"/>
                          </a:solidFill>
                          <a:latin typeface="Times New Roman" panose="02020603050405020304" pitchFamily="18" charset="0"/>
                          <a:cs typeface="Times New Roman" panose="02020603050405020304" pitchFamily="18" charset="0"/>
                        </a:rPr>
                        <a:t>6</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107,1</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101,4</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6"/>
                  </a:ext>
                </a:extLst>
              </a:tr>
            </a:tbl>
          </a:graphicData>
        </a:graphic>
      </p:graphicFrame>
      <p:pic>
        <p:nvPicPr>
          <p:cNvPr id="6"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256587" y="0"/>
            <a:ext cx="887413" cy="1071563"/>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783466D5-4684-485F-A2A8-A7189E0508E1}" type="slidenum">
              <a:rPr lang="ru-RU" smtClean="0"/>
              <a:pPr/>
              <a:t>12</a:t>
            </a:fld>
            <a:endParaRPr lang="ru-RU" dirty="0"/>
          </a:p>
        </p:txBody>
      </p:sp>
    </p:spTree>
    <p:extLst>
      <p:ext uri="{BB962C8B-B14F-4D97-AF65-F5344CB8AC3E}">
        <p14:creationId xmlns:p14="http://schemas.microsoft.com/office/powerpoint/2010/main" val="404434455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80120"/>
          </a:xfrm>
        </p:spPr>
        <p:txBody>
          <a:bodyPr>
            <a:normAutofit fontScale="90000"/>
          </a:bodyPr>
          <a:lstStyle/>
          <a:p>
            <a:r>
              <a:rPr lang="ru-RU" sz="2800" b="1" dirty="0">
                <a:latin typeface="Times New Roman" panose="02020603050405020304" pitchFamily="18" charset="0"/>
                <a:cs typeface="Times New Roman" panose="02020603050405020304" pitchFamily="18" charset="0"/>
              </a:rPr>
              <a:t>Динамика безвозмездных поступлений</a:t>
            </a:r>
            <a:br>
              <a:rPr lang="ru-RU"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 из бюджетов других уровней </a:t>
            </a:r>
            <a:r>
              <a:rPr lang="ru-RU" sz="2800" b="1" dirty="0" smtClean="0">
                <a:latin typeface="Times New Roman" panose="02020603050405020304" pitchFamily="18" charset="0"/>
                <a:cs typeface="Times New Roman" panose="02020603050405020304" pitchFamily="18" charset="0"/>
              </a:rPr>
              <a:t>202</a:t>
            </a:r>
            <a:r>
              <a:rPr lang="en-US" sz="2800" b="1" dirty="0" smtClean="0">
                <a:latin typeface="Times New Roman" panose="02020603050405020304" pitchFamily="18" charset="0"/>
                <a:cs typeface="Times New Roman" panose="02020603050405020304" pitchFamily="18" charset="0"/>
              </a:rPr>
              <a:t>2</a:t>
            </a:r>
            <a:r>
              <a:rPr lang="ru-RU" sz="2800" b="1" dirty="0" smtClean="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202</a:t>
            </a:r>
            <a:r>
              <a:rPr lang="en-US" sz="2800" b="1" dirty="0" smtClean="0">
                <a:latin typeface="Times New Roman" panose="02020603050405020304" pitchFamily="18" charset="0"/>
                <a:cs typeface="Times New Roman" panose="02020603050405020304" pitchFamily="18" charset="0"/>
              </a:rPr>
              <a:t>3</a:t>
            </a:r>
            <a:r>
              <a:rPr lang="ru-RU" sz="2800" b="1" dirty="0" smtClean="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гг. </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sz="1300" b="1"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908620458"/>
              </p:ext>
            </p:extLst>
          </p:nvPr>
        </p:nvGraphicFramePr>
        <p:xfrm>
          <a:off x="323528" y="980729"/>
          <a:ext cx="8674352" cy="561662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3" cstate="print"/>
          <a:srcRect/>
          <a:stretch>
            <a:fillRect/>
          </a:stretch>
        </p:blipFill>
        <p:spPr bwMode="auto">
          <a:xfrm>
            <a:off x="8256587" y="26410"/>
            <a:ext cx="887413" cy="1071563"/>
          </a:xfrm>
          <a:prstGeom prst="rect">
            <a:avLst/>
          </a:prstGeom>
          <a:noFill/>
          <a:ln w="9525">
            <a:noFill/>
            <a:miter lim="800000"/>
            <a:headEnd/>
            <a:tailEnd/>
          </a:ln>
        </p:spPr>
      </p:pic>
      <p:sp>
        <p:nvSpPr>
          <p:cNvPr id="3" name="TextBox 2"/>
          <p:cNvSpPr txBox="1"/>
          <p:nvPr/>
        </p:nvSpPr>
        <p:spPr>
          <a:xfrm>
            <a:off x="7671460" y="1916832"/>
            <a:ext cx="1326421" cy="369332"/>
          </a:xfrm>
          <a:prstGeom prst="rect">
            <a:avLst/>
          </a:prstGeom>
          <a:noFill/>
        </p:spPr>
        <p:txBody>
          <a:bodyPr wrap="square" rtlCol="0">
            <a:spAutoFit/>
          </a:bodyPr>
          <a:lstStyle/>
          <a:p>
            <a:r>
              <a:rPr lang="en-US" b="1" dirty="0"/>
              <a:t>(</a:t>
            </a:r>
            <a:r>
              <a:rPr lang="ru-RU" b="1" dirty="0"/>
              <a:t>млн. руб.)</a:t>
            </a:r>
          </a:p>
        </p:txBody>
      </p:sp>
      <p:sp>
        <p:nvSpPr>
          <p:cNvPr id="4" name="Номер слайда 3"/>
          <p:cNvSpPr>
            <a:spLocks noGrp="1"/>
          </p:cNvSpPr>
          <p:nvPr>
            <p:ph type="sldNum" sz="quarter" idx="12"/>
          </p:nvPr>
        </p:nvSpPr>
        <p:spPr/>
        <p:txBody>
          <a:bodyPr/>
          <a:lstStyle/>
          <a:p>
            <a:fld id="{783466D5-4684-485F-A2A8-A7189E0508E1}" type="slidenum">
              <a:rPr lang="ru-RU" smtClean="0"/>
              <a:pPr/>
              <a:t>13</a:t>
            </a:fld>
            <a:endParaRPr lang="ru-RU" dirty="0"/>
          </a:p>
        </p:txBody>
      </p:sp>
    </p:spTree>
    <p:extLst>
      <p:ext uri="{BB962C8B-B14F-4D97-AF65-F5344CB8AC3E}">
        <p14:creationId xmlns:p14="http://schemas.microsoft.com/office/powerpoint/2010/main" val="1120340560"/>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9648"/>
            <a:ext cx="8229600" cy="787064"/>
          </a:xfrm>
        </p:spPr>
        <p:txBody>
          <a:bodyPr>
            <a:normAutofit/>
          </a:bodyPr>
          <a:lstStyle/>
          <a:p>
            <a:r>
              <a:rPr lang="ru-RU" sz="3200" b="1" dirty="0">
                <a:latin typeface="Times New Roman" panose="02020603050405020304" pitchFamily="18" charset="0"/>
                <a:cs typeface="Times New Roman" panose="02020603050405020304" pitchFamily="18" charset="0"/>
              </a:rPr>
              <a:t>РАСХОДЫ БЮДЖЕТА</a:t>
            </a:r>
            <a:r>
              <a:rPr lang="ru-RU" sz="2400" dirty="0">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395535" y="692696"/>
            <a:ext cx="8532791" cy="5976664"/>
          </a:xfrm>
          <a:blipFill>
            <a:blip r:embed="rId2" cstate="print"/>
            <a:tile tx="0" ty="0" sx="100000" sy="100000" flip="none" algn="tl"/>
          </a:blipFill>
        </p:spPr>
        <p:txBody>
          <a:bodyPr>
            <a:normAutofit/>
          </a:bodyPr>
          <a:lstStyle/>
          <a:p>
            <a:pPr algn="just">
              <a:buFont typeface="Courier New" panose="02070309020205020404" pitchFamily="49" charset="0"/>
              <a:buChar char="o"/>
            </a:pPr>
            <a:r>
              <a:rPr lang="ru-RU" sz="2000" b="1" dirty="0">
                <a:solidFill>
                  <a:schemeClr val="accent2"/>
                </a:solidFill>
                <a:latin typeface="Times New Roman" panose="02020603050405020304" pitchFamily="18" charset="0"/>
                <a:cs typeface="Times New Roman" panose="02020603050405020304" pitchFamily="18" charset="0"/>
              </a:rPr>
              <a:t>Расходы бюджета </a:t>
            </a:r>
            <a:r>
              <a:rPr lang="ru-RU" sz="2000" b="1" dirty="0">
                <a:latin typeface="Times New Roman" panose="02020603050405020304" pitchFamily="18" charset="0"/>
                <a:cs typeface="Times New Roman" panose="02020603050405020304" pitchFamily="18" charset="0"/>
              </a:rPr>
              <a:t>– выплачиваемые из бюджета денежные средства, за исключением средств, являющими средствами финансирования</a:t>
            </a:r>
            <a:r>
              <a:rPr lang="en-US" sz="2000" b="1"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дефицита бюджета</a:t>
            </a:r>
          </a:p>
          <a:p>
            <a:pPr algn="just">
              <a:buFont typeface="Courier New" panose="02070309020205020404" pitchFamily="49" charset="0"/>
              <a:buChar char="o"/>
            </a:pPr>
            <a:r>
              <a:rPr lang="ru-RU" sz="2000" b="1" dirty="0">
                <a:solidFill>
                  <a:schemeClr val="accent2"/>
                </a:solidFill>
                <a:latin typeface="Times New Roman" panose="02020603050405020304" pitchFamily="18" charset="0"/>
                <a:cs typeface="Times New Roman" panose="02020603050405020304" pitchFamily="18" charset="0"/>
              </a:rPr>
              <a:t>Формирование расходов </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производиться в очередном финансовом году за счет средств соответствующих бюджетов</a:t>
            </a:r>
            <a:endParaRPr lang="ru-RU" sz="2000" b="1" dirty="0">
              <a:solidFill>
                <a:schemeClr val="tx2"/>
              </a:solidFill>
              <a:latin typeface="Times New Roman" panose="02020603050405020304" pitchFamily="18" charset="0"/>
              <a:cs typeface="Times New Roman" panose="02020603050405020304" pitchFamily="18" charset="0"/>
            </a:endParaRPr>
          </a:p>
          <a:p>
            <a:pPr marL="0" indent="0" algn="ctr">
              <a:buNone/>
            </a:pPr>
            <a:endParaRPr lang="ru-RU" sz="2400" b="1" dirty="0">
              <a:solidFill>
                <a:schemeClr val="accent2"/>
              </a:solidFill>
              <a:latin typeface="Times New Roman" panose="02020603050405020304" pitchFamily="18" charset="0"/>
              <a:cs typeface="Times New Roman" panose="02020603050405020304" pitchFamily="18" charset="0"/>
            </a:endParaRPr>
          </a:p>
          <a:p>
            <a:pPr marL="0" indent="0" algn="ctr">
              <a:buNone/>
            </a:pPr>
            <a:r>
              <a:rPr lang="ru-RU" sz="2400" b="1" dirty="0">
                <a:solidFill>
                  <a:schemeClr val="accent2"/>
                </a:solidFill>
                <a:latin typeface="Times New Roman" panose="02020603050405020304" pitchFamily="18" charset="0"/>
                <a:cs typeface="Times New Roman" panose="02020603050405020304" pitchFamily="18" charset="0"/>
              </a:rPr>
              <a:t>Принципы формирования расходов бюджета:</a:t>
            </a:r>
          </a:p>
          <a:p>
            <a:pPr>
              <a:buFont typeface="Courier New" panose="02070309020205020404" pitchFamily="49" charset="0"/>
              <a:buChar char="o"/>
            </a:pPr>
            <a:r>
              <a:rPr lang="ru-RU" sz="2400" b="1" dirty="0">
                <a:latin typeface="Times New Roman" panose="02020603050405020304" pitchFamily="18" charset="0"/>
                <a:cs typeface="Times New Roman" panose="02020603050405020304" pitchFamily="18" charset="0"/>
              </a:rPr>
              <a:t>по разделам</a:t>
            </a:r>
          </a:p>
          <a:p>
            <a:pPr>
              <a:buFont typeface="Courier New" panose="02070309020205020404" pitchFamily="49" charset="0"/>
              <a:buChar char="o"/>
            </a:pPr>
            <a:r>
              <a:rPr lang="ru-RU" sz="2400" b="1" dirty="0">
                <a:latin typeface="Times New Roman" panose="02020603050405020304" pitchFamily="18" charset="0"/>
                <a:cs typeface="Times New Roman" panose="02020603050405020304" pitchFamily="18" charset="0"/>
              </a:rPr>
              <a:t>по ведомствам</a:t>
            </a:r>
          </a:p>
          <a:p>
            <a:pPr>
              <a:buFont typeface="Courier New" panose="02070309020205020404" pitchFamily="49" charset="0"/>
              <a:buChar char="o"/>
            </a:pPr>
            <a:r>
              <a:rPr lang="ru-RU" sz="2400" b="1" dirty="0">
                <a:latin typeface="Times New Roman" panose="02020603050405020304" pitchFamily="18" charset="0"/>
                <a:cs typeface="Times New Roman" panose="02020603050405020304" pitchFamily="18" charset="0"/>
              </a:rPr>
              <a:t>по муниципальным </a:t>
            </a:r>
            <a:r>
              <a:rPr lang="ru-RU" sz="2400" b="1" dirty="0">
                <a:noFill/>
                <a:latin typeface="Times New Roman" panose="02020603050405020304" pitchFamily="18" charset="0"/>
                <a:cs typeface="Times New Roman" panose="02020603050405020304" pitchFamily="18" charset="0"/>
              </a:rPr>
              <a:t>программам</a:t>
            </a:r>
          </a:p>
        </p:txBody>
      </p:sp>
      <p:pic>
        <p:nvPicPr>
          <p:cNvPr id="4"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3" cstate="print"/>
          <a:srcRect/>
          <a:stretch>
            <a:fillRect/>
          </a:stretch>
        </p:blipFill>
        <p:spPr bwMode="auto">
          <a:xfrm>
            <a:off x="8676455" y="20037"/>
            <a:ext cx="495883" cy="59878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816" y="5013176"/>
            <a:ext cx="3298825" cy="1671405"/>
          </a:xfrm>
          <a:prstGeom prst="rect">
            <a:avLst/>
          </a:prstGeom>
          <a:pattFill prst="pct50">
            <a:fgClr>
              <a:schemeClr val="tx1"/>
            </a:fgClr>
            <a:bgClr>
              <a:schemeClr val="bg1"/>
            </a:bgClr>
          </a:pattFill>
          <a:ln>
            <a:noFill/>
          </a:ln>
        </p:spPr>
      </p:pic>
      <p:sp>
        <p:nvSpPr>
          <p:cNvPr id="5" name="Номер слайда 4"/>
          <p:cNvSpPr>
            <a:spLocks noGrp="1"/>
          </p:cNvSpPr>
          <p:nvPr>
            <p:ph type="sldNum" sz="quarter" idx="12"/>
          </p:nvPr>
        </p:nvSpPr>
        <p:spPr/>
        <p:txBody>
          <a:bodyPr/>
          <a:lstStyle/>
          <a:p>
            <a:fld id="{783466D5-4684-485F-A2A8-A7189E0508E1}" type="slidenum">
              <a:rPr lang="ru-RU" smtClean="0"/>
              <a:pPr/>
              <a:t>14</a:t>
            </a:fld>
            <a:endParaRPr lang="ru-RU" dirty="0"/>
          </a:p>
        </p:txBody>
      </p:sp>
    </p:spTree>
    <p:extLst>
      <p:ext uri="{BB962C8B-B14F-4D97-AF65-F5344CB8AC3E}">
        <p14:creationId xmlns:p14="http://schemas.microsoft.com/office/powerpoint/2010/main" val="2983382205"/>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5" y="116633"/>
            <a:ext cx="8229600" cy="720080"/>
          </a:xfrm>
        </p:spPr>
        <p:txBody>
          <a:bodyPr>
            <a:normAutofit/>
          </a:bodyPr>
          <a:lstStyle/>
          <a:p>
            <a:r>
              <a:rPr lang="ru-RU" sz="2000" b="1" dirty="0">
                <a:latin typeface="Times New Roman" panose="02020603050405020304" pitchFamily="18" charset="0"/>
                <a:cs typeface="Times New Roman" panose="02020603050405020304" pitchFamily="18" charset="0"/>
              </a:rPr>
              <a:t>Исполнение бюджета муниципального образования Волосовский муниципальный район ЛО по расходам за </a:t>
            </a:r>
            <a:r>
              <a:rPr lang="ru-RU" sz="2000" b="1" dirty="0" smtClean="0">
                <a:latin typeface="Times New Roman" panose="02020603050405020304" pitchFamily="18" charset="0"/>
                <a:cs typeface="Times New Roman" panose="02020603050405020304" pitchFamily="18" charset="0"/>
              </a:rPr>
              <a:t>2023 </a:t>
            </a:r>
            <a:r>
              <a:rPr lang="ru-RU" sz="2000" b="1" dirty="0">
                <a:latin typeface="Times New Roman" panose="02020603050405020304" pitchFamily="18" charset="0"/>
                <a:cs typeface="Times New Roman" panose="02020603050405020304" pitchFamily="18" charset="0"/>
              </a:rPr>
              <a:t>год</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007380292"/>
              </p:ext>
            </p:extLst>
          </p:nvPr>
        </p:nvGraphicFramePr>
        <p:xfrm>
          <a:off x="179512" y="1052735"/>
          <a:ext cx="8622704" cy="5694534"/>
        </p:xfrm>
        <a:graphic>
          <a:graphicData uri="http://schemas.openxmlformats.org/drawingml/2006/table">
            <a:tbl>
              <a:tblPr firstRow="1" bandRow="1">
                <a:tableStyleId>{5C22544A-7EE6-4342-B048-85BDC9FD1C3A}</a:tableStyleId>
              </a:tblPr>
              <a:tblGrid>
                <a:gridCol w="3528392">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512168">
                  <a:extLst>
                    <a:ext uri="{9D8B030D-6E8A-4147-A177-3AD203B41FA5}">
                      <a16:colId xmlns="" xmlns:a16="http://schemas.microsoft.com/office/drawing/2014/main" val="20002"/>
                    </a:ext>
                  </a:extLst>
                </a:gridCol>
                <a:gridCol w="1781944">
                  <a:extLst>
                    <a:ext uri="{9D8B030D-6E8A-4147-A177-3AD203B41FA5}">
                      <a16:colId xmlns="" xmlns:a16="http://schemas.microsoft.com/office/drawing/2014/main" val="20003"/>
                    </a:ext>
                  </a:extLst>
                </a:gridCol>
              </a:tblGrid>
              <a:tr h="864097">
                <a:tc>
                  <a:txBody>
                    <a:bodyPr/>
                    <a:lstStyle/>
                    <a:p>
                      <a:pPr algn="ctr"/>
                      <a:r>
                        <a:rPr lang="ru-RU" sz="1600" dirty="0">
                          <a:latin typeface="Times New Roman" panose="02020603050405020304" pitchFamily="18" charset="0"/>
                          <a:cs typeface="Times New Roman" panose="02020603050405020304" pitchFamily="18" charset="0"/>
                        </a:rPr>
                        <a:t>Наименование</a:t>
                      </a:r>
                    </a:p>
                  </a:txBody>
                  <a:tcPr/>
                </a:tc>
                <a:tc>
                  <a:txBody>
                    <a:bodyPr/>
                    <a:lstStyle/>
                    <a:p>
                      <a:pPr algn="ctr"/>
                      <a:r>
                        <a:rPr lang="ru-RU" sz="1600" dirty="0">
                          <a:latin typeface="Times New Roman" panose="02020603050405020304" pitchFamily="18" charset="0"/>
                          <a:cs typeface="Times New Roman" panose="02020603050405020304" pitchFamily="18" charset="0"/>
                        </a:rPr>
                        <a:t>Уточненный план</a:t>
                      </a:r>
                      <a:endParaRPr lang="en-US" sz="1600" dirty="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2023</a:t>
                      </a:r>
                      <a:r>
                        <a:rPr lang="ru-RU" sz="1600" baseline="0" dirty="0" smtClean="0">
                          <a:latin typeface="Times New Roman" panose="02020603050405020304" pitchFamily="18" charset="0"/>
                          <a:cs typeface="Times New Roman" panose="02020603050405020304" pitchFamily="18" charset="0"/>
                        </a:rPr>
                        <a:t> </a:t>
                      </a:r>
                      <a:r>
                        <a:rPr lang="ru-RU" sz="1600" baseline="0" dirty="0">
                          <a:latin typeface="Times New Roman" panose="02020603050405020304" pitchFamily="18" charset="0"/>
                          <a:cs typeface="Times New Roman" panose="02020603050405020304" pitchFamily="18" charset="0"/>
                        </a:rPr>
                        <a:t>года </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a:latin typeface="Times New Roman" panose="02020603050405020304" pitchFamily="18" charset="0"/>
                          <a:cs typeface="Times New Roman" panose="02020603050405020304" pitchFamily="18" charset="0"/>
                        </a:rPr>
                        <a:t>Исполнение </a:t>
                      </a:r>
                    </a:p>
                    <a:p>
                      <a:pPr algn="ct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года</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latin typeface="Times New Roman" panose="02020603050405020304" pitchFamily="18" charset="0"/>
                          <a:cs typeface="Times New Roman" panose="02020603050405020304" pitchFamily="18" charset="0"/>
                        </a:rPr>
                        <a:t>% исполнения</a:t>
                      </a:r>
                    </a:p>
                  </a:txBody>
                  <a:tcPr/>
                </a:tc>
                <a:extLst>
                  <a:ext uri="{0D108BD9-81ED-4DB2-BD59-A6C34878D82A}">
                    <a16:rowId xmlns="" xmlns:a16="http://schemas.microsoft.com/office/drawing/2014/main" val="10000"/>
                  </a:ext>
                </a:extLst>
              </a:tr>
              <a:tr h="537017">
                <a:tc>
                  <a:txBody>
                    <a:bodyPr/>
                    <a:lstStyle/>
                    <a:p>
                      <a:pPr algn="ctr"/>
                      <a:r>
                        <a:rPr lang="ru-RU" sz="1400" b="1" dirty="0">
                          <a:latin typeface="Times New Roman" panose="02020603050405020304" pitchFamily="18" charset="0"/>
                          <a:cs typeface="Times New Roman" panose="02020603050405020304" pitchFamily="18" charset="0"/>
                        </a:rPr>
                        <a:t>Р. 0100 Общегосударственные вопросы </a:t>
                      </a:r>
                    </a:p>
                  </a:txBody>
                  <a:tcP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197,6</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191,3</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96,8%</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10001"/>
                  </a:ext>
                </a:extLst>
              </a:tr>
              <a:tr h="313486">
                <a:tc>
                  <a:txBody>
                    <a:bodyPr/>
                    <a:lstStyle/>
                    <a:p>
                      <a:pPr algn="ctr"/>
                      <a:r>
                        <a:rPr lang="ru-RU" sz="1400" b="1" dirty="0" smtClean="0">
                          <a:latin typeface="Times New Roman" panose="02020603050405020304" pitchFamily="18" charset="0"/>
                          <a:cs typeface="Times New Roman" panose="02020603050405020304" pitchFamily="18" charset="0"/>
                        </a:rPr>
                        <a:t>Р. 0200 Национальная оборона</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2,0</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2,0</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100%</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r>
              <a:tr h="537017">
                <a:tc>
                  <a:txBody>
                    <a:bodyPr/>
                    <a:lstStyle/>
                    <a:p>
                      <a:pPr algn="ctr"/>
                      <a:r>
                        <a:rPr lang="ru-RU" sz="1400" b="1" dirty="0">
                          <a:latin typeface="Times New Roman" panose="02020603050405020304" pitchFamily="18" charset="0"/>
                          <a:cs typeface="Times New Roman" panose="02020603050405020304" pitchFamily="18" charset="0"/>
                        </a:rPr>
                        <a:t>р. 0300 Национальная безопасность</a:t>
                      </a:r>
                      <a:r>
                        <a:rPr lang="ru-RU" sz="1400" b="1" baseline="0" dirty="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5,1</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5,1</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100%</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10002"/>
                  </a:ext>
                </a:extLst>
              </a:tr>
              <a:tr h="370757">
                <a:tc>
                  <a:txBody>
                    <a:bodyPr/>
                    <a:lstStyle/>
                    <a:p>
                      <a:pPr algn="ctr"/>
                      <a:r>
                        <a:rPr lang="ru-RU" sz="1400" b="1" dirty="0">
                          <a:latin typeface="Times New Roman" panose="02020603050405020304" pitchFamily="18" charset="0"/>
                          <a:cs typeface="Times New Roman" panose="02020603050405020304" pitchFamily="18" charset="0"/>
                        </a:rPr>
                        <a:t>р. 0400 Национальная экономика</a:t>
                      </a:r>
                    </a:p>
                  </a:txBody>
                  <a:tcP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91,5</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84,9</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92,8</a:t>
                      </a:r>
                      <a:r>
                        <a:rPr lang="ru-RU" sz="1600" b="0" i="0" u="none" strike="noStrike" dirty="0">
                          <a:effectLst/>
                          <a:latin typeface="Times New Roman" panose="02020603050405020304" pitchFamily="18" charset="0"/>
                          <a:cs typeface="Times New Roman" panose="02020603050405020304" pitchFamily="18" charset="0"/>
                        </a:rPr>
                        <a:t>%</a:t>
                      </a:r>
                    </a:p>
                  </a:txBody>
                  <a:tcPr marL="7620" marR="7620" marT="7620" marB="0" anchor="ctr"/>
                </a:tc>
                <a:extLst>
                  <a:ext uri="{0D108BD9-81ED-4DB2-BD59-A6C34878D82A}">
                    <a16:rowId xmlns="" xmlns:a16="http://schemas.microsoft.com/office/drawing/2014/main" val="10003"/>
                  </a:ext>
                </a:extLst>
              </a:tr>
              <a:tr h="401963">
                <a:tc>
                  <a:txBody>
                    <a:bodyPr/>
                    <a:lstStyle/>
                    <a:p>
                      <a:pPr algn="ctr"/>
                      <a:r>
                        <a:rPr lang="ru-RU" sz="1400" b="1" dirty="0">
                          <a:latin typeface="Times New Roman" panose="02020603050405020304" pitchFamily="18" charset="0"/>
                          <a:cs typeface="Times New Roman" panose="02020603050405020304" pitchFamily="18" charset="0"/>
                        </a:rPr>
                        <a:t>Р. 0500 Жилищно-Коммунальное</a:t>
                      </a:r>
                    </a:p>
                  </a:txBody>
                  <a:tcP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35,4</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35,2</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99,5%</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10004"/>
                  </a:ext>
                </a:extLst>
              </a:tr>
              <a:tr h="396026">
                <a:tc>
                  <a:txBody>
                    <a:bodyPr/>
                    <a:lstStyle/>
                    <a:p>
                      <a:pPr algn="ctr"/>
                      <a:r>
                        <a:rPr lang="ru-RU" sz="1400" b="1" dirty="0">
                          <a:latin typeface="Times New Roman" panose="02020603050405020304" pitchFamily="18" charset="0"/>
                          <a:cs typeface="Times New Roman" panose="02020603050405020304" pitchFamily="18" charset="0"/>
                        </a:rPr>
                        <a:t>Р. 0700 Образование</a:t>
                      </a:r>
                    </a:p>
                  </a:txBody>
                  <a:tcPr/>
                </a:tc>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1 </a:t>
                      </a:r>
                      <a:r>
                        <a:rPr lang="ru-RU" sz="1600" b="0" i="0" u="none" strike="noStrike" dirty="0" smtClean="0">
                          <a:effectLst/>
                          <a:latin typeface="Times New Roman" panose="02020603050405020304" pitchFamily="18" charset="0"/>
                          <a:cs typeface="Times New Roman" panose="02020603050405020304" pitchFamily="18" charset="0"/>
                        </a:rPr>
                        <a:t>528,8</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1 </a:t>
                      </a:r>
                      <a:r>
                        <a:rPr lang="ru-RU" sz="1600" b="0" i="0" u="none" strike="noStrike" dirty="0" smtClean="0">
                          <a:effectLst/>
                          <a:latin typeface="Times New Roman" panose="02020603050405020304" pitchFamily="18" charset="0"/>
                          <a:cs typeface="Times New Roman" panose="02020603050405020304" pitchFamily="18" charset="0"/>
                        </a:rPr>
                        <a:t>522,3</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99,6%</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10005"/>
                  </a:ext>
                </a:extLst>
              </a:tr>
              <a:tr h="370757">
                <a:tc>
                  <a:txBody>
                    <a:bodyPr/>
                    <a:lstStyle/>
                    <a:p>
                      <a:pPr algn="ctr"/>
                      <a:r>
                        <a:rPr lang="ru-RU" sz="1400" b="1" dirty="0">
                          <a:latin typeface="Times New Roman" panose="02020603050405020304" pitchFamily="18" charset="0"/>
                          <a:cs typeface="Times New Roman" panose="02020603050405020304" pitchFamily="18" charset="0"/>
                        </a:rPr>
                        <a:t>Р. 0800 Культура, кинематография</a:t>
                      </a:r>
                    </a:p>
                  </a:txBody>
                  <a:tcP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13,8</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13,8</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100%</a:t>
                      </a:r>
                    </a:p>
                  </a:txBody>
                  <a:tcPr marL="7620" marR="7620" marT="7620" marB="0" anchor="ctr"/>
                </a:tc>
                <a:extLst>
                  <a:ext uri="{0D108BD9-81ED-4DB2-BD59-A6C34878D82A}">
                    <a16:rowId xmlns="" xmlns:a16="http://schemas.microsoft.com/office/drawing/2014/main" val="10006"/>
                  </a:ext>
                </a:extLst>
              </a:tr>
              <a:tr h="370757">
                <a:tc>
                  <a:txBody>
                    <a:bodyPr/>
                    <a:lstStyle/>
                    <a:p>
                      <a:pPr algn="ctr"/>
                      <a:r>
                        <a:rPr lang="ru-RU" sz="1400" b="1" dirty="0">
                          <a:latin typeface="Times New Roman" panose="02020603050405020304" pitchFamily="18" charset="0"/>
                          <a:cs typeface="Times New Roman" panose="02020603050405020304" pitchFamily="18" charset="0"/>
                        </a:rPr>
                        <a:t>Р. 1000 Социальная политика</a:t>
                      </a:r>
                    </a:p>
                  </a:txBody>
                  <a:tcP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205,2</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197,9</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96,5%</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10007"/>
                  </a:ext>
                </a:extLst>
              </a:tr>
              <a:tr h="370757">
                <a:tc>
                  <a:txBody>
                    <a:bodyPr/>
                    <a:lstStyle/>
                    <a:p>
                      <a:pPr algn="ctr"/>
                      <a:r>
                        <a:rPr lang="ru-RU" sz="1400" b="1" dirty="0">
                          <a:latin typeface="Times New Roman" panose="02020603050405020304" pitchFamily="18" charset="0"/>
                          <a:cs typeface="Times New Roman" panose="02020603050405020304" pitchFamily="18" charset="0"/>
                        </a:rPr>
                        <a:t>Р. 1100 Физическая культура и спорт</a:t>
                      </a:r>
                    </a:p>
                  </a:txBody>
                  <a:tcP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25,7</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25,7</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100%</a:t>
                      </a:r>
                    </a:p>
                  </a:txBody>
                  <a:tcPr marL="7620" marR="7620" marT="7620" marB="0" anchor="ctr"/>
                </a:tc>
                <a:extLst>
                  <a:ext uri="{0D108BD9-81ED-4DB2-BD59-A6C34878D82A}">
                    <a16:rowId xmlns="" xmlns:a16="http://schemas.microsoft.com/office/drawing/2014/main" val="10008"/>
                  </a:ext>
                </a:extLst>
              </a:tr>
              <a:tr h="395117">
                <a:tc>
                  <a:txBody>
                    <a:bodyPr/>
                    <a:lstStyle/>
                    <a:p>
                      <a:pPr algn="ctr"/>
                      <a:r>
                        <a:rPr lang="ru-RU" sz="1400" b="1" dirty="0">
                          <a:latin typeface="Times New Roman" panose="02020603050405020304" pitchFamily="18" charset="0"/>
                          <a:cs typeface="Times New Roman" panose="02020603050405020304" pitchFamily="18" charset="0"/>
                        </a:rPr>
                        <a:t>р.1200 Средства массовой информации</a:t>
                      </a:r>
                    </a:p>
                  </a:txBody>
                  <a:tcP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5,0</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5,0</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100%</a:t>
                      </a:r>
                    </a:p>
                  </a:txBody>
                  <a:tcPr marL="7620" marR="7620" marT="7620" marB="0" anchor="ctr"/>
                </a:tc>
                <a:extLst>
                  <a:ext uri="{0D108BD9-81ED-4DB2-BD59-A6C34878D82A}">
                    <a16:rowId xmlns="" xmlns:a16="http://schemas.microsoft.com/office/drawing/2014/main" val="10009"/>
                  </a:ext>
                </a:extLst>
              </a:tr>
              <a:tr h="370757">
                <a:tc>
                  <a:txBody>
                    <a:bodyPr/>
                    <a:lstStyle/>
                    <a:p>
                      <a:pPr algn="ctr"/>
                      <a:r>
                        <a:rPr lang="ru-RU" sz="1400" b="1" dirty="0">
                          <a:latin typeface="Times New Roman" panose="02020603050405020304" pitchFamily="18" charset="0"/>
                          <a:cs typeface="Times New Roman" panose="02020603050405020304" pitchFamily="18" charset="0"/>
                        </a:rPr>
                        <a:t>Р. 1400 Межбюджетные трансферты</a:t>
                      </a:r>
                    </a:p>
                  </a:txBody>
                  <a:tcP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210,8</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smtClean="0">
                          <a:effectLst/>
                          <a:latin typeface="Times New Roman" panose="02020603050405020304" pitchFamily="18" charset="0"/>
                          <a:cs typeface="Times New Roman" panose="02020603050405020304" pitchFamily="18" charset="0"/>
                        </a:rPr>
                        <a:t>210,8</a:t>
                      </a:r>
                      <a:endParaRPr lang="ru-RU" sz="1600" b="0"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0" i="0" u="none" strike="noStrike" dirty="0">
                          <a:effectLst/>
                          <a:latin typeface="Times New Roman" panose="02020603050405020304" pitchFamily="18" charset="0"/>
                          <a:cs typeface="Times New Roman" panose="02020603050405020304" pitchFamily="18" charset="0"/>
                        </a:rPr>
                        <a:t>100%</a:t>
                      </a:r>
                    </a:p>
                  </a:txBody>
                  <a:tcPr marL="7620" marR="7620" marT="7620" marB="0" anchor="ctr"/>
                </a:tc>
                <a:extLst>
                  <a:ext uri="{0D108BD9-81ED-4DB2-BD59-A6C34878D82A}">
                    <a16:rowId xmlns="" xmlns:a16="http://schemas.microsoft.com/office/drawing/2014/main" val="10010"/>
                  </a:ext>
                </a:extLst>
              </a:tr>
              <a:tr h="396026">
                <a:tc>
                  <a:txBody>
                    <a:bodyPr/>
                    <a:lstStyle/>
                    <a:p>
                      <a:pPr algn="ctr"/>
                      <a:r>
                        <a:rPr lang="ru-RU" sz="1400" b="1" dirty="0">
                          <a:latin typeface="Times New Roman" panose="02020603050405020304" pitchFamily="18" charset="0"/>
                          <a:cs typeface="Times New Roman" panose="02020603050405020304" pitchFamily="18" charset="0"/>
                        </a:rPr>
                        <a:t>Итого</a:t>
                      </a:r>
                      <a:r>
                        <a:rPr lang="ru-RU" sz="1400" b="1" baseline="0" dirty="0">
                          <a:latin typeface="Times New Roman" panose="02020603050405020304" pitchFamily="18" charset="0"/>
                          <a:cs typeface="Times New Roman" panose="02020603050405020304" pitchFamily="18" charset="0"/>
                        </a:rPr>
                        <a:t> по бюджету</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ctr"/>
                      <a:r>
                        <a:rPr lang="ru-RU" sz="1600" b="1" i="0" u="none" strike="noStrike" dirty="0">
                          <a:effectLst/>
                          <a:latin typeface="Times New Roman" panose="02020603050405020304" pitchFamily="18" charset="0"/>
                          <a:cs typeface="Times New Roman" panose="02020603050405020304" pitchFamily="18" charset="0"/>
                        </a:rPr>
                        <a:t>2 </a:t>
                      </a:r>
                      <a:r>
                        <a:rPr lang="ru-RU" sz="1600" b="1" i="0" u="none" strike="noStrike" dirty="0" smtClean="0">
                          <a:effectLst/>
                          <a:latin typeface="Times New Roman" panose="02020603050405020304" pitchFamily="18" charset="0"/>
                          <a:cs typeface="Times New Roman" panose="02020603050405020304" pitchFamily="18" charset="0"/>
                        </a:rPr>
                        <a:t>320,9</a:t>
                      </a:r>
                      <a:endParaRPr lang="ru-RU" sz="1600" b="1"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1" i="0" u="none" strike="noStrike" dirty="0">
                          <a:effectLst/>
                          <a:latin typeface="Times New Roman" panose="02020603050405020304" pitchFamily="18" charset="0"/>
                          <a:cs typeface="Times New Roman" panose="02020603050405020304" pitchFamily="18" charset="0"/>
                        </a:rPr>
                        <a:t>2 </a:t>
                      </a:r>
                      <a:r>
                        <a:rPr lang="ru-RU" sz="1600" b="1" i="0" u="none" strike="noStrike" dirty="0" smtClean="0">
                          <a:effectLst/>
                          <a:latin typeface="Times New Roman" panose="02020603050405020304" pitchFamily="18" charset="0"/>
                          <a:cs typeface="Times New Roman" panose="02020603050405020304" pitchFamily="18" charset="0"/>
                        </a:rPr>
                        <a:t>294,0</a:t>
                      </a:r>
                      <a:endParaRPr lang="ru-RU" sz="1600" b="1" i="0" u="none" strike="noStrike" dirty="0">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ru-RU" sz="1600" b="1" i="0" u="none" strike="noStrike" dirty="0" smtClean="0">
                          <a:effectLst/>
                          <a:latin typeface="Times New Roman" panose="02020603050405020304" pitchFamily="18" charset="0"/>
                          <a:cs typeface="Times New Roman" panose="02020603050405020304" pitchFamily="18" charset="0"/>
                        </a:rPr>
                        <a:t>98,8%</a:t>
                      </a:r>
                      <a:endParaRPr lang="ru-RU" sz="1600" b="1" i="0" u="none" strike="noStrike" dirty="0">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 xmlns:a16="http://schemas.microsoft.com/office/drawing/2014/main" val="10011"/>
                  </a:ext>
                </a:extLst>
              </a:tr>
            </a:tbl>
          </a:graphicData>
        </a:graphic>
      </p:graphicFrame>
      <p:pic>
        <p:nvPicPr>
          <p:cNvPr id="5"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460432" y="0"/>
            <a:ext cx="683568" cy="825417"/>
          </a:xfrm>
          <a:prstGeom prst="rect">
            <a:avLst/>
          </a:prstGeom>
          <a:noFill/>
          <a:ln w="9525">
            <a:noFill/>
            <a:miter lim="800000"/>
            <a:headEnd/>
            <a:tailEnd/>
          </a:ln>
        </p:spPr>
      </p:pic>
      <p:sp>
        <p:nvSpPr>
          <p:cNvPr id="3" name="TextBox 2"/>
          <p:cNvSpPr txBox="1"/>
          <p:nvPr/>
        </p:nvSpPr>
        <p:spPr>
          <a:xfrm>
            <a:off x="7308304" y="791968"/>
            <a:ext cx="1152128" cy="307777"/>
          </a:xfrm>
          <a:prstGeom prst="rect">
            <a:avLst/>
          </a:prstGeom>
          <a:noFill/>
        </p:spPr>
        <p:txBody>
          <a:bodyPr wrap="square" rtlCol="0">
            <a:spAutoFit/>
          </a:bodyPr>
          <a:lstStyle/>
          <a:p>
            <a:r>
              <a:rPr lang="ru-RU" sz="1400" b="1" dirty="0"/>
              <a:t>(млн. руб.)</a:t>
            </a:r>
          </a:p>
        </p:txBody>
      </p:sp>
      <p:sp>
        <p:nvSpPr>
          <p:cNvPr id="6" name="Номер слайда 5"/>
          <p:cNvSpPr>
            <a:spLocks noGrp="1"/>
          </p:cNvSpPr>
          <p:nvPr>
            <p:ph type="sldNum" sz="quarter" idx="12"/>
          </p:nvPr>
        </p:nvSpPr>
        <p:spPr/>
        <p:txBody>
          <a:bodyPr/>
          <a:lstStyle/>
          <a:p>
            <a:fld id="{783466D5-4684-485F-A2A8-A7189E0508E1}" type="slidenum">
              <a:rPr lang="ru-RU" smtClean="0"/>
              <a:pPr/>
              <a:t>15</a:t>
            </a:fld>
            <a:endParaRPr lang="ru-RU" dirty="0"/>
          </a:p>
        </p:txBody>
      </p:sp>
    </p:spTree>
    <p:extLst>
      <p:ext uri="{BB962C8B-B14F-4D97-AF65-F5344CB8AC3E}">
        <p14:creationId xmlns:p14="http://schemas.microsoft.com/office/powerpoint/2010/main" val="58955587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123340337"/>
              </p:ext>
            </p:extLst>
          </p:nvPr>
        </p:nvGraphicFramePr>
        <p:xfrm>
          <a:off x="107504" y="116632"/>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1258" y="0"/>
            <a:ext cx="101123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783466D5-4684-485F-A2A8-A7189E0508E1}" type="slidenum">
              <a:rPr lang="ru-RU" smtClean="0"/>
              <a:pPr/>
              <a:t>16</a:t>
            </a:fld>
            <a:endParaRPr lang="ru-RU" dirty="0"/>
          </a:p>
        </p:txBody>
      </p:sp>
    </p:spTree>
    <p:extLst>
      <p:ext uri="{BB962C8B-B14F-4D97-AF65-F5344CB8AC3E}">
        <p14:creationId xmlns:p14="http://schemas.microsoft.com/office/powerpoint/2010/main" val="4036447017"/>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7776864" cy="959602"/>
          </a:xfrm>
        </p:spPr>
        <p:txBody>
          <a:bodyPr>
            <a:normAutofit/>
          </a:bodyPr>
          <a:lstStyle/>
          <a:p>
            <a:r>
              <a:rPr lang="ru-RU" sz="2600" b="1" dirty="0">
                <a:latin typeface="Times New Roman" panose="02020603050405020304" pitchFamily="18" charset="0"/>
                <a:cs typeface="Times New Roman" panose="02020603050405020304" pitchFamily="18" charset="0"/>
              </a:rPr>
              <a:t>Динамика исполнения расходной части бюджета по основным направления расходов</a:t>
            </a:r>
          </a:p>
        </p:txBody>
      </p:sp>
      <p:graphicFrame>
        <p:nvGraphicFramePr>
          <p:cNvPr id="4" name="Объект 3"/>
          <p:cNvGraphicFramePr>
            <a:graphicFrameLocks noGrp="1" noChangeAspect="1"/>
          </p:cNvGraphicFramePr>
          <p:nvPr>
            <p:ph idx="1"/>
            <p:extLst>
              <p:ext uri="{D42A27DB-BD31-4B8C-83A1-F6EECF244321}">
                <p14:modId xmlns:p14="http://schemas.microsoft.com/office/powerpoint/2010/main" val="781477876"/>
              </p:ext>
            </p:extLst>
          </p:nvPr>
        </p:nvGraphicFramePr>
        <p:xfrm>
          <a:off x="290136" y="1268760"/>
          <a:ext cx="8563729" cy="5400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3" cstate="print"/>
          <a:srcRect/>
          <a:stretch>
            <a:fillRect/>
          </a:stretch>
        </p:blipFill>
        <p:spPr bwMode="auto">
          <a:xfrm>
            <a:off x="8256587" y="4671"/>
            <a:ext cx="887413" cy="1071563"/>
          </a:xfrm>
          <a:prstGeom prst="rect">
            <a:avLst/>
          </a:prstGeom>
          <a:noFill/>
          <a:ln w="9525">
            <a:noFill/>
            <a:miter lim="800000"/>
            <a:headEnd/>
            <a:tailEnd/>
          </a:ln>
        </p:spPr>
      </p:pic>
      <p:sp>
        <p:nvSpPr>
          <p:cNvPr id="3" name="TextBox 2"/>
          <p:cNvSpPr txBox="1"/>
          <p:nvPr/>
        </p:nvSpPr>
        <p:spPr>
          <a:xfrm>
            <a:off x="7668344" y="1783849"/>
            <a:ext cx="1185521" cy="307777"/>
          </a:xfrm>
          <a:prstGeom prst="rect">
            <a:avLst/>
          </a:prstGeom>
          <a:noFill/>
        </p:spPr>
        <p:txBody>
          <a:bodyPr wrap="square" rtlCol="0">
            <a:spAutoFit/>
          </a:bodyPr>
          <a:lstStyle/>
          <a:p>
            <a:r>
              <a:rPr lang="ru-RU" sz="1400" b="1" dirty="0">
                <a:latin typeface="Times New Roman" panose="02020603050405020304" pitchFamily="18" charset="0"/>
                <a:cs typeface="Times New Roman" panose="02020603050405020304" pitchFamily="18" charset="0"/>
              </a:rPr>
              <a:t>(млн. руб.)</a:t>
            </a:r>
            <a:endParaRPr lang="ru-RU" sz="1400" dirty="0"/>
          </a:p>
        </p:txBody>
      </p:sp>
      <p:sp>
        <p:nvSpPr>
          <p:cNvPr id="5" name="Номер слайда 4"/>
          <p:cNvSpPr>
            <a:spLocks noGrp="1"/>
          </p:cNvSpPr>
          <p:nvPr>
            <p:ph type="sldNum" sz="quarter" idx="12"/>
          </p:nvPr>
        </p:nvSpPr>
        <p:spPr/>
        <p:txBody>
          <a:bodyPr/>
          <a:lstStyle/>
          <a:p>
            <a:fld id="{783466D5-4684-485F-A2A8-A7189E0508E1}" type="slidenum">
              <a:rPr lang="ru-RU" smtClean="0"/>
              <a:pPr/>
              <a:t>17</a:t>
            </a:fld>
            <a:endParaRPr lang="ru-RU" dirty="0"/>
          </a:p>
        </p:txBody>
      </p:sp>
    </p:spTree>
    <p:extLst>
      <p:ext uri="{BB962C8B-B14F-4D97-AF65-F5344CB8AC3E}">
        <p14:creationId xmlns:p14="http://schemas.microsoft.com/office/powerpoint/2010/main" val="3235546337"/>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878" y="141268"/>
            <a:ext cx="8235538" cy="558227"/>
          </a:xfrm>
        </p:spPr>
        <p:txBody>
          <a:bodyPr>
            <a:normAutofit/>
          </a:bodyPr>
          <a:lstStyle/>
          <a:p>
            <a:r>
              <a:rPr lang="ru-RU" sz="2400" b="1" dirty="0">
                <a:latin typeface="Times New Roman" panose="02020603050405020304" pitchFamily="18" charset="0"/>
                <a:cs typeface="Times New Roman" panose="02020603050405020304" pitchFamily="18" charset="0"/>
              </a:rPr>
              <a:t>Структура расходов бюджета в программном формате</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552348791"/>
              </p:ext>
            </p:extLst>
          </p:nvPr>
        </p:nvGraphicFramePr>
        <p:xfrm>
          <a:off x="249380" y="953375"/>
          <a:ext cx="8715107" cy="5787993"/>
        </p:xfrm>
        <a:graphic>
          <a:graphicData uri="http://schemas.openxmlformats.org/drawingml/2006/table">
            <a:tbl>
              <a:tblPr firstRow="1" bandRow="1">
                <a:tableStyleId>{5C22544A-7EE6-4342-B048-85BDC9FD1C3A}</a:tableStyleId>
              </a:tblPr>
              <a:tblGrid>
                <a:gridCol w="365196">
                  <a:extLst>
                    <a:ext uri="{9D8B030D-6E8A-4147-A177-3AD203B41FA5}">
                      <a16:colId xmlns="" xmlns:a16="http://schemas.microsoft.com/office/drawing/2014/main" val="20000"/>
                    </a:ext>
                  </a:extLst>
                </a:gridCol>
                <a:gridCol w="3885416">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1368152">
                  <a:extLst>
                    <a:ext uri="{9D8B030D-6E8A-4147-A177-3AD203B41FA5}">
                      <a16:colId xmlns="" xmlns:a16="http://schemas.microsoft.com/office/drawing/2014/main" val="20003"/>
                    </a:ext>
                  </a:extLst>
                </a:gridCol>
                <a:gridCol w="1080120">
                  <a:extLst>
                    <a:ext uri="{9D8B030D-6E8A-4147-A177-3AD203B41FA5}">
                      <a16:colId xmlns="" xmlns:a16="http://schemas.microsoft.com/office/drawing/2014/main" val="20004"/>
                    </a:ext>
                  </a:extLst>
                </a:gridCol>
                <a:gridCol w="1080119">
                  <a:extLst>
                    <a:ext uri="{9D8B030D-6E8A-4147-A177-3AD203B41FA5}">
                      <a16:colId xmlns="" xmlns:a16="http://schemas.microsoft.com/office/drawing/2014/main" val="20005"/>
                    </a:ext>
                  </a:extLst>
                </a:gridCol>
              </a:tblGrid>
              <a:tr h="648144">
                <a:tc>
                  <a:txBody>
                    <a:bodyPr/>
                    <a:lstStyle/>
                    <a:p>
                      <a:pPr algn="ctr"/>
                      <a:r>
                        <a:rPr lang="ru-RU" sz="800" dirty="0">
                          <a:latin typeface="Times New Roman" panose="02020603050405020304" pitchFamily="18" charset="0"/>
                          <a:cs typeface="Times New Roman" panose="02020603050405020304" pitchFamily="18" charset="0"/>
                        </a:rPr>
                        <a:t>№</a:t>
                      </a:r>
                    </a:p>
                    <a:p>
                      <a:pPr algn="ctr"/>
                      <a:r>
                        <a:rPr lang="ru-RU" sz="800" dirty="0">
                          <a:latin typeface="Times New Roman" panose="02020603050405020304" pitchFamily="18" charset="0"/>
                          <a:cs typeface="Times New Roman" panose="02020603050405020304" pitchFamily="18" charset="0"/>
                        </a:rPr>
                        <a:t>п/п</a:t>
                      </a:r>
                    </a:p>
                  </a:txBody>
                  <a:tcPr/>
                </a:tc>
                <a:tc>
                  <a:txBody>
                    <a:bodyPr/>
                    <a:lstStyle/>
                    <a:p>
                      <a:pPr algn="ctr"/>
                      <a:r>
                        <a:rPr lang="ru-RU" sz="1200" dirty="0">
                          <a:latin typeface="Times New Roman" panose="02020603050405020304" pitchFamily="18" charset="0"/>
                          <a:cs typeface="Times New Roman" panose="02020603050405020304" pitchFamily="18" charset="0"/>
                        </a:rPr>
                        <a:t>Наименование муниципальной программы</a:t>
                      </a:r>
                    </a:p>
                  </a:txBody>
                  <a:tcPr/>
                </a:tc>
                <a:tc>
                  <a:txBody>
                    <a:bodyPr/>
                    <a:lstStyle/>
                    <a:p>
                      <a:pPr algn="ctr"/>
                      <a:r>
                        <a:rPr lang="ru-RU" sz="1200" dirty="0">
                          <a:latin typeface="Times New Roman" panose="02020603050405020304" pitchFamily="18" charset="0"/>
                          <a:cs typeface="Times New Roman" panose="02020603050405020304" pitchFamily="18" charset="0"/>
                        </a:rPr>
                        <a:t>План     </a:t>
                      </a:r>
                      <a:r>
                        <a:rPr lang="ru-RU" sz="1200" dirty="0" smtClean="0">
                          <a:latin typeface="Times New Roman" panose="02020603050405020304" pitchFamily="18" charset="0"/>
                          <a:cs typeface="Times New Roman" panose="02020603050405020304" pitchFamily="18" charset="0"/>
                        </a:rPr>
                        <a:t>2023 </a:t>
                      </a:r>
                      <a:r>
                        <a:rPr lang="ru-RU" sz="1200" dirty="0">
                          <a:latin typeface="Times New Roman" panose="02020603050405020304" pitchFamily="18" charset="0"/>
                          <a:cs typeface="Times New Roman" panose="02020603050405020304" pitchFamily="18" charset="0"/>
                        </a:rPr>
                        <a:t>год</a:t>
                      </a:r>
                    </a:p>
                  </a:txBody>
                  <a:tcPr/>
                </a:tc>
                <a:tc>
                  <a:txBody>
                    <a:bodyPr/>
                    <a:lstStyle/>
                    <a:p>
                      <a:pPr algn="ctr"/>
                      <a:r>
                        <a:rPr lang="ru-RU" sz="1200" b="1" kern="1200" dirty="0">
                          <a:solidFill>
                            <a:schemeClr val="lt1"/>
                          </a:solidFill>
                          <a:latin typeface="Times New Roman" panose="02020603050405020304" pitchFamily="18" charset="0"/>
                          <a:ea typeface="+mn-ea"/>
                          <a:cs typeface="Times New Roman" panose="02020603050405020304" pitchFamily="18" charset="0"/>
                        </a:rPr>
                        <a:t>Удельный вес в </a:t>
                      </a:r>
                      <a:r>
                        <a:rPr lang="ru-RU" sz="1200" b="1" kern="1200" dirty="0" smtClean="0">
                          <a:solidFill>
                            <a:schemeClr val="lt1"/>
                          </a:solidFill>
                          <a:latin typeface="Times New Roman" panose="02020603050405020304" pitchFamily="18" charset="0"/>
                          <a:ea typeface="+mn-ea"/>
                          <a:cs typeface="Times New Roman" panose="02020603050405020304" pitchFamily="18" charset="0"/>
                        </a:rPr>
                        <a:t>общих расходах </a:t>
                      </a:r>
                      <a:r>
                        <a:rPr lang="ru-RU" sz="1200" b="1" kern="1200" dirty="0">
                          <a:solidFill>
                            <a:schemeClr val="lt1"/>
                          </a:solidFill>
                          <a:latin typeface="Times New Roman" panose="02020603050405020304" pitchFamily="18" charset="0"/>
                          <a:ea typeface="+mn-ea"/>
                          <a:cs typeface="Times New Roman" panose="02020603050405020304" pitchFamily="18" charset="0"/>
                        </a:rPr>
                        <a:t>%</a:t>
                      </a:r>
                    </a:p>
                  </a:txBody>
                  <a:tcPr/>
                </a:tc>
                <a:tc>
                  <a:txBody>
                    <a:bodyPr/>
                    <a:lstStyle/>
                    <a:p>
                      <a:pPr algn="ctr"/>
                      <a:r>
                        <a:rPr lang="ru-RU" sz="1200" b="1" kern="1200" dirty="0">
                          <a:solidFill>
                            <a:schemeClr val="lt1"/>
                          </a:solidFill>
                          <a:latin typeface="Times New Roman" panose="02020603050405020304" pitchFamily="18" charset="0"/>
                          <a:ea typeface="+mn-ea"/>
                          <a:cs typeface="Times New Roman" panose="02020603050405020304" pitchFamily="18" charset="0"/>
                        </a:rPr>
                        <a:t>Исполнение </a:t>
                      </a:r>
                    </a:p>
                  </a:txBody>
                  <a:tcPr/>
                </a:tc>
                <a:tc>
                  <a:txBody>
                    <a:bodyPr/>
                    <a:lstStyle/>
                    <a:p>
                      <a:pPr algn="ctr"/>
                      <a:r>
                        <a:rPr lang="ru-RU" sz="1200" b="1" kern="1200" dirty="0" smtClean="0">
                          <a:solidFill>
                            <a:schemeClr val="lt1"/>
                          </a:solidFill>
                          <a:latin typeface="Times New Roman" panose="02020603050405020304" pitchFamily="18" charset="0"/>
                          <a:ea typeface="+mn-ea"/>
                          <a:cs typeface="Times New Roman" panose="02020603050405020304" pitchFamily="18" charset="0"/>
                        </a:rPr>
                        <a:t>Удельный вес в общих расходах %</a:t>
                      </a:r>
                      <a:endParaRPr lang="ru-RU" sz="1200" b="1" kern="1200" dirty="0">
                        <a:solidFill>
                          <a:schemeClr val="lt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 xmlns:a16="http://schemas.microsoft.com/office/drawing/2014/main" val="10000"/>
                  </a:ext>
                </a:extLst>
              </a:tr>
              <a:tr h="740736">
                <a:tc>
                  <a:txBody>
                    <a:bodyPr/>
                    <a:lstStyle/>
                    <a:p>
                      <a:pPr algn="ctr"/>
                      <a:r>
                        <a:rPr lang="ru-RU" sz="1400" dirty="0">
                          <a:latin typeface="Times New Roman" panose="02020603050405020304" pitchFamily="18" charset="0"/>
                          <a:cs typeface="Times New Roman" panose="02020603050405020304" pitchFamily="18" charset="0"/>
                        </a:rPr>
                        <a:t>1</a:t>
                      </a:r>
                    </a:p>
                  </a:txBody>
                  <a:tcPr/>
                </a:tc>
                <a:tc>
                  <a:txBody>
                    <a:bodyPr/>
                    <a:lstStyle/>
                    <a:p>
                      <a:pPr algn="ctr"/>
                      <a:r>
                        <a:rPr lang="ru-RU" sz="1400" dirty="0">
                          <a:latin typeface="Times New Roman" panose="02020603050405020304" pitchFamily="18" charset="0"/>
                          <a:cs typeface="Times New Roman" panose="02020603050405020304" pitchFamily="18" charset="0"/>
                        </a:rPr>
                        <a:t>Муниципальная программа «Современное образование</a:t>
                      </a:r>
                      <a:r>
                        <a:rPr lang="ru-RU" sz="1400" baseline="0" dirty="0">
                          <a:latin typeface="Times New Roman" panose="02020603050405020304" pitchFamily="18" charset="0"/>
                          <a:cs typeface="Times New Roman" panose="02020603050405020304" pitchFamily="18" charset="0"/>
                        </a:rPr>
                        <a:t> в Волосовском муниципальном районе</a:t>
                      </a:r>
                      <a:r>
                        <a:rPr lang="ru-RU" sz="1400" dirty="0">
                          <a:latin typeface="Times New Roman" panose="02020603050405020304" pitchFamily="18" charset="0"/>
                          <a:cs typeface="Times New Roman" panose="02020603050405020304" pitchFamily="18" charset="0"/>
                        </a:rPr>
                        <a:t>»</a:t>
                      </a:r>
                    </a:p>
                  </a:txBody>
                  <a:tcPr/>
                </a:tc>
                <a:tc>
                  <a:txBody>
                    <a:bodyPr/>
                    <a:lstStyle/>
                    <a:p>
                      <a:pPr algn="ctr" rtl="0" fontAlgn="b"/>
                      <a:r>
                        <a:rPr lang="ru-RU" sz="1600" b="0" i="0" u="none" strike="noStrike">
                          <a:solidFill>
                            <a:schemeClr val="tx1"/>
                          </a:solidFill>
                          <a:effectLst/>
                          <a:latin typeface="Times New Roman"/>
                        </a:rPr>
                        <a:t>1 677.20</a:t>
                      </a:r>
                    </a:p>
                  </a:txBody>
                  <a:tcPr marL="9525" marR="9525" marT="9525" marB="0" anchor="b"/>
                </a:tc>
                <a:tc>
                  <a:txBody>
                    <a:bodyPr/>
                    <a:lstStyle/>
                    <a:p>
                      <a:pPr algn="ctr" rtl="0" fontAlgn="b"/>
                      <a:r>
                        <a:rPr lang="ru-RU" sz="1600" b="0" i="0" u="none" strike="noStrike">
                          <a:solidFill>
                            <a:schemeClr val="tx1"/>
                          </a:solidFill>
                          <a:effectLst/>
                          <a:latin typeface="Times New Roman"/>
                        </a:rPr>
                        <a:t>72.3</a:t>
                      </a:r>
                    </a:p>
                  </a:txBody>
                  <a:tcPr marL="9525" marR="9525" marT="9525" marB="0" anchor="b"/>
                </a:tc>
                <a:tc>
                  <a:txBody>
                    <a:bodyPr/>
                    <a:lstStyle/>
                    <a:p>
                      <a:pPr algn="ctr" rtl="0" fontAlgn="b"/>
                      <a:r>
                        <a:rPr lang="ru-RU" sz="1600" b="0" i="0" u="none" strike="noStrike">
                          <a:solidFill>
                            <a:schemeClr val="tx1"/>
                          </a:solidFill>
                          <a:effectLst/>
                          <a:latin typeface="Times New Roman"/>
                        </a:rPr>
                        <a:t>1 663.50</a:t>
                      </a:r>
                    </a:p>
                  </a:txBody>
                  <a:tcPr marL="9525" marR="9525" marT="9525" marB="0" anchor="b"/>
                </a:tc>
                <a:tc>
                  <a:txBody>
                    <a:bodyPr/>
                    <a:lstStyle/>
                    <a:p>
                      <a:pPr algn="ctr" rtl="0" fontAlgn="b"/>
                      <a:r>
                        <a:rPr lang="ru-RU" sz="1600" b="0" i="0" u="none" strike="noStrike">
                          <a:solidFill>
                            <a:schemeClr val="tx1"/>
                          </a:solidFill>
                          <a:effectLst/>
                          <a:latin typeface="Times New Roman"/>
                        </a:rPr>
                        <a:t>72.5</a:t>
                      </a:r>
                    </a:p>
                  </a:txBody>
                  <a:tcPr marL="9525" marR="9525" marT="9525" marB="0" anchor="b"/>
                </a:tc>
                <a:extLst>
                  <a:ext uri="{0D108BD9-81ED-4DB2-BD59-A6C34878D82A}">
                    <a16:rowId xmlns="" xmlns:a16="http://schemas.microsoft.com/office/drawing/2014/main" val="10001"/>
                  </a:ext>
                </a:extLst>
              </a:tr>
              <a:tr h="740736">
                <a:tc>
                  <a:txBody>
                    <a:bodyPr/>
                    <a:lstStyle/>
                    <a:p>
                      <a:pPr algn="ctr"/>
                      <a:endParaRPr lang="ru-RU" sz="1400" dirty="0">
                        <a:latin typeface="Times New Roman" panose="02020603050405020304" pitchFamily="18" charset="0"/>
                        <a:cs typeface="Times New Roman" panose="02020603050405020304" pitchFamily="18" charset="0"/>
                      </a:endParaRPr>
                    </a:p>
                    <a:p>
                      <a:pPr algn="ctr"/>
                      <a:r>
                        <a:rPr lang="ru-RU" sz="1400" dirty="0">
                          <a:latin typeface="Times New Roman" panose="02020603050405020304" pitchFamily="18" charset="0"/>
                          <a:cs typeface="Times New Roman" panose="02020603050405020304" pitchFamily="18" charset="0"/>
                        </a:rPr>
                        <a:t>2</a:t>
                      </a:r>
                    </a:p>
                  </a:txBody>
                  <a:tcPr/>
                </a:tc>
                <a:tc>
                  <a:txBody>
                    <a:bodyPr/>
                    <a:lstStyle/>
                    <a:p>
                      <a:pPr algn="ctr"/>
                      <a:r>
                        <a:rPr lang="ru-RU" sz="1400" dirty="0">
                          <a:latin typeface="Times New Roman" panose="02020603050405020304" pitchFamily="18" charset="0"/>
                          <a:cs typeface="Times New Roman" panose="02020603050405020304" pitchFamily="18" charset="0"/>
                        </a:rPr>
                        <a:t>Муниципальная программа «Демографическое</a:t>
                      </a:r>
                      <a:r>
                        <a:rPr lang="ru-RU" sz="1400" baseline="0" dirty="0">
                          <a:latin typeface="Times New Roman" panose="02020603050405020304" pitchFamily="18" charset="0"/>
                          <a:cs typeface="Times New Roman" panose="02020603050405020304" pitchFamily="18" charset="0"/>
                        </a:rPr>
                        <a:t> развитие Волосовского муниципального района</a:t>
                      </a:r>
                      <a:r>
                        <a:rPr lang="ru-RU" sz="1400" dirty="0">
                          <a:latin typeface="Times New Roman" panose="02020603050405020304" pitchFamily="18" charset="0"/>
                          <a:cs typeface="Times New Roman" panose="02020603050405020304" pitchFamily="18" charset="0"/>
                        </a:rPr>
                        <a:t>»</a:t>
                      </a:r>
                    </a:p>
                  </a:txBody>
                  <a:tcPr/>
                </a:tc>
                <a:tc>
                  <a:txBody>
                    <a:bodyPr/>
                    <a:lstStyle/>
                    <a:p>
                      <a:pPr algn="ctr" rtl="0" fontAlgn="b"/>
                      <a:r>
                        <a:rPr lang="ru-RU" sz="1600" b="0" i="0" u="none" strike="noStrike">
                          <a:solidFill>
                            <a:schemeClr val="tx1"/>
                          </a:solidFill>
                          <a:effectLst/>
                          <a:latin typeface="Times New Roman"/>
                        </a:rPr>
                        <a:t>54.5</a:t>
                      </a:r>
                    </a:p>
                  </a:txBody>
                  <a:tcPr marL="9525" marR="9525" marT="9525" marB="0" anchor="b"/>
                </a:tc>
                <a:tc>
                  <a:txBody>
                    <a:bodyPr/>
                    <a:lstStyle/>
                    <a:p>
                      <a:pPr algn="ctr" rtl="0" fontAlgn="b"/>
                      <a:r>
                        <a:rPr lang="ru-RU" sz="1600" b="0" i="0" u="none" strike="noStrike">
                          <a:solidFill>
                            <a:schemeClr val="tx1"/>
                          </a:solidFill>
                          <a:effectLst/>
                          <a:latin typeface="Times New Roman"/>
                        </a:rPr>
                        <a:t>2.3</a:t>
                      </a:r>
                    </a:p>
                  </a:txBody>
                  <a:tcPr marL="9525" marR="9525" marT="9525" marB="0" anchor="b"/>
                </a:tc>
                <a:tc>
                  <a:txBody>
                    <a:bodyPr/>
                    <a:lstStyle/>
                    <a:p>
                      <a:pPr algn="ctr" rtl="0" fontAlgn="b"/>
                      <a:r>
                        <a:rPr lang="ru-RU" sz="1600" b="0" i="0" u="none" strike="noStrike">
                          <a:solidFill>
                            <a:schemeClr val="tx1"/>
                          </a:solidFill>
                          <a:effectLst/>
                          <a:latin typeface="Times New Roman"/>
                        </a:rPr>
                        <a:t>54.5</a:t>
                      </a:r>
                    </a:p>
                  </a:txBody>
                  <a:tcPr marL="9525" marR="9525" marT="9525" marB="0" anchor="b"/>
                </a:tc>
                <a:tc>
                  <a:txBody>
                    <a:bodyPr/>
                    <a:lstStyle/>
                    <a:p>
                      <a:pPr algn="ctr" rtl="0" fontAlgn="b"/>
                      <a:r>
                        <a:rPr lang="ru-RU" sz="1600" b="0" i="0" u="none" strike="noStrike">
                          <a:solidFill>
                            <a:schemeClr val="tx1"/>
                          </a:solidFill>
                          <a:effectLst/>
                          <a:latin typeface="Times New Roman"/>
                        </a:rPr>
                        <a:t>2.4</a:t>
                      </a:r>
                    </a:p>
                  </a:txBody>
                  <a:tcPr marL="9525" marR="9525" marT="9525" marB="0" anchor="b"/>
                </a:tc>
                <a:extLst>
                  <a:ext uri="{0D108BD9-81ED-4DB2-BD59-A6C34878D82A}">
                    <a16:rowId xmlns="" xmlns:a16="http://schemas.microsoft.com/office/drawing/2014/main" val="10002"/>
                  </a:ext>
                </a:extLst>
              </a:tr>
              <a:tr h="677703">
                <a:tc>
                  <a:txBody>
                    <a:bodyPr/>
                    <a:lstStyle/>
                    <a:p>
                      <a:pPr algn="ctr"/>
                      <a:r>
                        <a:rPr lang="ru-RU" sz="1400" dirty="0">
                          <a:latin typeface="Times New Roman" panose="02020603050405020304" pitchFamily="18" charset="0"/>
                          <a:cs typeface="Times New Roman" panose="02020603050405020304" pitchFamily="18" charset="0"/>
                        </a:rPr>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anose="02020603050405020304" pitchFamily="18" charset="0"/>
                          <a:cs typeface="Times New Roman" panose="02020603050405020304" pitchFamily="18" charset="0"/>
                        </a:rPr>
                        <a:t>Муниципальная программа «Безопасность Волосовского муниципального района»</a:t>
                      </a:r>
                    </a:p>
                  </a:txBody>
                  <a:tcPr/>
                </a:tc>
                <a:tc>
                  <a:txBody>
                    <a:bodyPr/>
                    <a:lstStyle/>
                    <a:p>
                      <a:pPr algn="ctr" rtl="0" fontAlgn="b"/>
                      <a:r>
                        <a:rPr lang="ru-RU" sz="1600" b="0" i="0" u="none" strike="noStrike">
                          <a:solidFill>
                            <a:schemeClr val="tx1"/>
                          </a:solidFill>
                          <a:effectLst/>
                          <a:latin typeface="Times New Roman"/>
                        </a:rPr>
                        <a:t>39.2</a:t>
                      </a:r>
                    </a:p>
                  </a:txBody>
                  <a:tcPr marL="9525" marR="9525" marT="9525" marB="0" anchor="b"/>
                </a:tc>
                <a:tc>
                  <a:txBody>
                    <a:bodyPr/>
                    <a:lstStyle/>
                    <a:p>
                      <a:pPr algn="ctr" rtl="0" fontAlgn="b"/>
                      <a:r>
                        <a:rPr lang="ru-RU" sz="1600" b="0" i="0" u="none" strike="noStrike">
                          <a:solidFill>
                            <a:schemeClr val="tx1"/>
                          </a:solidFill>
                          <a:effectLst/>
                          <a:latin typeface="Times New Roman"/>
                        </a:rPr>
                        <a:t>1.7</a:t>
                      </a:r>
                    </a:p>
                  </a:txBody>
                  <a:tcPr marL="9525" marR="9525" marT="9525" marB="0" anchor="b"/>
                </a:tc>
                <a:tc>
                  <a:txBody>
                    <a:bodyPr/>
                    <a:lstStyle/>
                    <a:p>
                      <a:pPr algn="ctr" rtl="0" fontAlgn="b"/>
                      <a:r>
                        <a:rPr lang="ru-RU" sz="1600" b="0" i="0" u="none" strike="noStrike">
                          <a:solidFill>
                            <a:schemeClr val="tx1"/>
                          </a:solidFill>
                          <a:effectLst/>
                          <a:latin typeface="Times New Roman"/>
                        </a:rPr>
                        <a:t>39.1</a:t>
                      </a:r>
                    </a:p>
                  </a:txBody>
                  <a:tcPr marL="9525" marR="9525" marT="9525" marB="0" anchor="b"/>
                </a:tc>
                <a:tc>
                  <a:txBody>
                    <a:bodyPr/>
                    <a:lstStyle/>
                    <a:p>
                      <a:pPr algn="ctr" rtl="0" fontAlgn="b"/>
                      <a:r>
                        <a:rPr lang="ru-RU" sz="1600" b="0" i="0" u="none" strike="noStrike">
                          <a:solidFill>
                            <a:schemeClr val="tx1"/>
                          </a:solidFill>
                          <a:effectLst/>
                          <a:latin typeface="Times New Roman"/>
                        </a:rPr>
                        <a:t>1.7</a:t>
                      </a:r>
                    </a:p>
                  </a:txBody>
                  <a:tcPr marL="9525" marR="9525" marT="9525" marB="0" anchor="b"/>
                </a:tc>
                <a:extLst>
                  <a:ext uri="{0D108BD9-81ED-4DB2-BD59-A6C34878D82A}">
                    <a16:rowId xmlns="" xmlns:a16="http://schemas.microsoft.com/office/drawing/2014/main" val="10003"/>
                  </a:ext>
                </a:extLst>
              </a:tr>
              <a:tr h="740736">
                <a:tc>
                  <a:txBody>
                    <a:bodyPr/>
                    <a:lstStyle/>
                    <a:p>
                      <a:pPr algn="ctr"/>
                      <a:r>
                        <a:rPr lang="ru-RU" sz="1400" dirty="0">
                          <a:latin typeface="Times New Roman" panose="02020603050405020304" pitchFamily="18" charset="0"/>
                          <a:cs typeface="Times New Roman" panose="02020603050405020304" pitchFamily="18" charset="0"/>
                        </a:rPr>
                        <a:t>4</a:t>
                      </a:r>
                    </a:p>
                  </a:txBody>
                  <a:tcPr/>
                </a:tc>
                <a:tc>
                  <a:txBody>
                    <a:bodyPr/>
                    <a:lstStyle/>
                    <a:p>
                      <a:pPr algn="ctr"/>
                      <a:r>
                        <a:rPr lang="ru-RU" sz="1400" dirty="0">
                          <a:latin typeface="Times New Roman" panose="02020603050405020304" pitchFamily="18" charset="0"/>
                          <a:cs typeface="Times New Roman" panose="02020603050405020304" pitchFamily="18" charset="0"/>
                        </a:rPr>
                        <a:t>Муниципальная программа «Устойчивое</a:t>
                      </a:r>
                      <a:r>
                        <a:rPr lang="ru-RU" sz="1400" baseline="0" dirty="0">
                          <a:latin typeface="Times New Roman" panose="02020603050405020304" pitchFamily="18" charset="0"/>
                          <a:cs typeface="Times New Roman" panose="02020603050405020304" pitchFamily="18" charset="0"/>
                        </a:rPr>
                        <a:t> развитие Волосовского муниципального района</a:t>
                      </a:r>
                      <a:r>
                        <a:rPr lang="ru-RU" sz="1400" dirty="0">
                          <a:latin typeface="Times New Roman" panose="02020603050405020304" pitchFamily="18" charset="0"/>
                          <a:cs typeface="Times New Roman" panose="02020603050405020304" pitchFamily="18" charset="0"/>
                        </a:rPr>
                        <a:t>»</a:t>
                      </a:r>
                    </a:p>
                  </a:txBody>
                  <a:tcPr/>
                </a:tc>
                <a:tc>
                  <a:txBody>
                    <a:bodyPr/>
                    <a:lstStyle/>
                    <a:p>
                      <a:pPr algn="ctr" rtl="0" fontAlgn="b"/>
                      <a:r>
                        <a:rPr lang="ru-RU" sz="1600" b="0" i="0" u="none" strike="noStrike">
                          <a:solidFill>
                            <a:schemeClr val="tx1"/>
                          </a:solidFill>
                          <a:effectLst/>
                          <a:latin typeface="Times New Roman"/>
                        </a:rPr>
                        <a:t>90.9</a:t>
                      </a:r>
                    </a:p>
                  </a:txBody>
                  <a:tcPr marL="9525" marR="9525" marT="9525" marB="0" anchor="b"/>
                </a:tc>
                <a:tc>
                  <a:txBody>
                    <a:bodyPr/>
                    <a:lstStyle/>
                    <a:p>
                      <a:pPr algn="ctr" rtl="0" fontAlgn="b"/>
                      <a:r>
                        <a:rPr lang="ru-RU" sz="1600" b="0" i="0" u="none" strike="noStrike">
                          <a:solidFill>
                            <a:schemeClr val="tx1"/>
                          </a:solidFill>
                          <a:effectLst/>
                          <a:latin typeface="Times New Roman"/>
                        </a:rPr>
                        <a:t>3.9</a:t>
                      </a:r>
                    </a:p>
                  </a:txBody>
                  <a:tcPr marL="9525" marR="9525" marT="9525" marB="0" anchor="b"/>
                </a:tc>
                <a:tc>
                  <a:txBody>
                    <a:bodyPr/>
                    <a:lstStyle/>
                    <a:p>
                      <a:pPr algn="ctr" rtl="0" fontAlgn="b"/>
                      <a:r>
                        <a:rPr lang="ru-RU" sz="1600" b="0" i="0" u="none" strike="noStrike" dirty="0">
                          <a:solidFill>
                            <a:schemeClr val="tx1"/>
                          </a:solidFill>
                          <a:effectLst/>
                          <a:latin typeface="Times New Roman"/>
                        </a:rPr>
                        <a:t>84.2</a:t>
                      </a:r>
                    </a:p>
                  </a:txBody>
                  <a:tcPr marL="9525" marR="9525" marT="9525" marB="0" anchor="b"/>
                </a:tc>
                <a:tc>
                  <a:txBody>
                    <a:bodyPr/>
                    <a:lstStyle/>
                    <a:p>
                      <a:pPr algn="ctr" rtl="0" fontAlgn="b"/>
                      <a:r>
                        <a:rPr lang="ru-RU" sz="1600" b="0" i="0" u="none" strike="noStrike">
                          <a:solidFill>
                            <a:schemeClr val="tx1"/>
                          </a:solidFill>
                          <a:effectLst/>
                          <a:latin typeface="Times New Roman"/>
                        </a:rPr>
                        <a:t>3.7</a:t>
                      </a:r>
                    </a:p>
                  </a:txBody>
                  <a:tcPr marL="9525" marR="9525" marT="9525" marB="0" anchor="b"/>
                </a:tc>
                <a:extLst>
                  <a:ext uri="{0D108BD9-81ED-4DB2-BD59-A6C34878D82A}">
                    <a16:rowId xmlns="" xmlns:a16="http://schemas.microsoft.com/office/drawing/2014/main" val="10004"/>
                  </a:ext>
                </a:extLst>
              </a:tr>
              <a:tr h="758468">
                <a:tc>
                  <a:txBody>
                    <a:bodyPr/>
                    <a:lstStyle/>
                    <a:p>
                      <a:pPr algn="ctr"/>
                      <a:r>
                        <a:rPr lang="en-US" sz="1400" dirty="0">
                          <a:latin typeface="Times New Roman" panose="02020603050405020304" pitchFamily="18" charset="0"/>
                          <a:cs typeface="Times New Roman" panose="02020603050405020304" pitchFamily="18" charset="0"/>
                        </a:rPr>
                        <a:t>5</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anose="02020603050405020304" pitchFamily="18" charset="0"/>
                          <a:cs typeface="Times New Roman" panose="02020603050405020304" pitchFamily="18" charset="0"/>
                        </a:rPr>
                        <a:t>Муниципальная программа «Управление</a:t>
                      </a:r>
                      <a:r>
                        <a:rPr lang="ru-RU" sz="1400" baseline="0" dirty="0">
                          <a:latin typeface="Times New Roman" panose="02020603050405020304" pitchFamily="18" charset="0"/>
                          <a:cs typeface="Times New Roman" panose="02020603050405020304" pitchFamily="18" charset="0"/>
                        </a:rPr>
                        <a:t> муниципальными финансами Волосовского муниципального района</a:t>
                      </a:r>
                      <a:r>
                        <a:rPr lang="ru-RU" sz="1400" dirty="0">
                          <a:latin typeface="Times New Roman" panose="02020603050405020304" pitchFamily="18" charset="0"/>
                          <a:cs typeface="Times New Roman" panose="02020603050405020304" pitchFamily="18" charset="0"/>
                        </a:rPr>
                        <a:t>»</a:t>
                      </a:r>
                    </a:p>
                  </a:txBody>
                  <a:tcPr/>
                </a:tc>
                <a:tc>
                  <a:txBody>
                    <a:bodyPr/>
                    <a:lstStyle/>
                    <a:p>
                      <a:pPr algn="ctr" rtl="0" fontAlgn="b"/>
                      <a:r>
                        <a:rPr lang="ru-RU" sz="1600" b="0" i="0" u="none" strike="noStrike">
                          <a:solidFill>
                            <a:schemeClr val="tx1"/>
                          </a:solidFill>
                          <a:effectLst/>
                          <a:latin typeface="Times New Roman"/>
                        </a:rPr>
                        <a:t>266.6</a:t>
                      </a:r>
                    </a:p>
                  </a:txBody>
                  <a:tcPr marL="9525" marR="9525" marT="9525" marB="0" anchor="b"/>
                </a:tc>
                <a:tc>
                  <a:txBody>
                    <a:bodyPr/>
                    <a:lstStyle/>
                    <a:p>
                      <a:pPr algn="ctr" rtl="0" fontAlgn="b"/>
                      <a:r>
                        <a:rPr lang="ru-RU" sz="1600" b="0" i="0" u="none" strike="noStrike">
                          <a:solidFill>
                            <a:schemeClr val="tx1"/>
                          </a:solidFill>
                          <a:effectLst/>
                          <a:latin typeface="Times New Roman"/>
                        </a:rPr>
                        <a:t>11.5</a:t>
                      </a:r>
                    </a:p>
                  </a:txBody>
                  <a:tcPr marL="9525" marR="9525" marT="9525" marB="0" anchor="b"/>
                </a:tc>
                <a:tc>
                  <a:txBody>
                    <a:bodyPr/>
                    <a:lstStyle/>
                    <a:p>
                      <a:pPr algn="ctr" rtl="0" fontAlgn="b"/>
                      <a:r>
                        <a:rPr lang="ru-RU" sz="1600" b="0" i="0" u="none" strike="noStrike">
                          <a:solidFill>
                            <a:schemeClr val="tx1"/>
                          </a:solidFill>
                          <a:effectLst/>
                          <a:latin typeface="Times New Roman"/>
                        </a:rPr>
                        <a:t>266.1</a:t>
                      </a:r>
                    </a:p>
                  </a:txBody>
                  <a:tcPr marL="9525" marR="9525" marT="9525" marB="0" anchor="b"/>
                </a:tc>
                <a:tc>
                  <a:txBody>
                    <a:bodyPr/>
                    <a:lstStyle/>
                    <a:p>
                      <a:pPr algn="ctr" rtl="0" fontAlgn="b"/>
                      <a:r>
                        <a:rPr lang="ru-RU" sz="1600" b="0" i="0" u="none" strike="noStrike">
                          <a:solidFill>
                            <a:schemeClr val="tx1"/>
                          </a:solidFill>
                          <a:effectLst/>
                          <a:latin typeface="Times New Roman"/>
                        </a:rPr>
                        <a:t>11.6</a:t>
                      </a:r>
                    </a:p>
                  </a:txBody>
                  <a:tcPr marL="9525" marR="9525" marT="9525" marB="0" anchor="b"/>
                </a:tc>
                <a:extLst>
                  <a:ext uri="{0D108BD9-81ED-4DB2-BD59-A6C34878D82A}">
                    <a16:rowId xmlns="" xmlns:a16="http://schemas.microsoft.com/office/drawing/2014/main" val="10005"/>
                  </a:ext>
                </a:extLst>
              </a:tr>
              <a:tr h="956783">
                <a:tc>
                  <a:txBody>
                    <a:bodyPr/>
                    <a:lstStyle/>
                    <a:p>
                      <a:pPr algn="ctr"/>
                      <a:r>
                        <a:rPr lang="en-US" sz="1400" dirty="0">
                          <a:latin typeface="Times New Roman" panose="02020603050405020304" pitchFamily="18" charset="0"/>
                          <a:cs typeface="Times New Roman" panose="02020603050405020304" pitchFamily="18" charset="0"/>
                        </a:rPr>
                        <a:t>6</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latin typeface="Times New Roman" panose="02020603050405020304" pitchFamily="18" charset="0"/>
                          <a:ea typeface="+mn-ea"/>
                          <a:cs typeface="Times New Roman" panose="02020603050405020304" pitchFamily="18" charset="0"/>
                        </a:rPr>
                        <a:t>Муниципальная программа "Муниципальное управление муниципального образования Волосовский муниципальный район Ленинградской области"</a:t>
                      </a:r>
                    </a:p>
                  </a:txBody>
                  <a:tcPr/>
                </a:tc>
                <a:tc>
                  <a:txBody>
                    <a:bodyPr/>
                    <a:lstStyle/>
                    <a:p>
                      <a:pPr algn="ctr" rtl="0" fontAlgn="b"/>
                      <a:r>
                        <a:rPr lang="ru-RU" sz="1600" b="0" i="0" u="none" strike="noStrike">
                          <a:solidFill>
                            <a:schemeClr val="tx1"/>
                          </a:solidFill>
                          <a:effectLst/>
                          <a:latin typeface="Times New Roman"/>
                        </a:rPr>
                        <a:t>167.1</a:t>
                      </a:r>
                    </a:p>
                  </a:txBody>
                  <a:tcPr marL="9525" marR="9525" marT="9525" marB="0" anchor="b"/>
                </a:tc>
                <a:tc>
                  <a:txBody>
                    <a:bodyPr/>
                    <a:lstStyle/>
                    <a:p>
                      <a:pPr algn="ctr" rtl="0" fontAlgn="b"/>
                      <a:r>
                        <a:rPr lang="ru-RU" sz="1600" b="0" i="0" u="none" strike="noStrike">
                          <a:solidFill>
                            <a:schemeClr val="tx1"/>
                          </a:solidFill>
                          <a:effectLst/>
                          <a:latin typeface="Times New Roman"/>
                        </a:rPr>
                        <a:t>7.2</a:t>
                      </a:r>
                    </a:p>
                  </a:txBody>
                  <a:tcPr marL="9525" marR="9525" marT="9525" marB="0" anchor="b"/>
                </a:tc>
                <a:tc>
                  <a:txBody>
                    <a:bodyPr/>
                    <a:lstStyle/>
                    <a:p>
                      <a:pPr algn="ctr" rtl="0" fontAlgn="b"/>
                      <a:r>
                        <a:rPr lang="ru-RU" sz="1600" b="0" i="0" u="none" strike="noStrike">
                          <a:solidFill>
                            <a:schemeClr val="tx1"/>
                          </a:solidFill>
                          <a:effectLst/>
                          <a:latin typeface="Times New Roman"/>
                        </a:rPr>
                        <a:t>164.2</a:t>
                      </a:r>
                    </a:p>
                  </a:txBody>
                  <a:tcPr marL="9525" marR="9525" marT="9525" marB="0" anchor="b"/>
                </a:tc>
                <a:tc>
                  <a:txBody>
                    <a:bodyPr/>
                    <a:lstStyle/>
                    <a:p>
                      <a:pPr algn="ctr" rtl="0" fontAlgn="b"/>
                      <a:r>
                        <a:rPr lang="ru-RU" sz="1600" b="0" i="0" u="none" strike="noStrike" dirty="0">
                          <a:solidFill>
                            <a:schemeClr val="tx1"/>
                          </a:solidFill>
                          <a:effectLst/>
                          <a:latin typeface="Times New Roman"/>
                        </a:rPr>
                        <a:t>7.2</a:t>
                      </a:r>
                    </a:p>
                  </a:txBody>
                  <a:tcPr marL="9525" marR="9525" marT="9525" marB="0" anchor="b"/>
                </a:tc>
                <a:extLst>
                  <a:ext uri="{0D108BD9-81ED-4DB2-BD59-A6C34878D82A}">
                    <a16:rowId xmlns="" xmlns:a16="http://schemas.microsoft.com/office/drawing/2014/main" val="10006"/>
                  </a:ext>
                </a:extLst>
              </a:tr>
              <a:tr h="524687">
                <a:tc gridSpan="2">
                  <a:txBody>
                    <a:bodyPr/>
                    <a:lstStyle/>
                    <a:p>
                      <a:pPr algn="ctr"/>
                      <a:endParaRPr lang="ru-RU" sz="1400" b="1" dirty="0">
                        <a:latin typeface="Times New Roman" panose="02020603050405020304" pitchFamily="18" charset="0"/>
                        <a:cs typeface="Times New Roman" panose="02020603050405020304" pitchFamily="18" charset="0"/>
                      </a:endParaRPr>
                    </a:p>
                    <a:p>
                      <a:pPr algn="ctr"/>
                      <a:r>
                        <a:rPr lang="ru-RU" sz="1400" b="1" dirty="0">
                          <a:latin typeface="Times New Roman" panose="02020603050405020304" pitchFamily="18" charset="0"/>
                          <a:cs typeface="Times New Roman" panose="02020603050405020304" pitchFamily="18" charset="0"/>
                        </a:rPr>
                        <a:t>ИТОГО</a:t>
                      </a:r>
                      <a:r>
                        <a:rPr lang="ru-RU" sz="1400" b="1" baseline="0" dirty="0">
                          <a:latin typeface="Times New Roman" panose="02020603050405020304" pitchFamily="18" charset="0"/>
                          <a:cs typeface="Times New Roman" panose="02020603050405020304" pitchFamily="18" charset="0"/>
                        </a:rPr>
                        <a:t> по муниципальным программам</a:t>
                      </a:r>
                      <a:endParaRPr lang="ru-RU" sz="1400" b="1" dirty="0">
                        <a:latin typeface="Times New Roman" panose="02020603050405020304" pitchFamily="18" charset="0"/>
                        <a:cs typeface="Times New Roman" panose="02020603050405020304" pitchFamily="18" charset="0"/>
                      </a:endParaRPr>
                    </a:p>
                  </a:txBody>
                  <a:tcPr/>
                </a:tc>
                <a:tc hMerge="1">
                  <a:txBody>
                    <a:bodyPr/>
                    <a:lstStyle/>
                    <a:p>
                      <a:endParaRPr lang="ru-RU" sz="1400"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2 </a:t>
                      </a: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295,5</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2 </a:t>
                      </a: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271,6</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 xmlns:a16="http://schemas.microsoft.com/office/drawing/2014/main" val="10007"/>
                  </a:ext>
                </a:extLst>
              </a:tr>
            </a:tbl>
          </a:graphicData>
        </a:graphic>
      </p:graphicFrame>
      <p:sp>
        <p:nvSpPr>
          <p:cNvPr id="6" name="TextBox 5"/>
          <p:cNvSpPr txBox="1"/>
          <p:nvPr/>
        </p:nvSpPr>
        <p:spPr>
          <a:xfrm>
            <a:off x="7087821" y="634816"/>
            <a:ext cx="1185521" cy="307777"/>
          </a:xfrm>
          <a:prstGeom prst="rect">
            <a:avLst/>
          </a:prstGeom>
          <a:noFill/>
        </p:spPr>
        <p:txBody>
          <a:bodyPr wrap="square" rtlCol="0">
            <a:spAutoFit/>
          </a:bodyPr>
          <a:lstStyle/>
          <a:p>
            <a:r>
              <a:rPr lang="ru-RU" sz="1200" b="1" dirty="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млн. руб.)</a:t>
            </a:r>
            <a:endParaRPr lang="ru-RU" sz="1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0764" y="2769"/>
            <a:ext cx="793236" cy="90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a:xfrm>
            <a:off x="6613782" y="6381328"/>
            <a:ext cx="2133600" cy="365125"/>
          </a:xfrm>
        </p:spPr>
        <p:txBody>
          <a:bodyPr/>
          <a:lstStyle/>
          <a:p>
            <a:fld id="{783466D5-4684-485F-A2A8-A7189E0508E1}" type="slidenum">
              <a:rPr lang="ru-RU" smtClean="0"/>
              <a:pPr/>
              <a:t>18</a:t>
            </a:fld>
            <a:endParaRPr lang="ru-RU" dirty="0"/>
          </a:p>
        </p:txBody>
      </p:sp>
    </p:spTree>
    <p:extLst>
      <p:ext uri="{BB962C8B-B14F-4D97-AF65-F5344CB8AC3E}">
        <p14:creationId xmlns:p14="http://schemas.microsoft.com/office/powerpoint/2010/main" val="3056478316"/>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5" y="1"/>
            <a:ext cx="8229600" cy="912366"/>
          </a:xfrm>
        </p:spPr>
        <p:txBody>
          <a:bodyPr>
            <a:normAutofit/>
          </a:bodyPr>
          <a:lstStyle/>
          <a:p>
            <a:r>
              <a:rPr lang="ru-RU" sz="2200" b="1" dirty="0">
                <a:latin typeface="Times New Roman" panose="02020603050405020304" pitchFamily="18" charset="0"/>
                <a:cs typeface="Times New Roman" panose="02020603050405020304" pitchFamily="18" charset="0"/>
              </a:rPr>
              <a:t>Объем расходов бюджета в расчете на 1 жителя района </a:t>
            </a: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(тыс. руб.)</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846763824"/>
              </p:ext>
            </p:extLst>
          </p:nvPr>
        </p:nvGraphicFramePr>
        <p:xfrm>
          <a:off x="179512" y="877095"/>
          <a:ext cx="8928994" cy="5855114"/>
        </p:xfrm>
        <a:graphic>
          <a:graphicData uri="http://schemas.openxmlformats.org/drawingml/2006/table">
            <a:tbl>
              <a:tblPr firstRow="1" bandRow="1">
                <a:tableStyleId>{5C22544A-7EE6-4342-B048-85BDC9FD1C3A}</a:tableStyleId>
              </a:tblPr>
              <a:tblGrid>
                <a:gridCol w="4024440">
                  <a:extLst>
                    <a:ext uri="{9D8B030D-6E8A-4147-A177-3AD203B41FA5}">
                      <a16:colId xmlns="" xmlns:a16="http://schemas.microsoft.com/office/drawing/2014/main" val="20000"/>
                    </a:ext>
                  </a:extLst>
                </a:gridCol>
                <a:gridCol w="1736200">
                  <a:extLst>
                    <a:ext uri="{9D8B030D-6E8A-4147-A177-3AD203B41FA5}">
                      <a16:colId xmlns="" xmlns:a16="http://schemas.microsoft.com/office/drawing/2014/main" val="20001"/>
                    </a:ext>
                  </a:extLst>
                </a:gridCol>
                <a:gridCol w="1512169">
                  <a:extLst>
                    <a:ext uri="{9D8B030D-6E8A-4147-A177-3AD203B41FA5}">
                      <a16:colId xmlns="" xmlns:a16="http://schemas.microsoft.com/office/drawing/2014/main" val="20002"/>
                    </a:ext>
                  </a:extLst>
                </a:gridCol>
                <a:gridCol w="1656185">
                  <a:extLst>
                    <a:ext uri="{9D8B030D-6E8A-4147-A177-3AD203B41FA5}">
                      <a16:colId xmlns="" xmlns:a16="http://schemas.microsoft.com/office/drawing/2014/main" val="20003"/>
                    </a:ext>
                  </a:extLst>
                </a:gridCol>
              </a:tblGrid>
              <a:tr h="435103">
                <a:tc>
                  <a:txBody>
                    <a:bodyPr/>
                    <a:lstStyle/>
                    <a:p>
                      <a:pPr algn="ctr"/>
                      <a:r>
                        <a:rPr lang="ru-RU" sz="1600" dirty="0">
                          <a:latin typeface="Times New Roman" panose="02020603050405020304" pitchFamily="18" charset="0"/>
                          <a:cs typeface="Times New Roman" panose="02020603050405020304" pitchFamily="18" charset="0"/>
                        </a:rPr>
                        <a:t>Наименование</a:t>
                      </a:r>
                    </a:p>
                  </a:txBody>
                  <a:tcPr/>
                </a:tc>
                <a:tc>
                  <a:txBody>
                    <a:bodyPr/>
                    <a:lstStyle/>
                    <a:p>
                      <a:pPr algn="ct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a:t>
                      </a:r>
                    </a:p>
                    <a:p>
                      <a:pPr algn="ctr"/>
                      <a:r>
                        <a:rPr lang="ru-RU" sz="1600" dirty="0">
                          <a:latin typeface="Times New Roman" panose="02020603050405020304" pitchFamily="18" charset="0"/>
                          <a:cs typeface="Times New Roman" panose="02020603050405020304" pitchFamily="18" charset="0"/>
                        </a:rPr>
                        <a:t> исполнение</a:t>
                      </a:r>
                    </a:p>
                  </a:txBody>
                  <a:tcPr/>
                </a:tc>
                <a:tc>
                  <a:txBody>
                    <a:bodyPr/>
                    <a:lstStyle/>
                    <a:p>
                      <a:pPr algn="ctr"/>
                      <a:r>
                        <a:rPr lang="ru-RU" sz="1600" dirty="0" smtClean="0">
                          <a:latin typeface="Times New Roman" panose="02020603050405020304" pitchFamily="18" charset="0"/>
                          <a:cs typeface="Times New Roman" panose="02020603050405020304" pitchFamily="18" charset="0"/>
                        </a:rPr>
                        <a:t>2022 </a:t>
                      </a:r>
                      <a:r>
                        <a:rPr lang="ru-RU" sz="1600" dirty="0">
                          <a:latin typeface="Times New Roman" panose="02020603050405020304" pitchFamily="18" charset="0"/>
                          <a:cs typeface="Times New Roman" panose="02020603050405020304" pitchFamily="18" charset="0"/>
                        </a:rPr>
                        <a:t>год</a:t>
                      </a:r>
                    </a:p>
                    <a:p>
                      <a:pPr algn="ctr"/>
                      <a:r>
                        <a:rPr lang="ru-RU" sz="1600" dirty="0">
                          <a:latin typeface="Times New Roman" panose="02020603050405020304" pitchFamily="18" charset="0"/>
                          <a:cs typeface="Times New Roman" panose="02020603050405020304" pitchFamily="18" charset="0"/>
                        </a:rPr>
                        <a:t>исполнение</a:t>
                      </a:r>
                    </a:p>
                  </a:txBody>
                  <a:tcPr/>
                </a:tc>
                <a:tc>
                  <a:txBody>
                    <a:bodyPr/>
                    <a:lstStyle/>
                    <a:p>
                      <a:pPr algn="ct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a:t>
                      </a:r>
                    </a:p>
                    <a:p>
                      <a:pPr algn="ctr"/>
                      <a:r>
                        <a:rPr lang="ru-RU" sz="1600" dirty="0">
                          <a:latin typeface="Times New Roman" panose="02020603050405020304" pitchFamily="18" charset="0"/>
                          <a:cs typeface="Times New Roman" panose="02020603050405020304" pitchFamily="18" charset="0"/>
                        </a:rPr>
                        <a:t>исполнение</a:t>
                      </a:r>
                    </a:p>
                  </a:txBody>
                  <a:tcPr/>
                </a:tc>
                <a:extLst>
                  <a:ext uri="{0D108BD9-81ED-4DB2-BD59-A6C34878D82A}">
                    <a16:rowId xmlns="" xmlns:a16="http://schemas.microsoft.com/office/drawing/2014/main" val="10000"/>
                  </a:ext>
                </a:extLst>
              </a:tr>
              <a:tr h="495300">
                <a:tc>
                  <a:txBody>
                    <a:bodyPr/>
                    <a:lstStyle/>
                    <a:p>
                      <a:pPr algn="ctr"/>
                      <a:r>
                        <a:rPr lang="ru-RU" sz="1400" b="1" dirty="0">
                          <a:latin typeface="Times New Roman" panose="02020603050405020304" pitchFamily="18" charset="0"/>
                          <a:cs typeface="Times New Roman" panose="02020603050405020304" pitchFamily="18" charset="0"/>
                        </a:rPr>
                        <a:t>Р. 0100 Общегосударственные вопросы </a:t>
                      </a: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2,894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3,339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a:rPr>
                        <a:t>3,707</a:t>
                      </a:r>
                      <a:endParaRPr lang="ru-RU" sz="1400" b="1" i="0" u="none" strike="noStrike" dirty="0">
                        <a:solidFill>
                          <a:srgbClr val="000000"/>
                        </a:solidFill>
                        <a:effectLst/>
                        <a:latin typeface="Times New Roman"/>
                      </a:endParaRPr>
                    </a:p>
                  </a:txBody>
                  <a:tcPr marL="9525" marR="9525" marT="9525" marB="0" anchor="b"/>
                </a:tc>
                <a:extLst>
                  <a:ext uri="{0D108BD9-81ED-4DB2-BD59-A6C34878D82A}">
                    <a16:rowId xmlns="" xmlns:a16="http://schemas.microsoft.com/office/drawing/2014/main" val="10001"/>
                  </a:ext>
                </a:extLst>
              </a:tr>
              <a:tr h="325357">
                <a:tc>
                  <a:txBody>
                    <a:bodyPr/>
                    <a:lstStyle/>
                    <a:p>
                      <a:pPr algn="ctr"/>
                      <a:r>
                        <a:rPr lang="ru-RU" sz="1400" b="1" dirty="0" smtClean="0">
                          <a:latin typeface="Times New Roman" panose="02020603050405020304" pitchFamily="18" charset="0"/>
                          <a:cs typeface="Times New Roman" panose="02020603050405020304" pitchFamily="18" charset="0"/>
                        </a:rPr>
                        <a:t>р.</a:t>
                      </a:r>
                      <a:r>
                        <a:rPr lang="ru-RU" sz="1400" b="1" baseline="0" dirty="0" smtClean="0">
                          <a:latin typeface="Times New Roman" panose="02020603050405020304" pitchFamily="18" charset="0"/>
                          <a:cs typeface="Times New Roman" panose="02020603050405020304" pitchFamily="18" charset="0"/>
                        </a:rPr>
                        <a:t> 0200 Национальная оборона</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a:rPr>
                        <a:t>0,039</a:t>
                      </a:r>
                      <a:endParaRPr lang="ru-RU" sz="1400" b="1" i="0" u="none" strike="noStrike" dirty="0">
                        <a:solidFill>
                          <a:srgbClr val="000000"/>
                        </a:solidFill>
                        <a:effectLst/>
                        <a:latin typeface="Times New Roman"/>
                      </a:endParaRPr>
                    </a:p>
                  </a:txBody>
                  <a:tcPr marL="9525" marR="9525" marT="9525" marB="0" anchor="b"/>
                </a:tc>
              </a:tr>
              <a:tr h="495300">
                <a:tc>
                  <a:txBody>
                    <a:bodyPr/>
                    <a:lstStyle/>
                    <a:p>
                      <a:pPr algn="ctr"/>
                      <a:r>
                        <a:rPr lang="ru-RU" sz="1400" b="1" dirty="0">
                          <a:latin typeface="Times New Roman" panose="02020603050405020304" pitchFamily="18" charset="0"/>
                          <a:cs typeface="Times New Roman" panose="02020603050405020304" pitchFamily="18" charset="0"/>
                        </a:rPr>
                        <a:t>р. 0300 Национальная безопасность</a:t>
                      </a:r>
                      <a:r>
                        <a:rPr lang="ru-RU" sz="1400" b="1" baseline="0" dirty="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0,106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0,089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a:rPr>
                        <a:t>0,099</a:t>
                      </a:r>
                      <a:endParaRPr lang="ru-RU" sz="1400" b="1" i="0" u="none" strike="noStrike" dirty="0">
                        <a:solidFill>
                          <a:srgbClr val="000000"/>
                        </a:solidFill>
                        <a:effectLst/>
                        <a:latin typeface="Times New Roman"/>
                      </a:endParaRPr>
                    </a:p>
                  </a:txBody>
                  <a:tcPr marL="9525" marR="9525" marT="9525" marB="0" anchor="b"/>
                </a:tc>
                <a:extLst>
                  <a:ext uri="{0D108BD9-81ED-4DB2-BD59-A6C34878D82A}">
                    <a16:rowId xmlns="" xmlns:a16="http://schemas.microsoft.com/office/drawing/2014/main" val="10002"/>
                  </a:ext>
                </a:extLst>
              </a:tr>
              <a:tr h="495300">
                <a:tc>
                  <a:txBody>
                    <a:bodyPr/>
                    <a:lstStyle/>
                    <a:p>
                      <a:pPr algn="ctr"/>
                      <a:r>
                        <a:rPr lang="ru-RU" sz="1400" b="1" dirty="0">
                          <a:latin typeface="Times New Roman" panose="02020603050405020304" pitchFamily="18" charset="0"/>
                          <a:cs typeface="Times New Roman" panose="02020603050405020304" pitchFamily="18" charset="0"/>
                        </a:rPr>
                        <a:t>р. 0400 Национальная экономика</a:t>
                      </a: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0,788</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0,835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a:rPr>
                        <a:t>1,645</a:t>
                      </a:r>
                      <a:endParaRPr lang="ru-RU" sz="1400" b="1" i="0" u="none" strike="noStrike" dirty="0">
                        <a:solidFill>
                          <a:srgbClr val="000000"/>
                        </a:solidFill>
                        <a:effectLst/>
                        <a:latin typeface="Times New Roman"/>
                      </a:endParaRPr>
                    </a:p>
                  </a:txBody>
                  <a:tcPr marL="9525" marR="9525" marT="9525" marB="0" anchor="b"/>
                </a:tc>
                <a:extLst>
                  <a:ext uri="{0D108BD9-81ED-4DB2-BD59-A6C34878D82A}">
                    <a16:rowId xmlns="" xmlns:a16="http://schemas.microsoft.com/office/drawing/2014/main" val="10003"/>
                  </a:ext>
                </a:extLst>
              </a:tr>
              <a:tr h="495300">
                <a:tc>
                  <a:txBody>
                    <a:bodyPr/>
                    <a:lstStyle/>
                    <a:p>
                      <a:pPr algn="ctr"/>
                      <a:r>
                        <a:rPr lang="ru-RU" sz="1400" b="1" dirty="0">
                          <a:latin typeface="Times New Roman" panose="02020603050405020304" pitchFamily="18" charset="0"/>
                          <a:cs typeface="Times New Roman" panose="02020603050405020304" pitchFamily="18" charset="0"/>
                        </a:rPr>
                        <a:t>Р. 0500 Жилищно-Коммунальное</a:t>
                      </a: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0,317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0,248</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a:rPr>
                        <a:t>0,682</a:t>
                      </a:r>
                      <a:endParaRPr lang="ru-RU" sz="1400" b="1" i="0" u="none" strike="noStrike" dirty="0">
                        <a:solidFill>
                          <a:srgbClr val="000000"/>
                        </a:solidFill>
                        <a:effectLst/>
                        <a:latin typeface="Times New Roman"/>
                      </a:endParaRPr>
                    </a:p>
                  </a:txBody>
                  <a:tcPr marL="9525" marR="9525" marT="9525" marB="0" anchor="b"/>
                </a:tc>
                <a:extLst>
                  <a:ext uri="{0D108BD9-81ED-4DB2-BD59-A6C34878D82A}">
                    <a16:rowId xmlns="" xmlns:a16="http://schemas.microsoft.com/office/drawing/2014/main" val="10004"/>
                  </a:ext>
                </a:extLst>
              </a:tr>
              <a:tr h="291440">
                <a:tc>
                  <a:txBody>
                    <a:bodyPr/>
                    <a:lstStyle/>
                    <a:p>
                      <a:pPr algn="ctr"/>
                      <a:r>
                        <a:rPr lang="ru-RU" sz="1400" b="1" dirty="0">
                          <a:latin typeface="Times New Roman" panose="02020603050405020304" pitchFamily="18" charset="0"/>
                          <a:cs typeface="Times New Roman" panose="02020603050405020304" pitchFamily="18" charset="0"/>
                        </a:rPr>
                        <a:t>Р. 0700 Образование</a:t>
                      </a: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26,492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28,913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a:rPr>
                        <a:t>29,502</a:t>
                      </a:r>
                      <a:endParaRPr lang="ru-RU" sz="1400" b="1" i="0" u="none" strike="noStrike" dirty="0">
                        <a:solidFill>
                          <a:srgbClr val="000000"/>
                        </a:solidFill>
                        <a:effectLst/>
                        <a:latin typeface="Times New Roman"/>
                      </a:endParaRPr>
                    </a:p>
                  </a:txBody>
                  <a:tcPr marL="9525" marR="9525" marT="9525" marB="0" anchor="b"/>
                </a:tc>
                <a:extLst>
                  <a:ext uri="{0D108BD9-81ED-4DB2-BD59-A6C34878D82A}">
                    <a16:rowId xmlns="" xmlns:a16="http://schemas.microsoft.com/office/drawing/2014/main" val="10005"/>
                  </a:ext>
                </a:extLst>
              </a:tr>
              <a:tr h="495300">
                <a:tc>
                  <a:txBody>
                    <a:bodyPr/>
                    <a:lstStyle/>
                    <a:p>
                      <a:pPr algn="ctr"/>
                      <a:r>
                        <a:rPr lang="ru-RU" sz="1400" b="1" dirty="0">
                          <a:latin typeface="Times New Roman" panose="02020603050405020304" pitchFamily="18" charset="0"/>
                          <a:cs typeface="Times New Roman" panose="02020603050405020304" pitchFamily="18" charset="0"/>
                        </a:rPr>
                        <a:t>Р. 0800 Культура, кинематография</a:t>
                      </a:r>
                    </a:p>
                  </a:txBody>
                  <a:tcPr/>
                </a:tc>
                <a:tc>
                  <a:txBody>
                    <a:bodyPr/>
                    <a:lstStyle/>
                    <a:p>
                      <a:pPr algn="ctr" fontAlgn="b"/>
                      <a:r>
                        <a:rPr lang="ru-RU" sz="1400" b="1" i="0" u="none" strike="noStrike" dirty="0">
                          <a:solidFill>
                            <a:srgbClr val="000000"/>
                          </a:solidFill>
                          <a:effectLst/>
                          <a:latin typeface="Times New Roman" panose="02020603050405020304" pitchFamily="18" charset="0"/>
                          <a:cs typeface="Times New Roman" panose="02020603050405020304" pitchFamily="18" charset="0"/>
                        </a:rPr>
                        <a:t>0,017</a:t>
                      </a:r>
                    </a:p>
                  </a:txBody>
                  <a:tcPr marL="0" marR="0" marT="0" marB="0" anchor="b"/>
                </a:tc>
                <a:tc>
                  <a:txBody>
                    <a:bodyPr/>
                    <a:lstStyle/>
                    <a:p>
                      <a:pPr algn="ctr" fontAlgn="b"/>
                      <a:r>
                        <a:rPr lang="ru-RU" sz="1400" b="1" i="0" u="none" strike="noStrike" dirty="0">
                          <a:solidFill>
                            <a:srgbClr val="000000"/>
                          </a:solidFill>
                          <a:effectLst/>
                          <a:latin typeface="Times New Roman" panose="02020603050405020304" pitchFamily="18" charset="0"/>
                          <a:cs typeface="Times New Roman" panose="02020603050405020304" pitchFamily="18" charset="0"/>
                        </a:rPr>
                        <a:t>0,017</a:t>
                      </a:r>
                    </a:p>
                  </a:txBody>
                  <a:tcPr marL="0" marR="0" marT="0" marB="0" anchor="b"/>
                </a:tc>
                <a:tc>
                  <a:txBody>
                    <a:bodyPr/>
                    <a:lstStyle/>
                    <a:p>
                      <a:pPr algn="ctr" fontAlgn="b"/>
                      <a:r>
                        <a:rPr lang="ru-RU" sz="1400" b="1" i="0" u="none" strike="noStrike" dirty="0" smtClean="0">
                          <a:solidFill>
                            <a:srgbClr val="000000"/>
                          </a:solidFill>
                          <a:effectLst/>
                          <a:latin typeface="Times New Roman"/>
                        </a:rPr>
                        <a:t>0,267</a:t>
                      </a:r>
                      <a:endParaRPr lang="ru-RU" sz="1400" b="1" i="0" u="none" strike="noStrike" dirty="0">
                        <a:solidFill>
                          <a:srgbClr val="000000"/>
                        </a:solidFill>
                        <a:effectLst/>
                        <a:latin typeface="Times New Roman"/>
                      </a:endParaRPr>
                    </a:p>
                  </a:txBody>
                  <a:tcPr marL="9525" marR="9525" marT="9525" marB="0" anchor="b"/>
                </a:tc>
                <a:extLst>
                  <a:ext uri="{0D108BD9-81ED-4DB2-BD59-A6C34878D82A}">
                    <a16:rowId xmlns="" xmlns:a16="http://schemas.microsoft.com/office/drawing/2014/main" val="10006"/>
                  </a:ext>
                </a:extLst>
              </a:tr>
              <a:tr h="495300">
                <a:tc>
                  <a:txBody>
                    <a:bodyPr/>
                    <a:lstStyle/>
                    <a:p>
                      <a:pPr algn="ctr"/>
                      <a:r>
                        <a:rPr lang="ru-RU" sz="1400" b="1" dirty="0">
                          <a:latin typeface="Times New Roman" panose="02020603050405020304" pitchFamily="18" charset="0"/>
                          <a:cs typeface="Times New Roman" panose="02020603050405020304" pitchFamily="18" charset="0"/>
                        </a:rPr>
                        <a:t>Р. 1000 Социальная политика</a:t>
                      </a: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2,377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2,983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a:rPr>
                        <a:t>3,835</a:t>
                      </a:r>
                      <a:endParaRPr lang="ru-RU" sz="1400" b="1" i="0" u="none" strike="noStrike" dirty="0">
                        <a:solidFill>
                          <a:srgbClr val="000000"/>
                        </a:solidFill>
                        <a:effectLst/>
                        <a:latin typeface="Times New Roman"/>
                      </a:endParaRPr>
                    </a:p>
                  </a:txBody>
                  <a:tcPr marL="9525" marR="9525" marT="9525" marB="0" anchor="b"/>
                </a:tc>
                <a:extLst>
                  <a:ext uri="{0D108BD9-81ED-4DB2-BD59-A6C34878D82A}">
                    <a16:rowId xmlns="" xmlns:a16="http://schemas.microsoft.com/office/drawing/2014/main" val="10007"/>
                  </a:ext>
                </a:extLst>
              </a:tr>
              <a:tr h="495300">
                <a:tc>
                  <a:txBody>
                    <a:bodyPr/>
                    <a:lstStyle/>
                    <a:p>
                      <a:pPr algn="ctr"/>
                      <a:r>
                        <a:rPr lang="ru-RU" sz="1400" b="1" dirty="0">
                          <a:latin typeface="Times New Roman" panose="02020603050405020304" pitchFamily="18" charset="0"/>
                          <a:cs typeface="Times New Roman" panose="02020603050405020304" pitchFamily="18" charset="0"/>
                        </a:rPr>
                        <a:t>Р. 1100 Физическая культура и спорт</a:t>
                      </a: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0,459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0,486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a:rPr>
                        <a:t>0,498</a:t>
                      </a:r>
                      <a:endParaRPr lang="ru-RU" sz="1400" b="1" i="0" u="none" strike="noStrike" dirty="0">
                        <a:solidFill>
                          <a:srgbClr val="000000"/>
                        </a:solidFill>
                        <a:effectLst/>
                        <a:latin typeface="Times New Roman"/>
                      </a:endParaRPr>
                    </a:p>
                  </a:txBody>
                  <a:tcPr marL="9525" marR="9525" marT="9525" marB="0" anchor="b"/>
                </a:tc>
                <a:extLst>
                  <a:ext uri="{0D108BD9-81ED-4DB2-BD59-A6C34878D82A}">
                    <a16:rowId xmlns="" xmlns:a16="http://schemas.microsoft.com/office/drawing/2014/main" val="10008"/>
                  </a:ext>
                </a:extLst>
              </a:tr>
              <a:tr h="427033">
                <a:tc>
                  <a:txBody>
                    <a:bodyPr/>
                    <a:lstStyle/>
                    <a:p>
                      <a:pPr algn="ctr"/>
                      <a:r>
                        <a:rPr lang="ru-RU" sz="1400" b="1" dirty="0">
                          <a:latin typeface="Times New Roman" panose="02020603050405020304" pitchFamily="18" charset="0"/>
                          <a:cs typeface="Times New Roman" panose="02020603050405020304" pitchFamily="18" charset="0"/>
                        </a:rPr>
                        <a:t>р.1200 Средства массовой информации</a:t>
                      </a: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0,105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0,103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a:rPr>
                        <a:t>0,097</a:t>
                      </a:r>
                      <a:endParaRPr lang="ru-RU" sz="1400" b="1" i="0" u="none" strike="noStrike" dirty="0">
                        <a:solidFill>
                          <a:srgbClr val="000000"/>
                        </a:solidFill>
                        <a:effectLst/>
                        <a:latin typeface="Times New Roman"/>
                      </a:endParaRPr>
                    </a:p>
                  </a:txBody>
                  <a:tcPr marL="9525" marR="9525" marT="9525" marB="0" anchor="b"/>
                </a:tc>
                <a:extLst>
                  <a:ext uri="{0D108BD9-81ED-4DB2-BD59-A6C34878D82A}">
                    <a16:rowId xmlns="" xmlns:a16="http://schemas.microsoft.com/office/drawing/2014/main" val="10009"/>
                  </a:ext>
                </a:extLst>
              </a:tr>
              <a:tr h="291773">
                <a:tc>
                  <a:txBody>
                    <a:bodyPr/>
                    <a:lstStyle/>
                    <a:p>
                      <a:pPr algn="ctr"/>
                      <a:r>
                        <a:rPr lang="ru-RU" sz="1400" b="1" dirty="0">
                          <a:latin typeface="Times New Roman" panose="02020603050405020304" pitchFamily="18" charset="0"/>
                          <a:cs typeface="Times New Roman" panose="02020603050405020304" pitchFamily="18" charset="0"/>
                        </a:rPr>
                        <a:t>Р. 1400 Межбюджетные трансферты</a:t>
                      </a: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4,262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4,372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a:rPr>
                        <a:t>4,085</a:t>
                      </a:r>
                      <a:endParaRPr lang="ru-RU" sz="1400" b="1" i="0" u="none" strike="noStrike" dirty="0">
                        <a:solidFill>
                          <a:srgbClr val="000000"/>
                        </a:solidFill>
                        <a:effectLst/>
                        <a:latin typeface="Times New Roman"/>
                      </a:endParaRPr>
                    </a:p>
                  </a:txBody>
                  <a:tcPr marL="9525" marR="9525" marT="9525" marB="0" anchor="b"/>
                </a:tc>
                <a:extLst>
                  <a:ext uri="{0D108BD9-81ED-4DB2-BD59-A6C34878D82A}">
                    <a16:rowId xmlns="" xmlns:a16="http://schemas.microsoft.com/office/drawing/2014/main" val="10010"/>
                  </a:ext>
                </a:extLst>
              </a:tr>
              <a:tr h="424044">
                <a:tc>
                  <a:txBody>
                    <a:bodyPr/>
                    <a:lstStyle/>
                    <a:p>
                      <a:pPr algn="ctr"/>
                      <a:r>
                        <a:rPr lang="ru-RU" sz="1400" b="1" dirty="0">
                          <a:latin typeface="Times New Roman" panose="02020603050405020304" pitchFamily="18" charset="0"/>
                          <a:cs typeface="Times New Roman" panose="02020603050405020304" pitchFamily="18" charset="0"/>
                        </a:rPr>
                        <a:t>Итого</a:t>
                      </a:r>
                      <a:r>
                        <a:rPr lang="ru-RU" sz="1400" b="1" baseline="0" dirty="0">
                          <a:latin typeface="Times New Roman" panose="02020603050405020304" pitchFamily="18" charset="0"/>
                          <a:cs typeface="Times New Roman" panose="02020603050405020304" pitchFamily="18" charset="0"/>
                        </a:rPr>
                        <a:t> по бюджету</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37,816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41,387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400" b="1" i="0" u="none" strike="noStrike" dirty="0" smtClean="0">
                          <a:solidFill>
                            <a:srgbClr val="000000"/>
                          </a:solidFill>
                          <a:effectLst/>
                          <a:latin typeface="Times New Roman"/>
                        </a:rPr>
                        <a:t>44,457</a:t>
                      </a:r>
                      <a:endParaRPr lang="ru-RU" sz="1400" b="1" i="0" u="none" strike="noStrike" dirty="0">
                        <a:solidFill>
                          <a:srgbClr val="000000"/>
                        </a:solidFill>
                        <a:effectLst/>
                        <a:latin typeface="Times New Roman"/>
                      </a:endParaRPr>
                    </a:p>
                  </a:txBody>
                  <a:tcPr marL="9525" marR="9525" marT="9525" marB="0" anchor="b"/>
                </a:tc>
                <a:extLst>
                  <a:ext uri="{0D108BD9-81ED-4DB2-BD59-A6C34878D82A}">
                    <a16:rowId xmlns="" xmlns:a16="http://schemas.microsoft.com/office/drawing/2014/main" val="10011"/>
                  </a:ext>
                </a:extLst>
              </a:tr>
            </a:tbl>
          </a:graphicData>
        </a:graphic>
      </p:graphicFrame>
      <p:pic>
        <p:nvPicPr>
          <p:cNvPr id="5"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532440" y="0"/>
            <a:ext cx="611559" cy="738466"/>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r>
              <a:rPr lang="ru-RU" dirty="0" smtClean="0"/>
              <a:t>7</a:t>
            </a:r>
            <a:endParaRPr lang="ru-RU" dirty="0"/>
          </a:p>
        </p:txBody>
      </p:sp>
    </p:spTree>
    <p:extLst>
      <p:ext uri="{BB962C8B-B14F-4D97-AF65-F5344CB8AC3E}">
        <p14:creationId xmlns:p14="http://schemas.microsoft.com/office/powerpoint/2010/main" val="295755756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bwMode="grayWhite">
      <p:bgPr shadeToTitle="1">
        <a:gradFill flip="none" rotWithShape="1">
          <a:gsLst>
            <a:gs pos="0">
              <a:schemeClr val="bg2">
                <a:tint val="40000"/>
                <a:satMod val="350000"/>
              </a:schemeClr>
            </a:gs>
            <a:gs pos="90000">
              <a:schemeClr val="bg2">
                <a:tint val="45000"/>
                <a:shade val="99000"/>
                <a:satMod val="350000"/>
              </a:schemeClr>
            </a:gs>
            <a:gs pos="100000">
              <a:schemeClr val="bg2">
                <a:shade val="20000"/>
                <a:satMod val="2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442452"/>
            <a:ext cx="8229600" cy="5866868"/>
          </a:xfrm>
          <a:ln>
            <a:solidFill>
              <a:schemeClr val="bg1"/>
            </a:solidFill>
          </a:ln>
        </p:spPr>
        <p:txBody>
          <a:bodyPr>
            <a:normAutofit fontScale="85000" lnSpcReduction="10000"/>
          </a:bodyPr>
          <a:lstStyle/>
          <a:p>
            <a:pPr marL="0" indent="0" algn="just">
              <a:buNone/>
            </a:pPr>
            <a:r>
              <a:rPr lang="ru-RU" i="1" dirty="0">
                <a:latin typeface="Times New Roman" panose="02020603050405020304" pitchFamily="18" charset="0"/>
                <a:cs typeface="Times New Roman" panose="02020603050405020304" pitchFamily="18" charset="0"/>
              </a:rPr>
              <a:t>	Бюджет для граждан разрабатывается в целях ознакомления граждан с основными положениями решения об утверждении отчета об исполнении бюджета в доступной форме для широкого круга заинтересованных пользователей. </a:t>
            </a:r>
          </a:p>
          <a:p>
            <a:pPr marL="0" indent="0" algn="just">
              <a:buNone/>
            </a:pPr>
            <a:r>
              <a:rPr lang="ru-RU" i="1" dirty="0">
                <a:latin typeface="Times New Roman" panose="02020603050405020304" pitchFamily="18" charset="0"/>
                <a:cs typeface="Times New Roman" panose="02020603050405020304" pitchFamily="18" charset="0"/>
              </a:rPr>
              <a:t>	Документ содержит описание объемов исполнения доходов, расходов бюджета и их структуру, приоритетные направления расходования бюджетных средств, объемы средств бюджета, направляемых на финансирование социально-значимых мероприятий в сфере образования, социальной политики, физической культуры и спорта, жилищно- коммунального хозяйства и в других сферах за 20</a:t>
            </a:r>
            <a:r>
              <a:rPr lang="en-US" i="1" dirty="0" smtClean="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3</a:t>
            </a:r>
            <a:r>
              <a:rPr lang="ru-RU" i="1" dirty="0" smtClean="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год. </a:t>
            </a:r>
          </a:p>
        </p:txBody>
      </p:sp>
      <p:sp>
        <p:nvSpPr>
          <p:cNvPr id="2" name="Номер слайда 1"/>
          <p:cNvSpPr>
            <a:spLocks noGrp="1"/>
          </p:cNvSpPr>
          <p:nvPr>
            <p:ph type="sldNum" sz="quarter" idx="12"/>
          </p:nvPr>
        </p:nvSpPr>
        <p:spPr/>
        <p:txBody>
          <a:bodyPr/>
          <a:lstStyle/>
          <a:p>
            <a:fld id="{783466D5-4684-485F-A2A8-A7189E0508E1}" type="slidenum">
              <a:rPr lang="ru-RU" smtClean="0"/>
              <a:pPr/>
              <a:t>2</a:t>
            </a:fld>
            <a:endParaRPr lang="ru-RU" dirty="0"/>
          </a:p>
        </p:txBody>
      </p:sp>
      <p:pic>
        <p:nvPicPr>
          <p:cNvPr id="5" name="Picture 2"/>
          <p:cNvPicPr>
            <a:picLocks noChangeAspect="1" noChangeArrowheads="1"/>
          </p:cNvPicPr>
          <p:nvPr/>
        </p:nvPicPr>
        <p:blipFill>
          <a:blip r:embed="rId2" cstate="print"/>
          <a:srcRect/>
          <a:stretch>
            <a:fillRect/>
          </a:stretch>
        </p:blipFill>
        <p:spPr bwMode="auto">
          <a:xfrm>
            <a:off x="8676456" y="0"/>
            <a:ext cx="467544" cy="556746"/>
          </a:xfrm>
          <a:prstGeom prst="rect">
            <a:avLst/>
          </a:prstGeom>
          <a:noFill/>
          <a:ln w="9525">
            <a:noFill/>
            <a:miter lim="800000"/>
            <a:headEnd/>
            <a:tailEnd/>
          </a:ln>
          <a:effectLst/>
        </p:spPr>
      </p:pic>
    </p:spTree>
    <p:extLst>
      <p:ext uri="{BB962C8B-B14F-4D97-AF65-F5344CB8AC3E}">
        <p14:creationId xmlns:p14="http://schemas.microsoft.com/office/powerpoint/2010/main" val="3091806495"/>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15200" cy="994122"/>
          </a:xfrm>
        </p:spPr>
        <p:txBody>
          <a:bodyPr>
            <a:normAutofit/>
          </a:bodyPr>
          <a:lstStyle/>
          <a:p>
            <a:pPr algn="l"/>
            <a:r>
              <a:rPr lang="ru-RU" sz="2200" b="1" dirty="0">
                <a:latin typeface="Times New Roman" panose="02020603050405020304" pitchFamily="18" charset="0"/>
                <a:cs typeface="Times New Roman" panose="02020603050405020304" pitchFamily="18" charset="0"/>
              </a:rPr>
              <a:t> Динамика темпов роста средней заработной платы по отдельным категориям работников бюджетной сферы</a:t>
            </a:r>
            <a:r>
              <a:rPr lang="ru-RU" sz="1200" b="1"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руб.)</a:t>
            </a:r>
          </a:p>
        </p:txBody>
      </p:sp>
      <p:graphicFrame>
        <p:nvGraphicFramePr>
          <p:cNvPr id="7" name="Объект 6"/>
          <p:cNvGraphicFramePr>
            <a:graphicFrameLocks noGrp="1"/>
          </p:cNvGraphicFramePr>
          <p:nvPr>
            <p:ph idx="1"/>
            <p:extLst>
              <p:ext uri="{D42A27DB-BD31-4B8C-83A1-F6EECF244321}">
                <p14:modId xmlns:p14="http://schemas.microsoft.com/office/powerpoint/2010/main" val="62532151"/>
              </p:ext>
            </p:extLst>
          </p:nvPr>
        </p:nvGraphicFramePr>
        <p:xfrm>
          <a:off x="251520" y="1405721"/>
          <a:ext cx="8712969" cy="5361920"/>
        </p:xfrm>
        <a:graphic>
          <a:graphicData uri="http://schemas.openxmlformats.org/drawingml/2006/table">
            <a:tbl>
              <a:tblPr firstRow="1" bandRow="1">
                <a:tableStyleId>{5C22544A-7EE6-4342-B048-85BDC9FD1C3A}</a:tableStyleId>
              </a:tblPr>
              <a:tblGrid>
                <a:gridCol w="293514">
                  <a:extLst>
                    <a:ext uri="{9D8B030D-6E8A-4147-A177-3AD203B41FA5}">
                      <a16:colId xmlns="" xmlns:a16="http://schemas.microsoft.com/office/drawing/2014/main" val="20000"/>
                    </a:ext>
                  </a:extLst>
                </a:gridCol>
                <a:gridCol w="3510474">
                  <a:extLst>
                    <a:ext uri="{9D8B030D-6E8A-4147-A177-3AD203B41FA5}">
                      <a16:colId xmlns="" xmlns:a16="http://schemas.microsoft.com/office/drawing/2014/main" val="20001"/>
                    </a:ext>
                  </a:extLst>
                </a:gridCol>
                <a:gridCol w="1041299">
                  <a:extLst>
                    <a:ext uri="{9D8B030D-6E8A-4147-A177-3AD203B41FA5}">
                      <a16:colId xmlns="" xmlns:a16="http://schemas.microsoft.com/office/drawing/2014/main" val="20002"/>
                    </a:ext>
                  </a:extLst>
                </a:gridCol>
                <a:gridCol w="1338813">
                  <a:extLst>
                    <a:ext uri="{9D8B030D-6E8A-4147-A177-3AD203B41FA5}">
                      <a16:colId xmlns="" xmlns:a16="http://schemas.microsoft.com/office/drawing/2014/main" val="20003"/>
                    </a:ext>
                  </a:extLst>
                </a:gridCol>
                <a:gridCol w="1338813">
                  <a:extLst>
                    <a:ext uri="{9D8B030D-6E8A-4147-A177-3AD203B41FA5}">
                      <a16:colId xmlns="" xmlns:a16="http://schemas.microsoft.com/office/drawing/2014/main" val="20004"/>
                    </a:ext>
                  </a:extLst>
                </a:gridCol>
                <a:gridCol w="1190056">
                  <a:extLst>
                    <a:ext uri="{9D8B030D-6E8A-4147-A177-3AD203B41FA5}">
                      <a16:colId xmlns="" xmlns:a16="http://schemas.microsoft.com/office/drawing/2014/main" val="20005"/>
                    </a:ext>
                  </a:extLst>
                </a:gridCol>
              </a:tblGrid>
              <a:tr h="560326">
                <a:tc>
                  <a:txBody>
                    <a:bodyPr/>
                    <a:lstStyle/>
                    <a:p>
                      <a:r>
                        <a:rPr lang="ru-RU" sz="1200" baseline="0" dirty="0">
                          <a:latin typeface="Times New Roman" panose="02020603050405020304" pitchFamily="18" charset="0"/>
                        </a:rPr>
                        <a:t>№</a:t>
                      </a:r>
                    </a:p>
                  </a:txBody>
                  <a:tcPr/>
                </a:tc>
                <a:tc>
                  <a:txBody>
                    <a:bodyPr/>
                    <a:lstStyle/>
                    <a:p>
                      <a:pPr algn="ctr"/>
                      <a:r>
                        <a:rPr lang="ru-RU" sz="1400" baseline="0" dirty="0">
                          <a:latin typeface="Times New Roman" panose="02020603050405020304" pitchFamily="18" charset="0"/>
                        </a:rPr>
                        <a:t>Наименование</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smtClean="0">
                          <a:latin typeface="Times New Roman" panose="02020603050405020304" pitchFamily="18" charset="0"/>
                        </a:rPr>
                        <a:t>2020 </a:t>
                      </a:r>
                      <a:r>
                        <a:rPr lang="ru-RU" sz="1400" baseline="0" dirty="0">
                          <a:latin typeface="Times New Roman" panose="02020603050405020304" pitchFamily="18" charset="0"/>
                        </a:rPr>
                        <a:t>год </a:t>
                      </a:r>
                      <a:endParaRPr lang="en-US" sz="1400" baseline="0" dirty="0">
                        <a:latin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a:latin typeface="Times New Roman" panose="02020603050405020304" pitchFamily="18" charset="0"/>
                        </a:rPr>
                        <a:t>исполнено</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smtClean="0">
                          <a:latin typeface="Times New Roman" panose="02020603050405020304" pitchFamily="18" charset="0"/>
                        </a:rPr>
                        <a:t>2021</a:t>
                      </a:r>
                      <a:r>
                        <a:rPr lang="en-US" sz="1400" baseline="0" dirty="0" smtClean="0">
                          <a:latin typeface="Times New Roman" panose="02020603050405020304" pitchFamily="18" charset="0"/>
                        </a:rPr>
                        <a:t> </a:t>
                      </a:r>
                      <a:r>
                        <a:rPr lang="ru-RU" sz="1400" baseline="0" dirty="0">
                          <a:latin typeface="Times New Roman" panose="02020603050405020304" pitchFamily="18" charset="0"/>
                        </a:rPr>
                        <a:t>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a:latin typeface="Times New Roman" panose="02020603050405020304" pitchFamily="18" charset="0"/>
                        </a:rPr>
                        <a:t>исполнено</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smtClean="0">
                          <a:latin typeface="Times New Roman" panose="02020603050405020304" pitchFamily="18" charset="0"/>
                        </a:rPr>
                        <a:t>2022</a:t>
                      </a:r>
                      <a:r>
                        <a:rPr lang="en-US" sz="1400" baseline="0" dirty="0" smtClean="0">
                          <a:latin typeface="Times New Roman" panose="02020603050405020304" pitchFamily="18" charset="0"/>
                        </a:rPr>
                        <a:t> </a:t>
                      </a:r>
                      <a:r>
                        <a:rPr lang="ru-RU" sz="1400" baseline="0" dirty="0">
                          <a:latin typeface="Times New Roman" panose="02020603050405020304" pitchFamily="18" charset="0"/>
                        </a:rPr>
                        <a:t>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a:latin typeface="Times New Roman" panose="02020603050405020304" pitchFamily="18" charset="0"/>
                        </a:rPr>
                        <a:t>исполнено</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smtClean="0">
                          <a:latin typeface="Times New Roman" panose="02020603050405020304" pitchFamily="18" charset="0"/>
                        </a:rPr>
                        <a:t>2023</a:t>
                      </a:r>
                      <a:r>
                        <a:rPr lang="en-US" sz="1400" baseline="0" dirty="0" smtClean="0">
                          <a:latin typeface="Times New Roman" panose="02020603050405020304" pitchFamily="18" charset="0"/>
                        </a:rPr>
                        <a:t> </a:t>
                      </a:r>
                      <a:r>
                        <a:rPr lang="ru-RU" sz="1400" baseline="0" dirty="0">
                          <a:latin typeface="Times New Roman" panose="02020603050405020304" pitchFamily="18" charset="0"/>
                        </a:rPr>
                        <a:t>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a:latin typeface="Times New Roman" panose="02020603050405020304" pitchFamily="18" charset="0"/>
                        </a:rPr>
                        <a:t>исполнено</a:t>
                      </a:r>
                    </a:p>
                  </a:txBody>
                  <a:tcPr/>
                </a:tc>
                <a:extLst>
                  <a:ext uri="{0D108BD9-81ED-4DB2-BD59-A6C34878D82A}">
                    <a16:rowId xmlns="" xmlns:a16="http://schemas.microsoft.com/office/drawing/2014/main" val="10000"/>
                  </a:ext>
                </a:extLst>
              </a:tr>
              <a:tr h="720055">
                <a:tc>
                  <a:txBody>
                    <a:bodyPr/>
                    <a:lstStyle/>
                    <a:p>
                      <a:r>
                        <a:rPr lang="ru-RU" sz="1200" baseline="0" dirty="0">
                          <a:latin typeface="Times New Roman" panose="02020603050405020304" pitchFamily="18" charset="0"/>
                        </a:rPr>
                        <a:t>1</a:t>
                      </a:r>
                    </a:p>
                  </a:txBody>
                  <a:tcPr/>
                </a:tc>
                <a:tc>
                  <a:txBody>
                    <a:bodyPr/>
                    <a:lstStyle/>
                    <a:p>
                      <a:pPr algn="ctr"/>
                      <a:r>
                        <a:rPr lang="ru-RU" sz="1400" b="1" baseline="0" dirty="0">
                          <a:latin typeface="Times New Roman" panose="02020603050405020304" pitchFamily="18" charset="0"/>
                        </a:rPr>
                        <a:t>Среднемесячная начисленная заработная плата на 1 работника района по </a:t>
                      </a:r>
                      <a:r>
                        <a:rPr lang="ru-RU" sz="1400" b="1" baseline="0" dirty="0" smtClean="0">
                          <a:latin typeface="Times New Roman" panose="02020603050405020304" pitchFamily="18" charset="0"/>
                        </a:rPr>
                        <a:t>средним и крупным предприятиям</a:t>
                      </a:r>
                      <a:endParaRPr lang="ru-RU" sz="1400" b="1" baseline="0" dirty="0">
                        <a:latin typeface="Times New Roman" panose="02020603050405020304" pitchFamily="18" charset="0"/>
                      </a:endParaRPr>
                    </a:p>
                  </a:txBody>
                  <a:tcPr/>
                </a:tc>
                <a:tc>
                  <a:txBody>
                    <a:bodyPr/>
                    <a:lstStyle/>
                    <a:p>
                      <a:pPr algn="ctr" fontAlgn="b"/>
                      <a:r>
                        <a:rPr lang="ru-RU" sz="1400" b="0" i="0" u="none" strike="noStrike" dirty="0" smtClean="0">
                          <a:solidFill>
                            <a:srgbClr val="000000"/>
                          </a:solidFill>
                          <a:effectLst/>
                          <a:latin typeface="Times New Roman"/>
                        </a:rPr>
                        <a:t>42 711,00</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47 439,00</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chemeClr val="tx1"/>
                          </a:solidFill>
                          <a:effectLst/>
                          <a:latin typeface="Times New Roman"/>
                        </a:rPr>
                        <a:t>52 488,00</a:t>
                      </a:r>
                      <a:endParaRPr lang="ru-RU" sz="1400" b="0" i="0" u="none" strike="noStrike" dirty="0">
                        <a:solidFill>
                          <a:schemeClr val="tx1"/>
                        </a:solidFill>
                        <a:effectLst/>
                        <a:latin typeface="Times New Roman"/>
                      </a:endParaRPr>
                    </a:p>
                  </a:txBody>
                  <a:tcPr marL="7620" marR="7620" marT="7620" marB="0" anchor="b"/>
                </a:tc>
                <a:tc>
                  <a:txBody>
                    <a:bodyPr/>
                    <a:lstStyle/>
                    <a:p>
                      <a:pPr algn="ctr" fontAlgn="b"/>
                      <a:r>
                        <a:rPr lang="ru-RU" sz="1400" b="0" i="0" u="none" strike="noStrike" dirty="0" smtClean="0">
                          <a:solidFill>
                            <a:schemeClr val="tx1"/>
                          </a:solidFill>
                          <a:effectLst/>
                          <a:latin typeface="Times New Roman"/>
                        </a:rPr>
                        <a:t>57 428,70</a:t>
                      </a:r>
                      <a:endParaRPr lang="ru-RU" sz="1400" b="0" i="0" u="none" strike="noStrike" dirty="0">
                        <a:solidFill>
                          <a:schemeClr val="tx1"/>
                        </a:solidFill>
                        <a:effectLst/>
                        <a:latin typeface="Times New Roman"/>
                      </a:endParaRPr>
                    </a:p>
                  </a:txBody>
                  <a:tcPr marL="7620" marR="7620" marT="7620" marB="0" anchor="b"/>
                </a:tc>
                <a:extLst>
                  <a:ext uri="{0D108BD9-81ED-4DB2-BD59-A6C34878D82A}">
                    <a16:rowId xmlns="" xmlns:a16="http://schemas.microsoft.com/office/drawing/2014/main" val="10001"/>
                  </a:ext>
                </a:extLst>
              </a:tr>
              <a:tr h="930071">
                <a:tc>
                  <a:txBody>
                    <a:bodyPr/>
                    <a:lstStyle/>
                    <a:p>
                      <a:r>
                        <a:rPr lang="ru-RU" sz="1200" baseline="0" dirty="0">
                          <a:latin typeface="Times New Roman" panose="02020603050405020304" pitchFamily="18" charset="0"/>
                        </a:rPr>
                        <a:t>2</a:t>
                      </a:r>
                    </a:p>
                  </a:txBody>
                  <a:tcPr/>
                </a:tc>
                <a:tc>
                  <a:txBody>
                    <a:bodyPr/>
                    <a:lstStyle/>
                    <a:p>
                      <a:pPr algn="ctr"/>
                      <a:r>
                        <a:rPr lang="ru-RU" sz="1400" b="1" baseline="0" dirty="0">
                          <a:latin typeface="Times New Roman" panose="02020603050405020304" pitchFamily="18" charset="0"/>
                        </a:rPr>
                        <a:t>Средняя заработная плата педагогических работников дошкольных образовательных учреждений</a:t>
                      </a:r>
                    </a:p>
                  </a:txBody>
                  <a:tcPr/>
                </a:tc>
                <a:tc>
                  <a:txBody>
                    <a:bodyPr/>
                    <a:lstStyle/>
                    <a:p>
                      <a:pPr algn="ctr" fontAlgn="b"/>
                      <a:r>
                        <a:rPr lang="ru-RU" sz="1400" b="0" i="0" u="none" strike="noStrike" dirty="0">
                          <a:solidFill>
                            <a:srgbClr val="000000"/>
                          </a:solidFill>
                          <a:effectLst/>
                          <a:latin typeface="Times New Roman"/>
                        </a:rPr>
                        <a:t> </a:t>
                      </a:r>
                      <a:r>
                        <a:rPr lang="ru-RU" sz="1400" b="0" i="0" u="none" strike="noStrike" dirty="0" smtClean="0">
                          <a:solidFill>
                            <a:srgbClr val="000000"/>
                          </a:solidFill>
                          <a:effectLst/>
                          <a:latin typeface="Times New Roman"/>
                        </a:rPr>
                        <a:t>45 097,90</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rgbClr val="000000"/>
                          </a:solidFill>
                          <a:effectLst/>
                          <a:latin typeface="Times New Roman"/>
                        </a:rPr>
                        <a:t>45 384,40</a:t>
                      </a:r>
                      <a:endParaRPr lang="ru-RU" sz="1400" b="0" i="0" u="none" strike="noStrike" dirty="0">
                        <a:solidFill>
                          <a:srgbClr val="000000"/>
                        </a:solidFill>
                        <a:effectLst/>
                        <a:latin typeface="Times New Roman"/>
                      </a:endParaRPr>
                    </a:p>
                  </a:txBody>
                  <a:tcPr marL="7620" marR="7620" marT="7620" marB="0" anchor="b"/>
                </a:tc>
                <a:tc>
                  <a:txBody>
                    <a:bodyPr/>
                    <a:lstStyle/>
                    <a:p>
                      <a:pPr algn="ctr" fontAlgn="b"/>
                      <a:r>
                        <a:rPr lang="ru-RU" sz="1400" b="0" i="0" u="none" strike="noStrike" dirty="0" smtClean="0">
                          <a:solidFill>
                            <a:schemeClr val="tx1"/>
                          </a:solidFill>
                          <a:effectLst/>
                          <a:latin typeface="Times New Roman"/>
                        </a:rPr>
                        <a:t>47 976,80</a:t>
                      </a:r>
                      <a:endParaRPr lang="ru-RU" sz="1400" b="0" i="0" u="none" strike="noStrike" dirty="0">
                        <a:solidFill>
                          <a:schemeClr val="tx1"/>
                        </a:solidFill>
                        <a:effectLst/>
                        <a:latin typeface="Times New Roman"/>
                      </a:endParaRPr>
                    </a:p>
                  </a:txBody>
                  <a:tcPr marL="7620" marR="7620" marT="7620" marB="0" anchor="b"/>
                </a:tc>
                <a:tc>
                  <a:txBody>
                    <a:bodyPr/>
                    <a:lstStyle/>
                    <a:p>
                      <a:pPr algn="ctr" fontAlgn="b"/>
                      <a:r>
                        <a:rPr lang="ru-RU" sz="1400" b="0" i="0" u="none" strike="noStrike" dirty="0" smtClean="0">
                          <a:solidFill>
                            <a:schemeClr val="tx1"/>
                          </a:solidFill>
                          <a:effectLst/>
                          <a:latin typeface="Times New Roman"/>
                        </a:rPr>
                        <a:t>49 773,50</a:t>
                      </a:r>
                      <a:endParaRPr lang="ru-RU" sz="1400" b="0" i="0" u="none" strike="noStrike" dirty="0">
                        <a:solidFill>
                          <a:schemeClr val="tx1"/>
                        </a:solidFill>
                        <a:effectLst/>
                        <a:latin typeface="Times New Roman"/>
                      </a:endParaRPr>
                    </a:p>
                  </a:txBody>
                  <a:tcPr marL="7620" marR="7620" marT="7620" marB="0" anchor="b"/>
                </a:tc>
                <a:extLst>
                  <a:ext uri="{0D108BD9-81ED-4DB2-BD59-A6C34878D82A}">
                    <a16:rowId xmlns="" xmlns:a16="http://schemas.microsoft.com/office/drawing/2014/main" val="10002"/>
                  </a:ext>
                </a:extLst>
              </a:tr>
              <a:tr h="847565">
                <a:tc>
                  <a:txBody>
                    <a:bodyPr/>
                    <a:lstStyle/>
                    <a:p>
                      <a:r>
                        <a:rPr lang="ru-RU" sz="1200" baseline="0" dirty="0">
                          <a:latin typeface="Times New Roman" panose="02020603050405020304" pitchFamily="18" charset="0"/>
                        </a:rPr>
                        <a:t>3</a:t>
                      </a:r>
                    </a:p>
                  </a:txBody>
                  <a:tcPr/>
                </a:tc>
                <a:tc>
                  <a:txBody>
                    <a:bodyPr/>
                    <a:lstStyle/>
                    <a:p>
                      <a:pPr algn="ctr"/>
                      <a:r>
                        <a:rPr lang="ru-RU" sz="1400" b="1" baseline="0" dirty="0">
                          <a:latin typeface="Times New Roman" panose="02020603050405020304" pitchFamily="18" charset="0"/>
                        </a:rPr>
                        <a:t>Средняя заработная плата педагогических работников общеобразовательных учреждений</a:t>
                      </a:r>
                    </a:p>
                  </a:txBody>
                  <a:tcPr/>
                </a:tc>
                <a:tc>
                  <a:txBody>
                    <a:bodyPr/>
                    <a:lstStyle/>
                    <a:p>
                      <a:pPr algn="ctr" fontAlgn="b"/>
                      <a:r>
                        <a:rPr lang="ru-RU" sz="1400" b="0" i="0" u="none" strike="noStrike" dirty="0" smtClean="0">
                          <a:solidFill>
                            <a:srgbClr val="000000"/>
                          </a:solidFill>
                          <a:effectLst/>
                          <a:latin typeface="Times New Roman"/>
                        </a:rPr>
                        <a:t>46 935,50</a:t>
                      </a:r>
                      <a:endParaRPr lang="ru-RU" sz="1400" b="0" i="0" u="none" strike="noStrike" dirty="0">
                        <a:solidFill>
                          <a:srgbClr val="000000"/>
                        </a:solidFill>
                        <a:effectLst/>
                        <a:latin typeface="Times New Roman"/>
                      </a:endParaRPr>
                    </a:p>
                  </a:txBody>
                  <a:tcPr marL="7620" marR="7620" marT="9525" marB="9525" anchor="b"/>
                </a:tc>
                <a:tc>
                  <a:txBody>
                    <a:bodyPr/>
                    <a:lstStyle/>
                    <a:p>
                      <a:pPr algn="ctr" fontAlgn="b"/>
                      <a:r>
                        <a:rPr lang="ru-RU" sz="1400" b="0" i="0" u="none" strike="noStrike" dirty="0" smtClean="0">
                          <a:solidFill>
                            <a:schemeClr val="tx1"/>
                          </a:solidFill>
                          <a:effectLst/>
                          <a:latin typeface="Times New Roman"/>
                        </a:rPr>
                        <a:t>50 153,70</a:t>
                      </a:r>
                      <a:endParaRPr lang="ru-RU" sz="1400" b="0" i="0" u="none" strike="noStrike" dirty="0">
                        <a:solidFill>
                          <a:schemeClr val="tx1"/>
                        </a:solidFill>
                        <a:effectLst/>
                        <a:latin typeface="Times New Roman"/>
                      </a:endParaRPr>
                    </a:p>
                  </a:txBody>
                  <a:tcPr marL="7620" marR="7620" marT="9525" marB="9525" anchor="b"/>
                </a:tc>
                <a:tc>
                  <a:txBody>
                    <a:bodyPr/>
                    <a:lstStyle/>
                    <a:p>
                      <a:pPr algn="ctr" fontAlgn="b"/>
                      <a:endParaRPr lang="ru-RU" sz="1400" b="0" i="0" u="none" strike="noStrike" dirty="0">
                        <a:solidFill>
                          <a:schemeClr val="tx1"/>
                        </a:solidFill>
                        <a:effectLst/>
                        <a:latin typeface="Times New Roman"/>
                      </a:endParaRPr>
                    </a:p>
                    <a:p>
                      <a:pPr algn="ctr" fontAlgn="b"/>
                      <a:endParaRPr lang="ru-RU" sz="1400" b="0" i="0" u="none" strike="noStrike" dirty="0">
                        <a:solidFill>
                          <a:schemeClr val="tx1"/>
                        </a:solidFill>
                        <a:effectLst/>
                        <a:latin typeface="Times New Roman"/>
                      </a:endParaRPr>
                    </a:p>
                    <a:p>
                      <a:pPr algn="ctr" fontAlgn="b"/>
                      <a:r>
                        <a:rPr lang="ru-RU" sz="1400" b="0" i="0" u="none" strike="noStrike" dirty="0" smtClean="0">
                          <a:solidFill>
                            <a:schemeClr val="tx1"/>
                          </a:solidFill>
                          <a:effectLst/>
                          <a:latin typeface="Times New Roman"/>
                        </a:rPr>
                        <a:t>52 543,90</a:t>
                      </a:r>
                      <a:endParaRPr lang="ru-RU" sz="1400" b="0" i="0" u="none" strike="noStrike" dirty="0">
                        <a:solidFill>
                          <a:schemeClr val="tx1"/>
                        </a:solidFill>
                        <a:effectLst/>
                        <a:latin typeface="Times New Roman"/>
                      </a:endParaRPr>
                    </a:p>
                  </a:txBody>
                  <a:tcPr marL="7620" marR="7620" marT="9525" marB="9525" anchor="b"/>
                </a:tc>
                <a:tc>
                  <a:txBody>
                    <a:bodyPr/>
                    <a:lstStyle/>
                    <a:p>
                      <a:pPr algn="ctr" fontAlgn="b"/>
                      <a:r>
                        <a:rPr lang="ru-RU" sz="1400" b="0" i="0" u="none" strike="noStrike" dirty="0" smtClean="0">
                          <a:solidFill>
                            <a:schemeClr val="tx1"/>
                          </a:solidFill>
                          <a:effectLst/>
                          <a:latin typeface="Times New Roman"/>
                        </a:rPr>
                        <a:t>53 351,60</a:t>
                      </a:r>
                      <a:endParaRPr lang="ru-RU" sz="1400" b="0" i="0" u="none" strike="noStrike" dirty="0">
                        <a:solidFill>
                          <a:schemeClr val="tx1"/>
                        </a:solidFill>
                        <a:effectLst/>
                        <a:latin typeface="Times New Roman"/>
                      </a:endParaRPr>
                    </a:p>
                  </a:txBody>
                  <a:tcPr marL="7620" marR="7620" marT="9525" marB="9525" anchor="b"/>
                </a:tc>
                <a:extLst>
                  <a:ext uri="{0D108BD9-81ED-4DB2-BD59-A6C34878D82A}">
                    <a16:rowId xmlns="" xmlns:a16="http://schemas.microsoft.com/office/drawing/2014/main" val="10003"/>
                  </a:ext>
                </a:extLst>
              </a:tr>
              <a:tr h="482044">
                <a:tc>
                  <a:txBody>
                    <a:bodyPr/>
                    <a:lstStyle/>
                    <a:p>
                      <a:endParaRPr lang="ru-RU" sz="1200" baseline="0" dirty="0">
                        <a:latin typeface="Times New Roman" panose="02020603050405020304" pitchFamily="18" charset="0"/>
                      </a:endParaRPr>
                    </a:p>
                  </a:txBody>
                  <a:tcPr/>
                </a:tc>
                <a:tc>
                  <a:txBody>
                    <a:bodyPr/>
                    <a:lstStyle/>
                    <a:p>
                      <a:pPr algn="ctr"/>
                      <a:r>
                        <a:rPr lang="ru-RU" sz="1400" b="1" baseline="0" dirty="0">
                          <a:latin typeface="Times New Roman" panose="02020603050405020304" pitchFamily="18" charset="0"/>
                        </a:rPr>
                        <a:t>из них: учителей</a:t>
                      </a:r>
                    </a:p>
                  </a:txBody>
                  <a:tcPr/>
                </a:tc>
                <a:tc>
                  <a:txBody>
                    <a:bodyPr/>
                    <a:lstStyle/>
                    <a:p>
                      <a:pPr algn="ctr" fontAlgn="b"/>
                      <a:r>
                        <a:rPr lang="ru-RU" sz="1400" b="0" i="0" u="none" strike="noStrike" dirty="0" smtClean="0">
                          <a:solidFill>
                            <a:srgbClr val="000000"/>
                          </a:solidFill>
                          <a:effectLst/>
                          <a:latin typeface="Times New Roman"/>
                        </a:rPr>
                        <a:t>48 800,90</a:t>
                      </a:r>
                      <a:endParaRPr lang="ru-RU" sz="1400" b="0" i="0" u="none" strike="noStrike" dirty="0">
                        <a:solidFill>
                          <a:srgbClr val="000000"/>
                        </a:solidFill>
                        <a:effectLst/>
                        <a:latin typeface="Times New Roman"/>
                      </a:endParaRPr>
                    </a:p>
                  </a:txBody>
                  <a:tcPr marL="7620" marR="7620" marT="9525" marB="9525" anchor="b"/>
                </a:tc>
                <a:tc>
                  <a:txBody>
                    <a:bodyPr/>
                    <a:lstStyle/>
                    <a:p>
                      <a:pPr algn="ctr" fontAlgn="b"/>
                      <a:r>
                        <a:rPr lang="ru-RU" sz="1400" b="0" i="0" u="none" strike="noStrike" dirty="0" smtClean="0">
                          <a:solidFill>
                            <a:srgbClr val="000000"/>
                          </a:solidFill>
                          <a:effectLst/>
                          <a:latin typeface="Times New Roman"/>
                        </a:rPr>
                        <a:t>51 768,00</a:t>
                      </a:r>
                      <a:endParaRPr lang="ru-RU" sz="1400" b="0" i="0" u="none" strike="noStrike" dirty="0">
                        <a:solidFill>
                          <a:srgbClr val="000000"/>
                        </a:solidFill>
                        <a:effectLst/>
                        <a:latin typeface="Times New Roman"/>
                      </a:endParaRPr>
                    </a:p>
                  </a:txBody>
                  <a:tcPr marL="7620" marR="7620" marT="9525" marB="9525" anchor="b"/>
                </a:tc>
                <a:tc>
                  <a:txBody>
                    <a:bodyPr/>
                    <a:lstStyle/>
                    <a:p>
                      <a:pPr algn="ctr" fontAlgn="b"/>
                      <a:r>
                        <a:rPr lang="ru-RU" sz="1400" b="0" i="0" u="none" strike="noStrike" dirty="0" smtClean="0">
                          <a:solidFill>
                            <a:schemeClr val="tx1"/>
                          </a:solidFill>
                          <a:effectLst/>
                          <a:latin typeface="Times New Roman"/>
                        </a:rPr>
                        <a:t>53 926,50</a:t>
                      </a:r>
                      <a:endParaRPr lang="ru-RU" sz="1400" b="0" i="0" u="none" strike="noStrike" dirty="0">
                        <a:solidFill>
                          <a:schemeClr val="tx1"/>
                        </a:solidFill>
                        <a:effectLst/>
                        <a:latin typeface="Times New Roman"/>
                      </a:endParaRPr>
                    </a:p>
                  </a:txBody>
                  <a:tcPr marL="7620" marR="7620" marT="9525" marB="9525" anchor="b"/>
                </a:tc>
                <a:tc>
                  <a:txBody>
                    <a:bodyPr/>
                    <a:lstStyle/>
                    <a:p>
                      <a:pPr algn="ctr" fontAlgn="b"/>
                      <a:r>
                        <a:rPr lang="ru-RU" sz="1400" b="0" i="0" u="none" strike="noStrike" dirty="0" smtClean="0">
                          <a:solidFill>
                            <a:schemeClr val="tx1"/>
                          </a:solidFill>
                          <a:effectLst/>
                          <a:latin typeface="Times New Roman"/>
                        </a:rPr>
                        <a:t>54 725,50</a:t>
                      </a:r>
                      <a:endParaRPr lang="ru-RU" sz="1400" b="0" i="0" u="none" strike="noStrike" dirty="0">
                        <a:solidFill>
                          <a:schemeClr val="tx1"/>
                        </a:solidFill>
                        <a:effectLst/>
                        <a:latin typeface="Times New Roman"/>
                      </a:endParaRPr>
                    </a:p>
                  </a:txBody>
                  <a:tcPr marL="7620" marR="7620" marT="9525" marB="9525" anchor="b"/>
                </a:tc>
                <a:extLst>
                  <a:ext uri="{0D108BD9-81ED-4DB2-BD59-A6C34878D82A}">
                    <a16:rowId xmlns="" xmlns:a16="http://schemas.microsoft.com/office/drawing/2014/main" val="10004"/>
                  </a:ext>
                </a:extLst>
              </a:tr>
              <a:tr h="865514">
                <a:tc>
                  <a:txBody>
                    <a:bodyPr/>
                    <a:lstStyle/>
                    <a:p>
                      <a:r>
                        <a:rPr lang="ru-RU" sz="1200" baseline="0" dirty="0">
                          <a:latin typeface="Times New Roman" panose="02020603050405020304" pitchFamily="18" charset="0"/>
                        </a:rPr>
                        <a:t>4</a:t>
                      </a:r>
                    </a:p>
                  </a:txBody>
                  <a:tcPr/>
                </a:tc>
                <a:tc>
                  <a:txBody>
                    <a:bodyPr/>
                    <a:lstStyle/>
                    <a:p>
                      <a:pPr algn="ctr"/>
                      <a:r>
                        <a:rPr lang="ru-RU" sz="1400" b="1" baseline="0" dirty="0">
                          <a:latin typeface="Times New Roman" panose="02020603050405020304" pitchFamily="18" charset="0"/>
                        </a:rPr>
                        <a:t>Средняя заработная плата педагогических работников учреждений дополнительного образования</a:t>
                      </a:r>
                    </a:p>
                  </a:txBody>
                  <a:tcPr/>
                </a:tc>
                <a:tc>
                  <a:txBody>
                    <a:bodyPr/>
                    <a:lstStyle/>
                    <a:p>
                      <a:pPr algn="ctr" fontAlgn="b"/>
                      <a:r>
                        <a:rPr lang="ru-RU" sz="1400" b="0" i="0" u="none" strike="noStrike" dirty="0" smtClean="0">
                          <a:solidFill>
                            <a:srgbClr val="000000"/>
                          </a:solidFill>
                          <a:effectLst/>
                          <a:latin typeface="Times New Roman"/>
                        </a:rPr>
                        <a:t>49 297,50</a:t>
                      </a:r>
                      <a:endParaRPr lang="ru-RU" sz="1400" b="0" i="0" u="none" strike="noStrike" dirty="0">
                        <a:solidFill>
                          <a:srgbClr val="000000"/>
                        </a:solidFill>
                        <a:effectLst/>
                        <a:latin typeface="Times New Roman"/>
                      </a:endParaRPr>
                    </a:p>
                  </a:txBody>
                  <a:tcPr marL="7620" marR="7620" marT="9525" marB="9525" anchor="b"/>
                </a:tc>
                <a:tc>
                  <a:txBody>
                    <a:bodyPr/>
                    <a:lstStyle/>
                    <a:p>
                      <a:pPr algn="ctr" fontAlgn="b"/>
                      <a:r>
                        <a:rPr lang="ru-RU" sz="1400" b="0" i="0" u="none" strike="noStrike" dirty="0" smtClean="0">
                          <a:solidFill>
                            <a:srgbClr val="000000"/>
                          </a:solidFill>
                          <a:effectLst/>
                          <a:latin typeface="Times New Roman"/>
                        </a:rPr>
                        <a:t>51 994,20</a:t>
                      </a:r>
                      <a:endParaRPr lang="ru-RU" sz="1400" b="0" i="0" u="none" strike="noStrike" dirty="0">
                        <a:solidFill>
                          <a:srgbClr val="000000"/>
                        </a:solidFill>
                        <a:effectLst/>
                        <a:latin typeface="Times New Roman"/>
                      </a:endParaRPr>
                    </a:p>
                  </a:txBody>
                  <a:tcPr marL="7620" marR="7620" marT="9525" marB="9525" anchor="b"/>
                </a:tc>
                <a:tc>
                  <a:txBody>
                    <a:bodyPr/>
                    <a:lstStyle/>
                    <a:p>
                      <a:pPr algn="ctr" fontAlgn="b"/>
                      <a:r>
                        <a:rPr lang="ru-RU" sz="1400" b="0" i="0" u="none" strike="noStrike" dirty="0" smtClean="0">
                          <a:solidFill>
                            <a:schemeClr val="tx1"/>
                          </a:solidFill>
                          <a:effectLst/>
                          <a:latin typeface="Times New Roman"/>
                        </a:rPr>
                        <a:t>55 740,70</a:t>
                      </a:r>
                      <a:endParaRPr lang="ru-RU" sz="1400" b="0" i="0" u="none" strike="noStrike" dirty="0">
                        <a:solidFill>
                          <a:schemeClr val="tx1"/>
                        </a:solidFill>
                        <a:effectLst/>
                        <a:latin typeface="Times New Roman"/>
                      </a:endParaRPr>
                    </a:p>
                  </a:txBody>
                  <a:tcPr marL="7620" marR="7620" marT="9525" marB="9525" anchor="b"/>
                </a:tc>
                <a:tc>
                  <a:txBody>
                    <a:bodyPr/>
                    <a:lstStyle/>
                    <a:p>
                      <a:pPr algn="ctr" fontAlgn="b"/>
                      <a:r>
                        <a:rPr lang="ru-RU" sz="1400" b="0" i="0" u="none" strike="noStrike" dirty="0" smtClean="0">
                          <a:solidFill>
                            <a:schemeClr val="tx1"/>
                          </a:solidFill>
                          <a:effectLst/>
                          <a:latin typeface="Times New Roman"/>
                        </a:rPr>
                        <a:t>57 976,80</a:t>
                      </a:r>
                      <a:endParaRPr lang="ru-RU" sz="1400" b="0" i="0" u="none" strike="noStrike" dirty="0">
                        <a:solidFill>
                          <a:schemeClr val="tx1"/>
                        </a:solidFill>
                        <a:effectLst/>
                        <a:latin typeface="Times New Roman"/>
                      </a:endParaRPr>
                    </a:p>
                  </a:txBody>
                  <a:tcPr marL="7620" marR="7620" marT="9525" marB="9525" anchor="b"/>
                </a:tc>
                <a:extLst>
                  <a:ext uri="{0D108BD9-81ED-4DB2-BD59-A6C34878D82A}">
                    <a16:rowId xmlns="" xmlns:a16="http://schemas.microsoft.com/office/drawing/2014/main" val="10005"/>
                  </a:ext>
                </a:extLst>
              </a:tr>
              <a:tr h="930071">
                <a:tc>
                  <a:txBody>
                    <a:bodyPr/>
                    <a:lstStyle/>
                    <a:p>
                      <a:r>
                        <a:rPr lang="ru-RU" sz="1200" baseline="0" dirty="0">
                          <a:latin typeface="Times New Roman" panose="02020603050405020304" pitchFamily="18" charset="0"/>
                        </a:rPr>
                        <a:t>5</a:t>
                      </a:r>
                    </a:p>
                  </a:txBody>
                  <a:tcPr/>
                </a:tc>
                <a:tc>
                  <a:txBody>
                    <a:bodyPr/>
                    <a:lstStyle/>
                    <a:p>
                      <a:pPr algn="ctr"/>
                      <a:r>
                        <a:rPr lang="ru-RU" sz="1400" b="1" baseline="0" dirty="0">
                          <a:latin typeface="Times New Roman" panose="02020603050405020304" pitchFamily="18" charset="0"/>
                        </a:rPr>
                        <a:t>Средняя заработная плата работников культуры</a:t>
                      </a:r>
                    </a:p>
                  </a:txBody>
                  <a:tcPr/>
                </a:tc>
                <a:tc>
                  <a:txBody>
                    <a:bodyPr/>
                    <a:lstStyle/>
                    <a:p>
                      <a:pPr algn="ctr"/>
                      <a:r>
                        <a:rPr lang="ru-RU" sz="1400" baseline="0" dirty="0" smtClean="0">
                          <a:latin typeface="Times New Roman" panose="02020603050405020304" pitchFamily="18" charset="0"/>
                        </a:rPr>
                        <a:t>42 313,30</a:t>
                      </a:r>
                      <a:endParaRPr lang="ru-RU" sz="1400" baseline="0" dirty="0">
                        <a:latin typeface="Times New Roman" panose="02020603050405020304" pitchFamily="18" charset="0"/>
                      </a:endParaRPr>
                    </a:p>
                  </a:txBody>
                  <a:tcPr/>
                </a:tc>
                <a:tc>
                  <a:txBody>
                    <a:bodyPr/>
                    <a:lstStyle/>
                    <a:p>
                      <a:pPr algn="ctr"/>
                      <a:r>
                        <a:rPr lang="ru-RU" sz="1400" baseline="0" dirty="0" smtClean="0">
                          <a:latin typeface="Times New Roman" panose="02020603050405020304" pitchFamily="18" charset="0"/>
                        </a:rPr>
                        <a:t>44 101,20</a:t>
                      </a:r>
                      <a:endParaRPr lang="ru-RU" sz="1400" baseline="0" dirty="0">
                        <a:latin typeface="Times New Roman" panose="02020603050405020304" pitchFamily="18" charset="0"/>
                      </a:endParaRPr>
                    </a:p>
                  </a:txBody>
                  <a:tcPr/>
                </a:tc>
                <a:tc>
                  <a:txBody>
                    <a:bodyPr/>
                    <a:lstStyle/>
                    <a:p>
                      <a:pPr algn="ctr"/>
                      <a:r>
                        <a:rPr lang="ru-RU" sz="1400" baseline="0" dirty="0" smtClean="0">
                          <a:solidFill>
                            <a:schemeClr val="tx1"/>
                          </a:solidFill>
                          <a:latin typeface="Times New Roman" panose="02020603050405020304" pitchFamily="18" charset="0"/>
                        </a:rPr>
                        <a:t>46 910,91</a:t>
                      </a:r>
                      <a:endParaRPr lang="ru-RU" sz="1400" baseline="0" dirty="0">
                        <a:solidFill>
                          <a:schemeClr val="tx1"/>
                        </a:solidFill>
                        <a:latin typeface="Times New Roman" panose="02020603050405020304" pitchFamily="18" charset="0"/>
                      </a:endParaRPr>
                    </a:p>
                  </a:txBody>
                  <a:tcPr/>
                </a:tc>
                <a:tc>
                  <a:txBody>
                    <a:bodyPr/>
                    <a:lstStyle/>
                    <a:p>
                      <a:pPr algn="ctr"/>
                      <a:r>
                        <a:rPr lang="ru-RU" sz="1400" baseline="0" dirty="0" smtClean="0">
                          <a:solidFill>
                            <a:schemeClr val="tx1"/>
                          </a:solidFill>
                          <a:latin typeface="Times New Roman" panose="02020603050405020304" pitchFamily="18" charset="0"/>
                        </a:rPr>
                        <a:t>51 009,36</a:t>
                      </a:r>
                      <a:endParaRPr lang="ru-RU" sz="1400" baseline="0" dirty="0">
                        <a:solidFill>
                          <a:schemeClr val="tx1"/>
                        </a:solidFill>
                        <a:latin typeface="Times New Roman" panose="02020603050405020304" pitchFamily="18" charset="0"/>
                      </a:endParaRPr>
                    </a:p>
                  </a:txBody>
                  <a:tcPr/>
                </a:tc>
                <a:extLst>
                  <a:ext uri="{0D108BD9-81ED-4DB2-BD59-A6C34878D82A}">
                    <a16:rowId xmlns="" xmlns:a16="http://schemas.microsoft.com/office/drawing/2014/main" val="10006"/>
                  </a:ext>
                </a:extLst>
              </a:tr>
            </a:tbl>
          </a:graphicData>
        </a:graphic>
      </p:graphicFrame>
      <p:pic>
        <p:nvPicPr>
          <p:cNvPr id="8"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388424" y="1"/>
            <a:ext cx="755576" cy="912368"/>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783466D5-4684-485F-A2A8-A7189E0508E1}" type="slidenum">
              <a:rPr lang="ru-RU" smtClean="0"/>
              <a:pPr/>
              <a:t>20</a:t>
            </a:fld>
            <a:endParaRPr lang="ru-RU" dirty="0"/>
          </a:p>
        </p:txBody>
      </p:sp>
    </p:spTree>
    <p:extLst>
      <p:ext uri="{BB962C8B-B14F-4D97-AF65-F5344CB8AC3E}">
        <p14:creationId xmlns:p14="http://schemas.microsoft.com/office/powerpoint/2010/main" val="2686332096"/>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427168" cy="1080120"/>
          </a:xfrm>
        </p:spPr>
        <p:txBody>
          <a:bodyPr>
            <a:normAutofit fontScale="90000"/>
          </a:bodyPr>
          <a:lstStyle/>
          <a:p>
            <a:r>
              <a:rPr lang="ru-RU" sz="1600" b="1" dirty="0">
                <a:latin typeface="Times New Roman" panose="02020603050405020304" pitchFamily="18" charset="0"/>
              </a:rPr>
              <a:t/>
            </a:r>
            <a:br>
              <a:rPr lang="ru-RU" sz="1600" b="1" dirty="0">
                <a:latin typeface="Times New Roman" panose="02020603050405020304" pitchFamily="18" charset="0"/>
              </a:rPr>
            </a:br>
            <a:r>
              <a:rPr lang="ru-RU" sz="1600" b="1" dirty="0">
                <a:latin typeface="Times New Roman" panose="02020603050405020304" pitchFamily="18" charset="0"/>
              </a:rPr>
              <a:t/>
            </a:r>
            <a:br>
              <a:rPr lang="ru-RU" sz="1600" b="1" dirty="0">
                <a:latin typeface="Times New Roman" panose="02020603050405020304" pitchFamily="18" charset="0"/>
              </a:rPr>
            </a:br>
            <a:r>
              <a:rPr lang="ru-RU" sz="1600" b="1" dirty="0">
                <a:latin typeface="Times New Roman" panose="02020603050405020304" pitchFamily="18" charset="0"/>
              </a:rPr>
              <a:t/>
            </a:r>
            <a:br>
              <a:rPr lang="ru-RU" sz="1600" b="1" dirty="0">
                <a:latin typeface="Times New Roman" panose="02020603050405020304" pitchFamily="18" charset="0"/>
              </a:rPr>
            </a:br>
            <a:r>
              <a:rPr lang="ru-RU" sz="1800" b="1" dirty="0">
                <a:latin typeface="Times New Roman" panose="02020603050405020304" pitchFamily="18" charset="0"/>
              </a:rPr>
              <a:t>Информация о реализации Указов Президента Российской Федерации по муниципальным учреждениям бюджетного сектора экономики в муниципальном образовании Волосовский муниципальный район за </a:t>
            </a:r>
            <a:r>
              <a:rPr lang="ru-RU" sz="1800" b="1" dirty="0" smtClean="0">
                <a:latin typeface="Times New Roman" panose="02020603050405020304" pitchFamily="18" charset="0"/>
              </a:rPr>
              <a:t>2023 год</a:t>
            </a:r>
            <a:r>
              <a:rPr lang="ru-RU" sz="1600" b="1" dirty="0">
                <a:latin typeface="Times New Roman" panose="02020603050405020304" pitchFamily="18" charset="0"/>
              </a:rPr>
              <a:t/>
            </a:r>
            <a:br>
              <a:rPr lang="ru-RU" sz="1600" b="1" dirty="0">
                <a:latin typeface="Times New Roman" panose="02020603050405020304" pitchFamily="18" charset="0"/>
              </a:rPr>
            </a:br>
            <a:endParaRPr lang="ru-RU" sz="1600" b="1" dirty="0">
              <a:latin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520839273"/>
              </p:ext>
            </p:extLst>
          </p:nvPr>
        </p:nvGraphicFramePr>
        <p:xfrm>
          <a:off x="474612" y="1268760"/>
          <a:ext cx="7908539" cy="5246864"/>
        </p:xfrm>
        <a:graphic>
          <a:graphicData uri="http://schemas.openxmlformats.org/drawingml/2006/table">
            <a:tbl>
              <a:tblPr>
                <a:tableStyleId>{5C22544A-7EE6-4342-B048-85BDC9FD1C3A}</a:tableStyleId>
              </a:tblPr>
              <a:tblGrid>
                <a:gridCol w="2515544">
                  <a:extLst>
                    <a:ext uri="{9D8B030D-6E8A-4147-A177-3AD203B41FA5}">
                      <a16:colId xmlns="" xmlns:a16="http://schemas.microsoft.com/office/drawing/2014/main" val="20000"/>
                    </a:ext>
                  </a:extLst>
                </a:gridCol>
                <a:gridCol w="717196">
                  <a:extLst>
                    <a:ext uri="{9D8B030D-6E8A-4147-A177-3AD203B41FA5}">
                      <a16:colId xmlns="" xmlns:a16="http://schemas.microsoft.com/office/drawing/2014/main" val="20001"/>
                    </a:ext>
                  </a:extLst>
                </a:gridCol>
                <a:gridCol w="41224"/>
                <a:gridCol w="273904">
                  <a:extLst>
                    <a:ext uri="{9D8B030D-6E8A-4147-A177-3AD203B41FA5}">
                      <a16:colId xmlns="" xmlns:a16="http://schemas.microsoft.com/office/drawing/2014/main" val="20003"/>
                    </a:ext>
                  </a:extLst>
                </a:gridCol>
                <a:gridCol w="809839">
                  <a:extLst>
                    <a:ext uri="{9D8B030D-6E8A-4147-A177-3AD203B41FA5}">
                      <a16:colId xmlns="" xmlns:a16="http://schemas.microsoft.com/office/drawing/2014/main" val="20004"/>
                    </a:ext>
                  </a:extLst>
                </a:gridCol>
                <a:gridCol w="694039">
                  <a:extLst>
                    <a:ext uri="{9D8B030D-6E8A-4147-A177-3AD203B41FA5}">
                      <a16:colId xmlns="" xmlns:a16="http://schemas.microsoft.com/office/drawing/2014/main" val="20005"/>
                    </a:ext>
                  </a:extLst>
                </a:gridCol>
                <a:gridCol w="77235">
                  <a:extLst>
                    <a:ext uri="{9D8B030D-6E8A-4147-A177-3AD203B41FA5}">
                      <a16:colId xmlns="" xmlns:a16="http://schemas.microsoft.com/office/drawing/2014/main" val="20006"/>
                    </a:ext>
                  </a:extLst>
                </a:gridCol>
                <a:gridCol w="949262">
                  <a:extLst>
                    <a:ext uri="{9D8B030D-6E8A-4147-A177-3AD203B41FA5}">
                      <a16:colId xmlns="" xmlns:a16="http://schemas.microsoft.com/office/drawing/2014/main" val="20007"/>
                    </a:ext>
                  </a:extLst>
                </a:gridCol>
                <a:gridCol w="949262">
                  <a:extLst>
                    <a:ext uri="{9D8B030D-6E8A-4147-A177-3AD203B41FA5}">
                      <a16:colId xmlns="" xmlns:a16="http://schemas.microsoft.com/office/drawing/2014/main" val="20008"/>
                    </a:ext>
                  </a:extLst>
                </a:gridCol>
                <a:gridCol w="881034">
                  <a:extLst>
                    <a:ext uri="{9D8B030D-6E8A-4147-A177-3AD203B41FA5}">
                      <a16:colId xmlns="" xmlns:a16="http://schemas.microsoft.com/office/drawing/2014/main" val="20009"/>
                    </a:ext>
                  </a:extLst>
                </a:gridCol>
              </a:tblGrid>
              <a:tr h="1807418">
                <a:tc gridSpan="2">
                  <a:txBody>
                    <a:bodyPr/>
                    <a:lstStyle/>
                    <a:p>
                      <a:pPr algn="ctr" rtl="0" fontAlgn="ctr"/>
                      <a:r>
                        <a:rPr lang="ru-RU" sz="1000" b="1" u="none" strike="noStrike" baseline="0" dirty="0">
                          <a:effectLst/>
                          <a:latin typeface="Times New Roman" panose="02020603050405020304" pitchFamily="18" charset="0"/>
                        </a:rPr>
                        <a:t>Категории работников бюджетного сектора экономики</a:t>
                      </a:r>
                      <a:endParaRPr lang="ru-RU" sz="1000" b="1" i="0" u="none" strike="noStrike" baseline="0" dirty="0">
                        <a:solidFill>
                          <a:srgbClr val="000000"/>
                        </a:solidFill>
                        <a:effectLst/>
                        <a:latin typeface="Times New Roman" panose="02020603050405020304" pitchFamily="18" charset="0"/>
                      </a:endParaRPr>
                    </a:p>
                  </a:txBody>
                  <a:tcPr marL="7912" marR="7912" marT="7912" marB="0" vert="vert270" anchor="ctr"/>
                </a:tc>
                <a:tc hMerge="1">
                  <a:txBody>
                    <a:bodyPr/>
                    <a:lstStyle/>
                    <a:p>
                      <a:pPr algn="ctr" rtl="0" fontAlgn="b"/>
                      <a:endParaRPr lang="ru-RU" sz="800" b="1" i="0" u="none" strike="noStrike" baseline="0" dirty="0">
                        <a:solidFill>
                          <a:srgbClr val="000000"/>
                        </a:solidFill>
                        <a:effectLst/>
                        <a:latin typeface="Times New Roman" panose="02020603050405020304" pitchFamily="18" charset="0"/>
                      </a:endParaRPr>
                    </a:p>
                  </a:txBody>
                  <a:tcPr marL="7912" marR="7912" marT="7912" marB="0" vert="vert270" anchor="b"/>
                </a:tc>
                <a:tc>
                  <a:txBody>
                    <a:bodyPr/>
                    <a:lstStyle/>
                    <a:p>
                      <a:pPr algn="ctr" rtl="0" fontAlgn="b"/>
                      <a:r>
                        <a:rPr lang="ru-RU" sz="1200" b="1" u="none" strike="noStrike" baseline="0" dirty="0">
                          <a:effectLst/>
                          <a:latin typeface="Times New Roman" panose="02020603050405020304" pitchFamily="18" charset="0"/>
                        </a:rPr>
                        <a:t>Количество штатных единиц</a:t>
                      </a:r>
                      <a:endParaRPr lang="ru-RU" sz="1200" b="1" i="0" u="none" strike="noStrike" baseline="0" dirty="0">
                        <a:solidFill>
                          <a:srgbClr val="000000"/>
                        </a:solidFill>
                        <a:effectLst/>
                        <a:latin typeface="Times New Roman" panose="02020603050405020304" pitchFamily="18" charset="0"/>
                      </a:endParaRPr>
                    </a:p>
                  </a:txBody>
                  <a:tcPr marL="7912" marR="7912" marT="7912" marB="0" vert="vert270" anchor="b"/>
                </a:tc>
                <a:tc gridSpan="2">
                  <a:txBody>
                    <a:bodyPr/>
                    <a:lstStyle/>
                    <a:p>
                      <a:pPr algn="ctr" rtl="0" fontAlgn="ctr"/>
                      <a:r>
                        <a:rPr lang="ru-RU" sz="1200" b="1" u="none" strike="noStrike" baseline="0" dirty="0">
                          <a:effectLst/>
                          <a:latin typeface="Times New Roman" panose="02020603050405020304" pitchFamily="18" charset="0"/>
                        </a:rPr>
                        <a:t>Количество занятых штатных единиц</a:t>
                      </a:r>
                      <a:endParaRPr lang="ru-RU" sz="1200" b="1" i="0" u="none" strike="noStrike" baseline="0" dirty="0">
                        <a:solidFill>
                          <a:srgbClr val="000000"/>
                        </a:solidFill>
                        <a:effectLst/>
                        <a:latin typeface="Times New Roman" panose="02020603050405020304" pitchFamily="18" charset="0"/>
                      </a:endParaRPr>
                    </a:p>
                  </a:txBody>
                  <a:tcPr marL="7912" marR="7912" marT="7912" marB="0" vert="vert270" anchor="ctr"/>
                </a:tc>
                <a:tc hMerge="1">
                  <a:txBody>
                    <a:bodyPr/>
                    <a:lstStyle/>
                    <a:p>
                      <a:pPr algn="ctr" rtl="0" fontAlgn="ctr"/>
                      <a:endParaRPr lang="ru-RU" sz="800" b="1" i="0" u="none" strike="noStrike" baseline="0" dirty="0">
                        <a:solidFill>
                          <a:srgbClr val="000000"/>
                        </a:solidFill>
                        <a:effectLst/>
                        <a:latin typeface="Times New Roman" panose="02020603050405020304" pitchFamily="18" charset="0"/>
                      </a:endParaRPr>
                    </a:p>
                  </a:txBody>
                  <a:tcPr marL="7912" marR="7912" marT="7912" marB="0" vert="vert270" anchor="ctr"/>
                </a:tc>
                <a:tc>
                  <a:txBody>
                    <a:bodyPr/>
                    <a:lstStyle/>
                    <a:p>
                      <a:pPr algn="ctr" rtl="0" fontAlgn="ctr"/>
                      <a:r>
                        <a:rPr lang="ru-RU" sz="1000" b="1" u="none" strike="noStrike" baseline="0" dirty="0">
                          <a:effectLst/>
                          <a:latin typeface="Times New Roman" panose="02020603050405020304" pitchFamily="18" charset="0"/>
                        </a:rPr>
                        <a:t>Среднесписочная численность (чел.)</a:t>
                      </a:r>
                      <a:endParaRPr lang="ru-RU" sz="1000" b="1" i="0" u="none" strike="noStrike" baseline="0" dirty="0">
                        <a:solidFill>
                          <a:srgbClr val="000000"/>
                        </a:solidFill>
                        <a:effectLst/>
                        <a:latin typeface="Times New Roman" panose="02020603050405020304" pitchFamily="18" charset="0"/>
                      </a:endParaRPr>
                    </a:p>
                  </a:txBody>
                  <a:tcPr marL="7912" marR="7912" marT="7912" marB="0" vert="vert270" anchor="ctr"/>
                </a:tc>
                <a:tc gridSpan="2">
                  <a:txBody>
                    <a:bodyPr/>
                    <a:lstStyle/>
                    <a:p>
                      <a:pPr algn="ctr" rtl="0" fontAlgn="ctr"/>
                      <a:r>
                        <a:rPr lang="ru-RU" sz="1000" b="1" u="none" strike="noStrike" baseline="0" dirty="0">
                          <a:effectLst/>
                          <a:latin typeface="Times New Roman" panose="02020603050405020304" pitchFamily="18" charset="0"/>
                        </a:rPr>
                        <a:t>ФОТ за отчетный период,   (тыс. руб.)</a:t>
                      </a:r>
                      <a:endParaRPr lang="ru-RU" sz="1000" b="1" i="0" u="none" strike="noStrike" baseline="0" dirty="0">
                        <a:solidFill>
                          <a:srgbClr val="000000"/>
                        </a:solidFill>
                        <a:effectLst/>
                        <a:latin typeface="Times New Roman" panose="02020603050405020304" pitchFamily="18" charset="0"/>
                      </a:endParaRPr>
                    </a:p>
                  </a:txBody>
                  <a:tcPr marL="7912" marR="7912" marT="7912" marB="0" vert="vert270" anchor="ctr"/>
                </a:tc>
                <a:tc hMerge="1">
                  <a:txBody>
                    <a:bodyPr/>
                    <a:lstStyle/>
                    <a:p>
                      <a:pPr algn="ctr" rtl="0" fontAlgn="ctr"/>
                      <a:endParaRPr lang="ru-RU" sz="1000" b="1" i="0" u="none" strike="noStrike" baseline="0" dirty="0">
                        <a:solidFill>
                          <a:srgbClr val="000000"/>
                        </a:solidFill>
                        <a:effectLst/>
                        <a:latin typeface="Times New Roman" panose="02020603050405020304" pitchFamily="18" charset="0"/>
                      </a:endParaRPr>
                    </a:p>
                  </a:txBody>
                  <a:tcPr marL="7912" marR="7912" marT="7912" marB="0" vert="vert270" anchor="ctr"/>
                </a:tc>
                <a:tc>
                  <a:txBody>
                    <a:bodyPr/>
                    <a:lstStyle/>
                    <a:p>
                      <a:pPr algn="ctr" rtl="0" fontAlgn="ctr"/>
                      <a:r>
                        <a:rPr lang="ru-RU" sz="1000" b="1" u="none" strike="noStrike" baseline="0" dirty="0">
                          <a:effectLst/>
                          <a:latin typeface="Times New Roman" panose="02020603050405020304" pitchFamily="18" charset="0"/>
                        </a:rPr>
                        <a:t>Среднемесячная заработная плата, (руб.)</a:t>
                      </a:r>
                      <a:endParaRPr lang="ru-RU" sz="1000" b="1" i="0" u="none" strike="noStrike" baseline="0" dirty="0">
                        <a:solidFill>
                          <a:srgbClr val="000000"/>
                        </a:solidFill>
                        <a:effectLst/>
                        <a:latin typeface="Times New Roman" panose="02020603050405020304" pitchFamily="18" charset="0"/>
                      </a:endParaRPr>
                    </a:p>
                  </a:txBody>
                  <a:tcPr marL="7912" marR="7912" marT="7912" marB="0" vert="vert270" anchor="ctr"/>
                </a:tc>
                <a:tc>
                  <a:txBody>
                    <a:bodyPr/>
                    <a:lstStyle/>
                    <a:p>
                      <a:pPr algn="ctr" rtl="0" fontAlgn="ctr"/>
                      <a:r>
                        <a:rPr lang="ru-RU" sz="800" b="1" u="none" strike="noStrike" baseline="0" dirty="0" smtClean="0">
                          <a:effectLst/>
                          <a:latin typeface="Times New Roman" panose="02020603050405020304" pitchFamily="18" charset="0"/>
                        </a:rPr>
                        <a:t>Фактическое значение </a:t>
                      </a:r>
                      <a:r>
                        <a:rPr lang="ru-RU" sz="800" b="1" u="none" strike="noStrike" baseline="0" dirty="0">
                          <a:effectLst/>
                          <a:latin typeface="Times New Roman" panose="02020603050405020304" pitchFamily="18" charset="0"/>
                        </a:rPr>
                        <a:t>индикативных показателей соотношения средней заработной платы, в соответствии с "Дорожными картами" , %</a:t>
                      </a:r>
                      <a:endParaRPr lang="ru-RU" sz="800" b="1" i="0" u="none" strike="noStrike" baseline="0" dirty="0">
                        <a:solidFill>
                          <a:srgbClr val="000000"/>
                        </a:solidFill>
                        <a:effectLst/>
                        <a:latin typeface="Times New Roman" panose="02020603050405020304" pitchFamily="18" charset="0"/>
                      </a:endParaRPr>
                    </a:p>
                  </a:txBody>
                  <a:tcPr marL="7912" marR="7912" marT="7912" marB="0" vert="vert270" anchor="ctr"/>
                </a:tc>
                <a:extLst>
                  <a:ext uri="{0D108BD9-81ED-4DB2-BD59-A6C34878D82A}">
                    <a16:rowId xmlns="" xmlns:a16="http://schemas.microsoft.com/office/drawing/2014/main" val="10000"/>
                  </a:ext>
                </a:extLst>
              </a:tr>
              <a:tr h="691252">
                <a:tc gridSpan="10">
                  <a:txBody>
                    <a:bodyPr/>
                    <a:lstStyle/>
                    <a:p>
                      <a:pPr algn="ctr" rtl="0" fontAlgn="ctr"/>
                      <a:r>
                        <a:rPr lang="ru-RU" sz="1000" b="1" u="none" strike="noStrike" baseline="0" dirty="0">
                          <a:effectLst/>
                          <a:latin typeface="Times New Roman" panose="02020603050405020304" pitchFamily="18" charset="0"/>
                        </a:rPr>
                        <a:t>Указы Президента Российской Федерации от 07 мая 2012 г. № 597 «О мероприятиях по реализации государственной социальной политики» </a:t>
                      </a:r>
                      <a:endParaRPr lang="ru-RU" sz="1000" b="1" i="0" u="none" strike="noStrike" baseline="0" dirty="0">
                        <a:solidFill>
                          <a:srgbClr val="000000"/>
                        </a:solidFill>
                        <a:effectLst/>
                        <a:latin typeface="Times New Roman" panose="02020603050405020304" pitchFamily="18" charset="0"/>
                      </a:endParaRPr>
                    </a:p>
                  </a:txBody>
                  <a:tcPr marL="7912" marR="7912" marT="791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212508">
                <a:tc gridSpan="10">
                  <a:txBody>
                    <a:bodyPr/>
                    <a:lstStyle/>
                    <a:p>
                      <a:pPr algn="l" rtl="0" fontAlgn="ctr"/>
                      <a:r>
                        <a:rPr lang="ru-RU" sz="1400" u="none" strike="noStrike" baseline="0" dirty="0">
                          <a:effectLst/>
                          <a:latin typeface="Times New Roman" panose="02020603050405020304" pitchFamily="18" charset="0"/>
                        </a:rPr>
                        <a:t>Образование, всего:</a:t>
                      </a:r>
                      <a:endParaRPr lang="ru-RU" sz="1400" b="1" i="0" u="none" strike="noStrike" baseline="0" dirty="0">
                        <a:solidFill>
                          <a:srgbClr val="000000"/>
                        </a:solidFill>
                        <a:effectLst/>
                        <a:latin typeface="Times New Roman" panose="02020603050405020304" pitchFamily="18" charset="0"/>
                      </a:endParaRPr>
                    </a:p>
                  </a:txBody>
                  <a:tcPr marL="7912" marR="7912" marT="7912"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2"/>
                  </a:ext>
                </a:extLst>
              </a:tr>
              <a:tr h="688802">
                <a:tc>
                  <a:txBody>
                    <a:bodyPr/>
                    <a:lstStyle/>
                    <a:p>
                      <a:pPr algn="l" rtl="0" fontAlgn="ctr"/>
                      <a:r>
                        <a:rPr lang="ru-RU" sz="1400" u="none" strike="noStrike" baseline="0" dirty="0">
                          <a:effectLst/>
                          <a:latin typeface="Times New Roman" panose="02020603050405020304" pitchFamily="18" charset="0"/>
                        </a:rPr>
                        <a:t>Педагогические работники образовательных учреждений общего образования</a:t>
                      </a:r>
                      <a:endParaRPr lang="ru-RU" sz="1400" b="0" i="0" u="none" strike="noStrike" baseline="0" dirty="0">
                        <a:solidFill>
                          <a:srgbClr val="000000"/>
                        </a:solidFill>
                        <a:effectLst/>
                        <a:latin typeface="Times New Roman" panose="02020603050405020304" pitchFamily="18" charset="0"/>
                      </a:endParaRPr>
                    </a:p>
                  </a:txBody>
                  <a:tcPr marL="7912" marR="7912" marT="7912" marB="0" anchor="ctr"/>
                </a:tc>
                <a:tc gridSpan="3">
                  <a:txBody>
                    <a:bodyPr/>
                    <a:lstStyle/>
                    <a:p>
                      <a:pPr algn="ctr" rtl="0" fontAlgn="ctr"/>
                      <a:endParaRPr lang="ru-RU" sz="1200" b="0" i="0" u="none" strike="noStrike" dirty="0" smtClean="0">
                        <a:solidFill>
                          <a:srgbClr val="000000"/>
                        </a:solidFill>
                        <a:effectLst/>
                        <a:latin typeface="Times New Roman"/>
                      </a:endParaRPr>
                    </a:p>
                    <a:p>
                      <a:pPr algn="ctr" rtl="0" fontAlgn="ctr"/>
                      <a:r>
                        <a:rPr lang="ru-RU" sz="1200" b="0" i="0" u="none" strike="noStrike" dirty="0" smtClean="0">
                          <a:solidFill>
                            <a:srgbClr val="000000"/>
                          </a:solidFill>
                          <a:effectLst/>
                          <a:latin typeface="Times New Roman"/>
                        </a:rPr>
                        <a:t>350</a:t>
                      </a:r>
                      <a:endParaRPr lang="ru-RU" sz="1200" b="0" i="0" u="none" strike="noStrike" dirty="0">
                        <a:solidFill>
                          <a:srgbClr val="000000"/>
                        </a:solidFill>
                        <a:effectLst/>
                        <a:latin typeface="Times New Roman"/>
                      </a:endParaRPr>
                    </a:p>
                  </a:txBody>
                  <a:tcPr marL="7620" marR="7620" marT="7620" marB="0" anchor="ctr"/>
                </a:tc>
                <a:tc hMerge="1">
                  <a:txBody>
                    <a:bodyPr/>
                    <a:lstStyle/>
                    <a:p>
                      <a:endParaRPr lang="ru-RU"/>
                    </a:p>
                  </a:txBody>
                  <a:tcPr/>
                </a:tc>
                <a:tc hMerge="1">
                  <a:txBody>
                    <a:bodyPr/>
                    <a:lstStyle/>
                    <a:p>
                      <a:endParaRPr lang="ru-RU"/>
                    </a:p>
                  </a:txBody>
                  <a:tcPr/>
                </a:tc>
                <a:tc>
                  <a:txBody>
                    <a:bodyPr/>
                    <a:lstStyle/>
                    <a:p>
                      <a:pPr algn="ctr" rtl="0" fontAlgn="ctr"/>
                      <a:endParaRPr lang="ru-RU" sz="1200" b="0" i="0" u="none" strike="noStrike" dirty="0" smtClean="0">
                        <a:solidFill>
                          <a:srgbClr val="000000"/>
                        </a:solidFill>
                        <a:effectLst/>
                        <a:latin typeface="Times New Roman"/>
                      </a:endParaRPr>
                    </a:p>
                    <a:p>
                      <a:pPr algn="ctr" rtl="0" fontAlgn="ctr"/>
                      <a:r>
                        <a:rPr lang="ru-RU" sz="1200" b="0" i="0" u="none" strike="noStrike" dirty="0" smtClean="0">
                          <a:solidFill>
                            <a:srgbClr val="000000"/>
                          </a:solidFill>
                          <a:effectLst/>
                          <a:latin typeface="Times New Roman"/>
                        </a:rPr>
                        <a:t>347</a:t>
                      </a:r>
                      <a:endParaRPr lang="ru-RU" sz="1200" b="0" i="0" u="none" strike="noStrike" dirty="0">
                        <a:solidFill>
                          <a:srgbClr val="000000"/>
                        </a:solidFill>
                        <a:effectLst/>
                        <a:latin typeface="Times New Roman"/>
                      </a:endParaRPr>
                    </a:p>
                  </a:txBody>
                  <a:tcPr marL="7620" marR="7620" marT="7620" marB="0" anchor="ctr"/>
                </a:tc>
                <a:tc gridSpan="2">
                  <a:txBody>
                    <a:bodyPr/>
                    <a:lstStyle/>
                    <a:p>
                      <a:pPr algn="ctr" rtl="0" fontAlgn="ctr"/>
                      <a:endParaRPr lang="ru-RU" sz="1200" b="0" i="0" u="none" strike="noStrike" dirty="0" smtClean="0">
                        <a:solidFill>
                          <a:srgbClr val="000000"/>
                        </a:solidFill>
                        <a:effectLst/>
                        <a:latin typeface="Times New Roman"/>
                      </a:endParaRPr>
                    </a:p>
                    <a:p>
                      <a:pPr algn="ctr" rtl="0" fontAlgn="ctr"/>
                      <a:r>
                        <a:rPr lang="ru-RU" sz="1200" b="0" i="0" u="none" strike="noStrike" dirty="0" smtClean="0">
                          <a:solidFill>
                            <a:srgbClr val="000000"/>
                          </a:solidFill>
                          <a:effectLst/>
                          <a:latin typeface="Times New Roman"/>
                        </a:rPr>
                        <a:t>334</a:t>
                      </a:r>
                      <a:endParaRPr lang="ru-RU" sz="1200" b="0" i="0" u="none" strike="noStrike" dirty="0">
                        <a:solidFill>
                          <a:srgbClr val="000000"/>
                        </a:solidFill>
                        <a:effectLst/>
                        <a:latin typeface="Times New Roman"/>
                      </a:endParaRPr>
                    </a:p>
                  </a:txBody>
                  <a:tcPr marL="7620" marR="7620" marT="7620" marB="0" anchor="ctr"/>
                </a:tc>
                <a:tc hMerge="1">
                  <a:txBody>
                    <a:bodyPr/>
                    <a:lstStyle/>
                    <a:p>
                      <a:endParaRPr lang="ru-RU"/>
                    </a:p>
                  </a:txBody>
                  <a:tcPr/>
                </a:tc>
                <a:tc>
                  <a:txBody>
                    <a:bodyPr/>
                    <a:lstStyle/>
                    <a:p>
                      <a:pPr algn="ctr" fontAlgn="b"/>
                      <a:r>
                        <a:rPr lang="ru-RU" sz="1200" b="0" i="0" u="none" strike="noStrike" dirty="0" smtClean="0">
                          <a:effectLst/>
                          <a:latin typeface="Times New Roman" panose="02020603050405020304" pitchFamily="18" charset="0"/>
                          <a:cs typeface="Times New Roman" panose="02020603050405020304" pitchFamily="18" charset="0"/>
                        </a:rPr>
                        <a:t>214 409,5</a:t>
                      </a:r>
                      <a:endParaRPr lang="ru-RU" sz="1200" b="0" i="0" u="none" strike="noStrike" dirty="0" smtClean="0">
                        <a:effectLst/>
                        <a:latin typeface="Times New Roman" panose="02020603050405020304" pitchFamily="18" charset="0"/>
                        <a:cs typeface="Times New Roman" panose="02020603050405020304" pitchFamily="18" charset="0"/>
                      </a:endParaRPr>
                    </a:p>
                    <a:p>
                      <a:pPr algn="ctr" fontAlgn="b"/>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b="0" i="0" u="none" strike="noStrike" dirty="0" smtClean="0">
                          <a:effectLst/>
                          <a:latin typeface="Times New Roman" panose="02020603050405020304" pitchFamily="18" charset="0"/>
                          <a:cs typeface="Times New Roman" panose="02020603050405020304" pitchFamily="18" charset="0"/>
                        </a:rPr>
                        <a:t>53 351,6</a:t>
                      </a:r>
                      <a:endParaRPr lang="ru-RU" sz="1200" b="0" i="0" u="none" strike="noStrike" dirty="0" smtClean="0">
                        <a:effectLst/>
                        <a:latin typeface="Times New Roman" panose="02020603050405020304" pitchFamily="18" charset="0"/>
                        <a:cs typeface="Times New Roman" panose="02020603050405020304" pitchFamily="18" charset="0"/>
                      </a:endParaRPr>
                    </a:p>
                    <a:p>
                      <a:pPr algn="ctr" fontAlgn="b"/>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b="0" i="0" u="none" strike="noStrike" dirty="0" smtClean="0">
                          <a:effectLst/>
                          <a:latin typeface="Times New Roman" panose="02020603050405020304" pitchFamily="18" charset="0"/>
                          <a:cs typeface="Times New Roman" panose="02020603050405020304" pitchFamily="18" charset="0"/>
                        </a:rPr>
                        <a:t>105,9</a:t>
                      </a:r>
                      <a:endParaRPr lang="ru-RU" sz="1200" b="0" i="0" u="none" strike="noStrike" dirty="0" smtClean="0">
                        <a:effectLst/>
                        <a:latin typeface="Times New Roman" panose="02020603050405020304" pitchFamily="18" charset="0"/>
                        <a:cs typeface="Times New Roman" panose="02020603050405020304" pitchFamily="18" charset="0"/>
                      </a:endParaRPr>
                    </a:p>
                    <a:p>
                      <a:pPr algn="ctr" fontAlgn="b"/>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0003"/>
                  </a:ext>
                </a:extLst>
              </a:tr>
              <a:tr h="688802">
                <a:tc>
                  <a:txBody>
                    <a:bodyPr/>
                    <a:lstStyle/>
                    <a:p>
                      <a:pPr algn="l" rtl="0" fontAlgn="ctr"/>
                      <a:r>
                        <a:rPr lang="ru-RU" sz="1400" u="none" strike="noStrike" baseline="0" dirty="0">
                          <a:effectLst/>
                          <a:latin typeface="Times New Roman" panose="02020603050405020304" pitchFamily="18" charset="0"/>
                        </a:rPr>
                        <a:t>Педагогические работники учреждений дополнительного образования детей</a:t>
                      </a:r>
                      <a:endParaRPr lang="ru-RU" sz="1400" b="0" i="0" u="none" strike="noStrike" baseline="0" dirty="0">
                        <a:solidFill>
                          <a:srgbClr val="000000"/>
                        </a:solidFill>
                        <a:effectLst/>
                        <a:latin typeface="Times New Roman" panose="02020603050405020304" pitchFamily="18" charset="0"/>
                      </a:endParaRPr>
                    </a:p>
                  </a:txBody>
                  <a:tcPr marL="7912" marR="7912" marT="7912" marB="0" anchor="ctr"/>
                </a:tc>
                <a:tc gridSpan="3">
                  <a:txBody>
                    <a:bodyPr/>
                    <a:lstStyle/>
                    <a:p>
                      <a:pPr algn="ctr" rtl="0" fontAlgn="ctr"/>
                      <a:endParaRPr lang="ru-RU" sz="1200" b="0" i="0" u="none" strike="noStrike" dirty="0" smtClean="0">
                        <a:solidFill>
                          <a:srgbClr val="000000"/>
                        </a:solidFill>
                        <a:effectLst/>
                        <a:latin typeface="Times New Roman"/>
                      </a:endParaRPr>
                    </a:p>
                    <a:p>
                      <a:pPr algn="ctr" rtl="0" fontAlgn="ctr"/>
                      <a:r>
                        <a:rPr lang="ru-RU" sz="1200" b="0" i="0" u="none" strike="noStrike" dirty="0" smtClean="0">
                          <a:solidFill>
                            <a:srgbClr val="000000"/>
                          </a:solidFill>
                          <a:effectLst/>
                          <a:latin typeface="Times New Roman"/>
                        </a:rPr>
                        <a:t>111,8</a:t>
                      </a:r>
                      <a:endParaRPr lang="ru-RU" sz="1200" b="0" i="0" u="none" strike="noStrike" dirty="0">
                        <a:solidFill>
                          <a:srgbClr val="000000"/>
                        </a:solidFill>
                        <a:effectLst/>
                        <a:latin typeface="Times New Roman"/>
                      </a:endParaRPr>
                    </a:p>
                  </a:txBody>
                  <a:tcPr marL="7620" marR="7620" marT="7620" marB="0" anchor="ctr"/>
                </a:tc>
                <a:tc hMerge="1">
                  <a:txBody>
                    <a:bodyPr/>
                    <a:lstStyle/>
                    <a:p>
                      <a:endParaRPr lang="ru-RU"/>
                    </a:p>
                  </a:txBody>
                  <a:tcPr/>
                </a:tc>
                <a:tc hMerge="1">
                  <a:txBody>
                    <a:bodyPr/>
                    <a:lstStyle/>
                    <a:p>
                      <a:endParaRPr lang="ru-RU"/>
                    </a:p>
                  </a:txBody>
                  <a:tcPr/>
                </a:tc>
                <a:tc>
                  <a:txBody>
                    <a:bodyPr/>
                    <a:lstStyle/>
                    <a:p>
                      <a:pPr algn="ctr" rtl="0" fontAlgn="ctr"/>
                      <a:endParaRPr lang="ru-RU" sz="1200" b="0" i="0" u="none" strike="noStrike" dirty="0" smtClean="0">
                        <a:solidFill>
                          <a:srgbClr val="000000"/>
                        </a:solidFill>
                        <a:effectLst/>
                        <a:latin typeface="Times New Roman"/>
                      </a:endParaRPr>
                    </a:p>
                    <a:p>
                      <a:pPr algn="ctr" rtl="0" fontAlgn="ctr"/>
                      <a:r>
                        <a:rPr lang="ru-RU" sz="1200" b="0" i="0" u="none" strike="noStrike" dirty="0" smtClean="0">
                          <a:solidFill>
                            <a:srgbClr val="000000"/>
                          </a:solidFill>
                          <a:effectLst/>
                          <a:latin typeface="Times New Roman"/>
                        </a:rPr>
                        <a:t>80</a:t>
                      </a:r>
                      <a:endParaRPr lang="ru-RU" sz="1200" b="0" i="0" u="none" strike="noStrike" dirty="0">
                        <a:solidFill>
                          <a:srgbClr val="000000"/>
                        </a:solidFill>
                        <a:effectLst/>
                        <a:latin typeface="Times New Roman"/>
                      </a:endParaRPr>
                    </a:p>
                  </a:txBody>
                  <a:tcPr marL="7620" marR="7620" marT="7620" marB="0" anchor="ctr"/>
                </a:tc>
                <a:tc gridSpan="2">
                  <a:txBody>
                    <a:bodyPr/>
                    <a:lstStyle/>
                    <a:p>
                      <a:pPr algn="ctr" rtl="0" fontAlgn="ctr"/>
                      <a:endParaRPr lang="ru-RU" sz="1200" b="0" i="0" u="none" strike="noStrike" dirty="0" smtClean="0">
                        <a:solidFill>
                          <a:srgbClr val="000000"/>
                        </a:solidFill>
                        <a:effectLst/>
                        <a:latin typeface="Times New Roman"/>
                      </a:endParaRPr>
                    </a:p>
                    <a:p>
                      <a:pPr algn="ctr" rtl="0" fontAlgn="ctr"/>
                      <a:r>
                        <a:rPr lang="ru-RU" sz="1200" b="0" i="0" u="none" strike="noStrike" dirty="0" smtClean="0">
                          <a:solidFill>
                            <a:srgbClr val="000000"/>
                          </a:solidFill>
                          <a:effectLst/>
                          <a:latin typeface="Times New Roman"/>
                        </a:rPr>
                        <a:t>62,5</a:t>
                      </a:r>
                      <a:endParaRPr lang="ru-RU" sz="1200" b="0" i="0" u="none" strike="noStrike" dirty="0">
                        <a:solidFill>
                          <a:srgbClr val="000000"/>
                        </a:solidFill>
                        <a:effectLst/>
                        <a:latin typeface="Times New Roman"/>
                      </a:endParaRPr>
                    </a:p>
                  </a:txBody>
                  <a:tcPr marL="7620" marR="7620" marT="7620" marB="0" anchor="ctr"/>
                </a:tc>
                <a:tc hMerge="1">
                  <a:txBody>
                    <a:bodyPr/>
                    <a:lstStyle/>
                    <a:p>
                      <a:endParaRPr lang="ru-RU"/>
                    </a:p>
                  </a:txBody>
                  <a:tcPr/>
                </a:tc>
                <a:tc>
                  <a:txBody>
                    <a:bodyPr/>
                    <a:lstStyle/>
                    <a:p>
                      <a:pPr algn="ctr" fontAlgn="b"/>
                      <a:r>
                        <a:rPr lang="ru-RU" sz="1200" b="0" i="0" u="none" strike="noStrike" dirty="0" smtClean="0">
                          <a:effectLst/>
                          <a:latin typeface="Times New Roman" panose="02020603050405020304" pitchFamily="18" charset="0"/>
                          <a:cs typeface="Times New Roman" panose="02020603050405020304" pitchFamily="18" charset="0"/>
                        </a:rPr>
                        <a:t>43 482,6</a:t>
                      </a:r>
                      <a:endParaRPr lang="ru-RU" sz="1200" b="0" i="0" u="none" strike="noStrike" dirty="0" smtClean="0">
                        <a:effectLst/>
                        <a:latin typeface="Times New Roman" panose="02020603050405020304" pitchFamily="18" charset="0"/>
                        <a:cs typeface="Times New Roman" panose="02020603050405020304" pitchFamily="18" charset="0"/>
                      </a:endParaRPr>
                    </a:p>
                    <a:p>
                      <a:pPr algn="ctr" fontAlgn="b"/>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b="0" i="0" u="none" strike="noStrike" dirty="0" smtClean="0">
                          <a:effectLst/>
                          <a:latin typeface="Times New Roman" panose="02020603050405020304" pitchFamily="18" charset="0"/>
                          <a:cs typeface="Times New Roman" panose="02020603050405020304" pitchFamily="18" charset="0"/>
                        </a:rPr>
                        <a:t>57 976,8</a:t>
                      </a:r>
                      <a:endParaRPr lang="ru-RU" sz="1200" b="0" i="0" u="none" strike="noStrike" dirty="0" smtClean="0">
                        <a:effectLst/>
                        <a:latin typeface="Times New Roman" panose="02020603050405020304" pitchFamily="18" charset="0"/>
                        <a:cs typeface="Times New Roman" panose="02020603050405020304" pitchFamily="18" charset="0"/>
                      </a:endParaRPr>
                    </a:p>
                    <a:p>
                      <a:pPr algn="ctr" fontAlgn="b"/>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b="0" i="0" u="none" strike="noStrike" dirty="0" smtClean="0">
                          <a:effectLst/>
                          <a:latin typeface="Times New Roman" panose="02020603050405020304" pitchFamily="18" charset="0"/>
                          <a:cs typeface="Times New Roman" panose="02020603050405020304" pitchFamily="18" charset="0"/>
                        </a:rPr>
                        <a:t>105,9</a:t>
                      </a:r>
                      <a:endParaRPr lang="ru-RU" sz="1200" b="0" i="0" u="none" strike="noStrike" dirty="0" smtClean="0">
                        <a:effectLst/>
                        <a:latin typeface="Times New Roman" panose="02020603050405020304" pitchFamily="18" charset="0"/>
                        <a:cs typeface="Times New Roman" panose="02020603050405020304" pitchFamily="18" charset="0"/>
                      </a:endParaRPr>
                    </a:p>
                    <a:p>
                      <a:pPr algn="ctr" fontAlgn="b"/>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0004"/>
                  </a:ext>
                </a:extLst>
              </a:tr>
              <a:tr h="688802">
                <a:tc>
                  <a:txBody>
                    <a:bodyPr/>
                    <a:lstStyle/>
                    <a:p>
                      <a:pPr algn="l" rtl="0" fontAlgn="ctr"/>
                      <a:r>
                        <a:rPr lang="ru-RU" sz="1400" u="none" strike="noStrike" baseline="0" dirty="0">
                          <a:effectLst/>
                          <a:latin typeface="Times New Roman" panose="02020603050405020304" pitchFamily="18" charset="0"/>
                        </a:rPr>
                        <a:t>Педагогические работники дошкольных образовательных учреждений</a:t>
                      </a:r>
                      <a:endParaRPr lang="ru-RU" sz="1400" b="0" i="0" u="none" strike="noStrike" baseline="0" dirty="0">
                        <a:solidFill>
                          <a:srgbClr val="000000"/>
                        </a:solidFill>
                        <a:effectLst/>
                        <a:latin typeface="Times New Roman" panose="02020603050405020304" pitchFamily="18" charset="0"/>
                      </a:endParaRPr>
                    </a:p>
                  </a:txBody>
                  <a:tcPr marL="7912" marR="7912" marT="7912" marB="0" anchor="ctr"/>
                </a:tc>
                <a:tc gridSpan="3">
                  <a:txBody>
                    <a:bodyPr/>
                    <a:lstStyle/>
                    <a:p>
                      <a:pPr algn="ctr" rtl="0" fontAlgn="ctr"/>
                      <a:endParaRPr lang="ru-RU" sz="1200" b="0" i="0" u="none" strike="noStrike" dirty="0" smtClean="0">
                        <a:solidFill>
                          <a:srgbClr val="000000"/>
                        </a:solidFill>
                        <a:effectLst/>
                        <a:latin typeface="Times New Roman"/>
                      </a:endParaRPr>
                    </a:p>
                    <a:p>
                      <a:pPr algn="ctr" rtl="0" fontAlgn="ctr"/>
                      <a:r>
                        <a:rPr lang="ru-RU" sz="1200" b="0" i="0" u="none" strike="noStrike" dirty="0" smtClean="0">
                          <a:solidFill>
                            <a:srgbClr val="000000"/>
                          </a:solidFill>
                          <a:effectLst/>
                          <a:latin typeface="Times New Roman"/>
                        </a:rPr>
                        <a:t>205</a:t>
                      </a:r>
                      <a:endParaRPr lang="ru-RU" sz="1200" b="0" i="0" u="none" strike="noStrike" dirty="0">
                        <a:solidFill>
                          <a:srgbClr val="000000"/>
                        </a:solidFill>
                        <a:effectLst/>
                        <a:latin typeface="Times New Roman"/>
                      </a:endParaRPr>
                    </a:p>
                  </a:txBody>
                  <a:tcPr marL="7620" marR="7620" marT="7620" marB="0" anchor="ctr"/>
                </a:tc>
                <a:tc hMerge="1">
                  <a:txBody>
                    <a:bodyPr/>
                    <a:lstStyle/>
                    <a:p>
                      <a:endParaRPr lang="ru-RU"/>
                    </a:p>
                  </a:txBody>
                  <a:tcPr/>
                </a:tc>
                <a:tc hMerge="1">
                  <a:txBody>
                    <a:bodyPr/>
                    <a:lstStyle/>
                    <a:p>
                      <a:endParaRPr lang="ru-RU"/>
                    </a:p>
                  </a:txBody>
                  <a:tcPr/>
                </a:tc>
                <a:tc>
                  <a:txBody>
                    <a:bodyPr/>
                    <a:lstStyle/>
                    <a:p>
                      <a:pPr algn="ctr" rtl="0" fontAlgn="ctr"/>
                      <a:endParaRPr lang="ru-RU" sz="1200" b="0" i="0" u="none" strike="noStrike" dirty="0" smtClean="0">
                        <a:solidFill>
                          <a:srgbClr val="000000"/>
                        </a:solidFill>
                        <a:effectLst/>
                        <a:latin typeface="Times New Roman"/>
                      </a:endParaRPr>
                    </a:p>
                    <a:p>
                      <a:pPr algn="ctr" rtl="0" fontAlgn="ctr"/>
                      <a:r>
                        <a:rPr lang="ru-RU" sz="1200" b="0" i="0" u="none" strike="noStrike" dirty="0" smtClean="0">
                          <a:solidFill>
                            <a:srgbClr val="000000"/>
                          </a:solidFill>
                          <a:effectLst/>
                          <a:latin typeface="Times New Roman"/>
                        </a:rPr>
                        <a:t>204</a:t>
                      </a:r>
                      <a:endParaRPr lang="ru-RU" sz="1200" b="0" i="0" u="none" strike="noStrike" dirty="0">
                        <a:solidFill>
                          <a:srgbClr val="000000"/>
                        </a:solidFill>
                        <a:effectLst/>
                        <a:latin typeface="Times New Roman"/>
                      </a:endParaRPr>
                    </a:p>
                  </a:txBody>
                  <a:tcPr marL="7620" marR="7620" marT="7620" marB="0" anchor="ctr"/>
                </a:tc>
                <a:tc gridSpan="2">
                  <a:txBody>
                    <a:bodyPr/>
                    <a:lstStyle/>
                    <a:p>
                      <a:pPr algn="ctr" rtl="0" fontAlgn="ctr"/>
                      <a:endParaRPr lang="ru-RU" sz="1200" b="0" i="0" u="none" strike="noStrike" dirty="0" smtClean="0">
                        <a:solidFill>
                          <a:srgbClr val="000000"/>
                        </a:solidFill>
                        <a:effectLst/>
                        <a:latin typeface="Times New Roman"/>
                      </a:endParaRPr>
                    </a:p>
                    <a:p>
                      <a:pPr algn="ctr" rtl="0" fontAlgn="ctr"/>
                      <a:r>
                        <a:rPr lang="ru-RU" sz="1200" b="0" i="0" u="none" strike="noStrike" dirty="0" smtClean="0">
                          <a:solidFill>
                            <a:srgbClr val="000000"/>
                          </a:solidFill>
                          <a:effectLst/>
                          <a:latin typeface="Times New Roman"/>
                        </a:rPr>
                        <a:t>203,3</a:t>
                      </a:r>
                      <a:endParaRPr lang="ru-RU" sz="1200" b="0" i="0" u="none" strike="noStrike" dirty="0">
                        <a:solidFill>
                          <a:srgbClr val="000000"/>
                        </a:solidFill>
                        <a:effectLst/>
                        <a:latin typeface="Times New Roman"/>
                      </a:endParaRPr>
                    </a:p>
                  </a:txBody>
                  <a:tcPr marL="7620" marR="7620" marT="7620" marB="0" anchor="ctr"/>
                </a:tc>
                <a:tc hMerge="1">
                  <a:txBody>
                    <a:bodyPr/>
                    <a:lstStyle/>
                    <a:p>
                      <a:endParaRPr lang="ru-RU"/>
                    </a:p>
                  </a:txBody>
                  <a:tcPr/>
                </a:tc>
                <a:tc>
                  <a:txBody>
                    <a:bodyPr/>
                    <a:lstStyle/>
                    <a:p>
                      <a:pPr algn="ctr" fontAlgn="b"/>
                      <a:r>
                        <a:rPr lang="ru-RU" sz="1200" b="0" i="0" u="none" strike="noStrike" dirty="0" smtClean="0">
                          <a:effectLst/>
                          <a:latin typeface="Times New Roman" panose="02020603050405020304" pitchFamily="18" charset="0"/>
                          <a:cs typeface="Times New Roman" panose="02020603050405020304" pitchFamily="18" charset="0"/>
                        </a:rPr>
                        <a:t>121 427,5</a:t>
                      </a:r>
                      <a:endParaRPr lang="ru-RU" sz="1200" b="0" i="0" u="none" strike="noStrike" dirty="0" smtClean="0">
                        <a:effectLst/>
                        <a:latin typeface="Times New Roman" panose="02020603050405020304" pitchFamily="18" charset="0"/>
                        <a:cs typeface="Times New Roman" panose="02020603050405020304" pitchFamily="18" charset="0"/>
                      </a:endParaRPr>
                    </a:p>
                    <a:p>
                      <a:pPr algn="ctr" fontAlgn="b"/>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b="0" i="0" u="none" strike="noStrike" dirty="0" smtClean="0">
                          <a:effectLst/>
                          <a:latin typeface="Times New Roman" panose="02020603050405020304" pitchFamily="18" charset="0"/>
                          <a:cs typeface="Times New Roman" panose="02020603050405020304" pitchFamily="18" charset="0"/>
                        </a:rPr>
                        <a:t>49 773,5</a:t>
                      </a:r>
                      <a:endParaRPr lang="ru-RU" sz="1200" b="0" i="0" u="none" strike="noStrike" dirty="0" smtClean="0">
                        <a:effectLst/>
                        <a:latin typeface="Times New Roman" panose="02020603050405020304" pitchFamily="18" charset="0"/>
                        <a:cs typeface="Times New Roman" panose="02020603050405020304" pitchFamily="18" charset="0"/>
                      </a:endParaRPr>
                    </a:p>
                    <a:p>
                      <a:pPr algn="ctr" fontAlgn="b"/>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200" b="0" i="0" u="none" strike="noStrike" dirty="0" smtClean="0">
                          <a:effectLst/>
                          <a:latin typeface="Times New Roman" panose="02020603050405020304" pitchFamily="18" charset="0"/>
                          <a:cs typeface="Times New Roman" panose="02020603050405020304" pitchFamily="18" charset="0"/>
                        </a:rPr>
                        <a:t>107,9</a:t>
                      </a:r>
                      <a:endParaRPr lang="ru-RU" sz="1200" b="0" i="0" u="none" strike="noStrike" dirty="0" smtClean="0">
                        <a:effectLst/>
                        <a:latin typeface="Times New Roman" panose="02020603050405020304" pitchFamily="18" charset="0"/>
                        <a:cs typeface="Times New Roman" panose="02020603050405020304" pitchFamily="18" charset="0"/>
                      </a:endParaRPr>
                    </a:p>
                    <a:p>
                      <a:pPr algn="ctr" fontAlgn="b"/>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 xmlns:a16="http://schemas.microsoft.com/office/drawing/2014/main" val="10005"/>
                  </a:ext>
                </a:extLst>
              </a:tr>
              <a:tr h="230258">
                <a:tc gridSpan="10">
                  <a:txBody>
                    <a:bodyPr/>
                    <a:lstStyle/>
                    <a:p>
                      <a:pPr algn="l" fontAlgn="b"/>
                      <a:endParaRPr lang="ru-RU" sz="1200" b="1" i="0" u="none" strike="noStrike" baseline="0" dirty="0">
                        <a:solidFill>
                          <a:srgbClr val="000000"/>
                        </a:solidFill>
                        <a:effectLst/>
                        <a:latin typeface="Times New Roman" panose="02020603050405020304" pitchFamily="18" charset="0"/>
                      </a:endParaRPr>
                    </a:p>
                  </a:txBody>
                  <a:tcPr marL="7912" marR="7912" marT="7912"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6"/>
                  </a:ext>
                </a:extLst>
              </a:tr>
              <a:tr h="230258">
                <a:tc>
                  <a:txBody>
                    <a:bodyPr/>
                    <a:lstStyle/>
                    <a:p>
                      <a:pPr algn="l"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c gridSpan="3">
                  <a:txBody>
                    <a:bodyPr/>
                    <a:lstStyle/>
                    <a:p>
                      <a:pPr algn="ctr"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c hMerge="1">
                  <a:txBody>
                    <a:bodyPr/>
                    <a:lstStyle/>
                    <a:p>
                      <a:endParaRPr lang="ru-RU"/>
                    </a:p>
                  </a:txBody>
                  <a:tcPr/>
                </a:tc>
                <a:tc hMerge="1">
                  <a:txBody>
                    <a:bodyPr/>
                    <a:lstStyle/>
                    <a:p>
                      <a:endParaRPr lang="ru-RU"/>
                    </a:p>
                  </a:txBody>
                  <a:tcPr/>
                </a:tc>
                <a:tc>
                  <a:txBody>
                    <a:bodyPr/>
                    <a:lstStyle/>
                    <a:p>
                      <a:pPr algn="ctr"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c gridSpan="2">
                  <a:txBody>
                    <a:bodyPr/>
                    <a:lstStyle/>
                    <a:p>
                      <a:pPr algn="ctr"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c hMerge="1">
                  <a:txBody>
                    <a:bodyPr/>
                    <a:lstStyle/>
                    <a:p>
                      <a:endParaRPr lang="ru-RU"/>
                    </a:p>
                  </a:txBody>
                  <a:tcPr/>
                </a:tc>
                <a:tc>
                  <a:txBody>
                    <a:bodyPr/>
                    <a:lstStyle/>
                    <a:p>
                      <a:pPr algn="ctr"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c>
                  <a:txBody>
                    <a:bodyPr/>
                    <a:lstStyle/>
                    <a:p>
                      <a:pPr algn="ctr"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tc>
                  <a:txBody>
                    <a:bodyPr/>
                    <a:lstStyle/>
                    <a:p>
                      <a:pPr algn="ctr" fontAlgn="b"/>
                      <a:endParaRPr lang="ru-RU" sz="1200" b="0" i="0" u="none" strike="noStrike" baseline="0" dirty="0">
                        <a:solidFill>
                          <a:srgbClr val="000000"/>
                        </a:solidFill>
                        <a:effectLst/>
                        <a:latin typeface="Times New Roman" panose="02020603050405020304" pitchFamily="18" charset="0"/>
                      </a:endParaRPr>
                    </a:p>
                  </a:txBody>
                  <a:tcPr marL="7912" marR="7912" marT="7912" marB="0" anchor="b"/>
                </a:tc>
                <a:extLst>
                  <a:ext uri="{0D108BD9-81ED-4DB2-BD59-A6C34878D82A}">
                    <a16:rowId xmlns="" xmlns:a16="http://schemas.microsoft.com/office/drawing/2014/main" val="10007"/>
                  </a:ext>
                </a:extLst>
              </a:tr>
            </a:tbl>
          </a:graphicData>
        </a:graphic>
      </p:graphicFrame>
      <p:pic>
        <p:nvPicPr>
          <p:cNvPr id="5"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388424" y="7160"/>
            <a:ext cx="752891" cy="909126"/>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783466D5-4684-485F-A2A8-A7189E0508E1}" type="slidenum">
              <a:rPr lang="ru-RU" smtClean="0"/>
              <a:pPr/>
              <a:t>21</a:t>
            </a:fld>
            <a:endParaRPr lang="ru-RU" dirty="0"/>
          </a:p>
        </p:txBody>
      </p:sp>
    </p:spTree>
    <p:extLst>
      <p:ext uri="{BB962C8B-B14F-4D97-AF65-F5344CB8AC3E}">
        <p14:creationId xmlns:p14="http://schemas.microsoft.com/office/powerpoint/2010/main" val="426528053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5" y="1857364"/>
            <a:ext cx="8072495"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0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Благодарим </a:t>
            </a:r>
          </a:p>
          <a:p>
            <a:pPr algn="ctr"/>
            <a:r>
              <a:rPr lang="ru-RU" sz="60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за внимание!</a:t>
            </a:r>
          </a:p>
        </p:txBody>
      </p:sp>
      <p:sp>
        <p:nvSpPr>
          <p:cNvPr id="3" name="Номер слайда 2"/>
          <p:cNvSpPr>
            <a:spLocks noGrp="1"/>
          </p:cNvSpPr>
          <p:nvPr>
            <p:ph type="sldNum" sz="quarter" idx="12"/>
          </p:nvPr>
        </p:nvSpPr>
        <p:spPr/>
        <p:txBody>
          <a:bodyPr/>
          <a:lstStyle/>
          <a:p>
            <a:fld id="{783466D5-4684-485F-A2A8-A7189E0508E1}" type="slidenum">
              <a:rPr lang="ru-RU" smtClean="0"/>
              <a:pPr/>
              <a:t>22</a:t>
            </a:fld>
            <a:endParaRPr lang="ru-RU" dirty="0"/>
          </a:p>
        </p:txBody>
      </p:sp>
    </p:spTree>
    <p:extLst>
      <p:ext uri="{BB962C8B-B14F-4D97-AF65-F5344CB8AC3E}">
        <p14:creationId xmlns:p14="http://schemas.microsoft.com/office/powerpoint/2010/main" val="4040526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568952" cy="3240360"/>
          </a:xfrm>
        </p:spPr>
        <p:txBody>
          <a:bodyPr anchor="ctr">
            <a:noAutofit/>
          </a:bodyPr>
          <a:lstStyle/>
          <a:p>
            <a:pPr algn="just"/>
            <a:r>
              <a:rPr lang="ru-RU" sz="1800" dirty="0">
                <a:latin typeface="Times New Roman" panose="02020603050405020304" pitchFamily="18" charset="0"/>
                <a:cs typeface="Times New Roman" panose="02020603050405020304" pitchFamily="18" charset="0"/>
              </a:rPr>
              <a:t>Настоящая брошюра подготовлена во исполнение муниципальной программы "Управление муниципальными финансами Волосовского муниципального района Ленинградской области", утвержденной постановлением администрации Волосовского муниципального района Ленинградской области от 11 сентября 2019 года № 1129. Бюджет для граждан в доступной для широкого круга пользователей форме раскрывает информацию об исполнении бюджета муниципального образования Волосовский муниципальный район Ленинградской области за </a:t>
            </a:r>
            <a:r>
              <a:rPr lang="ru-RU" sz="1800" dirty="0" smtClean="0">
                <a:latin typeface="Times New Roman" panose="02020603050405020304" pitchFamily="18" charset="0"/>
                <a:cs typeface="Times New Roman" panose="02020603050405020304" pitchFamily="18" charset="0"/>
              </a:rPr>
              <a:t>2022 </a:t>
            </a:r>
            <a:r>
              <a:rPr lang="ru-RU" sz="1800" dirty="0">
                <a:latin typeface="Times New Roman" panose="02020603050405020304" pitchFamily="18" charset="0"/>
                <a:cs typeface="Times New Roman" panose="02020603050405020304" pitchFamily="18" charset="0"/>
              </a:rPr>
              <a:t>год. Разработчиком брошюры "Бюджет для граждан" является комитет финансов администрации Волосовского муниципального района Ленинградской области.</a:t>
            </a:r>
          </a:p>
        </p:txBody>
      </p:sp>
      <p:sp>
        <p:nvSpPr>
          <p:cNvPr id="3" name="Подзаголовок 2"/>
          <p:cNvSpPr>
            <a:spLocks noGrp="1"/>
          </p:cNvSpPr>
          <p:nvPr>
            <p:ph type="subTitle" idx="1"/>
          </p:nvPr>
        </p:nvSpPr>
        <p:spPr>
          <a:xfrm>
            <a:off x="539552" y="3861048"/>
            <a:ext cx="6400800" cy="1752600"/>
          </a:xfrm>
        </p:spPr>
        <p:txBody>
          <a:bodyPr>
            <a:normAutofit/>
          </a:bodyPr>
          <a:lstStyle/>
          <a:p>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865561088"/>
              </p:ext>
            </p:extLst>
          </p:nvPr>
        </p:nvGraphicFramePr>
        <p:xfrm>
          <a:off x="611560" y="3789040"/>
          <a:ext cx="8280920" cy="2278380"/>
        </p:xfrm>
        <a:graphic>
          <a:graphicData uri="http://schemas.openxmlformats.org/drawingml/2006/table">
            <a:tbl>
              <a:tblPr>
                <a:tableStyleId>{5C22544A-7EE6-4342-B048-85BDC9FD1C3A}</a:tableStyleId>
              </a:tblPr>
              <a:tblGrid>
                <a:gridCol w="689016">
                  <a:extLst>
                    <a:ext uri="{9D8B030D-6E8A-4147-A177-3AD203B41FA5}">
                      <a16:colId xmlns="" xmlns:a16="http://schemas.microsoft.com/office/drawing/2014/main" val="20000"/>
                    </a:ext>
                  </a:extLst>
                </a:gridCol>
                <a:gridCol w="799147">
                  <a:extLst>
                    <a:ext uri="{9D8B030D-6E8A-4147-A177-3AD203B41FA5}">
                      <a16:colId xmlns="" xmlns:a16="http://schemas.microsoft.com/office/drawing/2014/main" val="20001"/>
                    </a:ext>
                  </a:extLst>
                </a:gridCol>
                <a:gridCol w="799147">
                  <a:extLst>
                    <a:ext uri="{9D8B030D-6E8A-4147-A177-3AD203B41FA5}">
                      <a16:colId xmlns="" xmlns:a16="http://schemas.microsoft.com/office/drawing/2014/main" val="20002"/>
                    </a:ext>
                  </a:extLst>
                </a:gridCol>
                <a:gridCol w="998935">
                  <a:extLst>
                    <a:ext uri="{9D8B030D-6E8A-4147-A177-3AD203B41FA5}">
                      <a16:colId xmlns="" xmlns:a16="http://schemas.microsoft.com/office/drawing/2014/main" val="20003"/>
                    </a:ext>
                  </a:extLst>
                </a:gridCol>
                <a:gridCol w="998935">
                  <a:extLst>
                    <a:ext uri="{9D8B030D-6E8A-4147-A177-3AD203B41FA5}">
                      <a16:colId xmlns="" xmlns:a16="http://schemas.microsoft.com/office/drawing/2014/main" val="20004"/>
                    </a:ext>
                  </a:extLst>
                </a:gridCol>
                <a:gridCol w="998935">
                  <a:extLst>
                    <a:ext uri="{9D8B030D-6E8A-4147-A177-3AD203B41FA5}">
                      <a16:colId xmlns="" xmlns:a16="http://schemas.microsoft.com/office/drawing/2014/main" val="20005"/>
                    </a:ext>
                  </a:extLst>
                </a:gridCol>
                <a:gridCol w="998935">
                  <a:extLst>
                    <a:ext uri="{9D8B030D-6E8A-4147-A177-3AD203B41FA5}">
                      <a16:colId xmlns="" xmlns:a16="http://schemas.microsoft.com/office/drawing/2014/main" val="20006"/>
                    </a:ext>
                  </a:extLst>
                </a:gridCol>
                <a:gridCol w="998935">
                  <a:extLst>
                    <a:ext uri="{9D8B030D-6E8A-4147-A177-3AD203B41FA5}">
                      <a16:colId xmlns="" xmlns:a16="http://schemas.microsoft.com/office/drawing/2014/main" val="20007"/>
                    </a:ext>
                  </a:extLst>
                </a:gridCol>
                <a:gridCol w="998935">
                  <a:extLst>
                    <a:ext uri="{9D8B030D-6E8A-4147-A177-3AD203B41FA5}">
                      <a16:colId xmlns="" xmlns:a16="http://schemas.microsoft.com/office/drawing/2014/main" val="20008"/>
                    </a:ext>
                  </a:extLst>
                </a:gridCol>
              </a:tblGrid>
              <a:tr h="182880">
                <a:tc gridSpan="3">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Контактная информация: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0000"/>
                  </a:ext>
                </a:extLst>
              </a:tr>
              <a:tr h="182880">
                <a:tc gridSpan="9">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Председатель комитета финансов</a:t>
                      </a:r>
                      <a:r>
                        <a:rPr lang="ru-RU" sz="1200" u="none" strike="noStrike" baseline="0" dirty="0">
                          <a:effectLst/>
                          <a:latin typeface="Times New Roman" panose="02020603050405020304" pitchFamily="18" charset="0"/>
                          <a:cs typeface="Times New Roman" panose="02020603050405020304" pitchFamily="18" charset="0"/>
                        </a:rPr>
                        <a:t>   </a:t>
                      </a:r>
                      <a:r>
                        <a:rPr lang="ru-RU" sz="1200" u="none" strike="noStrike" dirty="0">
                          <a:effectLst/>
                          <a:latin typeface="Times New Roman" panose="02020603050405020304" pitchFamily="18" charset="0"/>
                          <a:cs typeface="Times New Roman" panose="02020603050405020304" pitchFamily="18" charset="0"/>
                        </a:rPr>
                        <a:t> Бородина Лидия Викторовна</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182880">
                <a:tc gridSpan="5">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Адрес: 188410, Ленинградская область,  г. Волосово, ул. пл. Советов, 3а</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0002"/>
                  </a:ext>
                </a:extLst>
              </a:tr>
              <a:tr h="182880">
                <a:tc gridSpan="5">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Телефон (факс) 8(81373)21350,</a:t>
                      </a:r>
                      <a:r>
                        <a:rPr lang="ru-RU" sz="1200" u="none" strike="noStrike" baseline="0" dirty="0">
                          <a:effectLst/>
                          <a:latin typeface="Times New Roman" panose="02020603050405020304" pitchFamily="18" charset="0"/>
                          <a:cs typeface="Times New Roman" panose="02020603050405020304" pitchFamily="18" charset="0"/>
                        </a:rPr>
                        <a:t>  </a:t>
                      </a:r>
                      <a:r>
                        <a:rPr lang="ru-RU" sz="1200" u="none" strike="noStrike" dirty="0">
                          <a:effectLst/>
                          <a:latin typeface="Times New Roman" panose="02020603050405020304" pitchFamily="18" charset="0"/>
                          <a:cs typeface="Times New Roman" panose="02020603050405020304" pitchFamily="18" charset="0"/>
                        </a:rPr>
                        <a:t>(8(81373)23383)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0003"/>
                  </a:ext>
                </a:extLst>
              </a:tr>
              <a:tr h="182880">
                <a:tc gridSpan="6">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Адрес электронной почты : </a:t>
                      </a:r>
                      <a:r>
                        <a:rPr lang="en-US" sz="1200" u="none" strike="noStrike" dirty="0">
                          <a:effectLst/>
                          <a:latin typeface="Times New Roman" panose="02020603050405020304" pitchFamily="18" charset="0"/>
                          <a:cs typeface="Times New Roman" panose="02020603050405020304" pitchFamily="18" charset="0"/>
                        </a:rPr>
                        <a:t>kf@vlsgov.ru</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0004"/>
                  </a:ext>
                </a:extLst>
              </a:tr>
              <a:tr h="182880">
                <a:tc gridSpan="2">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Режим работы: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0005"/>
                  </a:ext>
                </a:extLst>
              </a:tr>
              <a:tr h="182880">
                <a:tc gridSpan="3">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с 8-00 до 17-00 </a:t>
                      </a:r>
                      <a:r>
                        <a:rPr lang="ru-RU" sz="1200" u="none" strike="noStrike" dirty="0" err="1">
                          <a:effectLst/>
                          <a:latin typeface="Times New Roman" panose="02020603050405020304" pitchFamily="18" charset="0"/>
                          <a:cs typeface="Times New Roman" panose="02020603050405020304" pitchFamily="18" charset="0"/>
                        </a:rPr>
                        <a:t>пн</a:t>
                      </a:r>
                      <a:r>
                        <a:rPr lang="ru-RU" sz="1200" u="none" strike="noStrike" dirty="0">
                          <a:effectLst/>
                          <a:latin typeface="Times New Roman" panose="02020603050405020304" pitchFamily="18" charset="0"/>
                          <a:cs typeface="Times New Roman" panose="02020603050405020304" pitchFamily="18" charset="0"/>
                        </a:rPr>
                        <a:t>, </a:t>
                      </a:r>
                      <a:r>
                        <a:rPr lang="ru-RU" sz="1200" u="none" strike="noStrike" dirty="0" err="1">
                          <a:effectLst/>
                          <a:latin typeface="Times New Roman" panose="02020603050405020304" pitchFamily="18" charset="0"/>
                          <a:cs typeface="Times New Roman" panose="02020603050405020304" pitchFamily="18" charset="0"/>
                        </a:rPr>
                        <a:t>вт</a:t>
                      </a:r>
                      <a:r>
                        <a:rPr lang="ru-RU" sz="1200" u="none" strike="noStrike" dirty="0">
                          <a:effectLst/>
                          <a:latin typeface="Times New Roman" panose="02020603050405020304" pitchFamily="18" charset="0"/>
                          <a:cs typeface="Times New Roman" panose="02020603050405020304" pitchFamily="18" charset="0"/>
                        </a:rPr>
                        <a:t>, ср, </a:t>
                      </a:r>
                      <a:r>
                        <a:rPr lang="ru-RU" sz="1200" u="none" strike="noStrike" dirty="0" err="1">
                          <a:effectLst/>
                          <a:latin typeface="Times New Roman" panose="02020603050405020304" pitchFamily="18" charset="0"/>
                          <a:cs typeface="Times New Roman" panose="02020603050405020304" pitchFamily="18" charset="0"/>
                        </a:rPr>
                        <a:t>чт</a:t>
                      </a:r>
                      <a:r>
                        <a:rPr lang="ru-RU" sz="1200" u="none" strike="noStrike" dirty="0">
                          <a:effectLst/>
                          <a:latin typeface="Times New Roman" panose="02020603050405020304" pitchFamily="18" charset="0"/>
                          <a:cs typeface="Times New Roman" panose="02020603050405020304" pitchFamily="18" charset="0"/>
                        </a:rPr>
                        <a:t>, пт.</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0006"/>
                  </a:ext>
                </a:extLst>
              </a:tr>
              <a:tr h="182880">
                <a:tc gridSpan="4">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обед с 12-00 до 13-00 Выходные </a:t>
                      </a:r>
                      <a:r>
                        <a:rPr lang="ru-RU" sz="1200" u="none" strike="noStrike" dirty="0" err="1">
                          <a:effectLst/>
                          <a:latin typeface="Times New Roman" panose="02020603050405020304" pitchFamily="18" charset="0"/>
                          <a:cs typeface="Times New Roman" panose="02020603050405020304" pitchFamily="18" charset="0"/>
                        </a:rPr>
                        <a:t>сб</a:t>
                      </a:r>
                      <a:r>
                        <a:rPr lang="ru-RU" sz="1200" u="none" strike="noStrike" dirty="0">
                          <a:effectLst/>
                          <a:latin typeface="Times New Roman" panose="02020603050405020304" pitchFamily="18" charset="0"/>
                          <a:cs typeface="Times New Roman" panose="02020603050405020304" pitchFamily="18" charset="0"/>
                        </a:rPr>
                        <a:t>, вс.</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0007"/>
                  </a:ext>
                </a:extLst>
              </a:tr>
              <a:tr h="182880">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just"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 xmlns:a16="http://schemas.microsoft.com/office/drawing/2014/main" val="10008"/>
                  </a:ext>
                </a:extLst>
              </a:tr>
              <a:tr h="182880">
                <a:tc gridSpan="9">
                  <a:txBody>
                    <a:bodyPr/>
                    <a:lstStyle/>
                    <a:p>
                      <a:pPr algn="just" fontAlgn="b"/>
                      <a:r>
                        <a:rPr lang="ru-RU" sz="1200" u="none" strike="noStrike" dirty="0">
                          <a:effectLst/>
                          <a:latin typeface="Times New Roman" panose="02020603050405020304" pitchFamily="18" charset="0"/>
                          <a:cs typeface="Times New Roman" panose="02020603050405020304" pitchFamily="18" charset="0"/>
                        </a:rPr>
                        <a:t>Информация размещена на официальном сайте администрации Волосовского муниципального района Ленинградской</a:t>
                      </a:r>
                      <a:r>
                        <a:rPr lang="ru-RU" sz="1200" u="none" strike="noStrike" baseline="0" dirty="0">
                          <a:effectLst/>
                          <a:latin typeface="Times New Roman" panose="02020603050405020304" pitchFamily="18" charset="0"/>
                          <a:cs typeface="Times New Roman" panose="02020603050405020304" pitchFamily="18" charset="0"/>
                        </a:rPr>
                        <a:t> области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9"/>
                  </a:ext>
                </a:extLst>
              </a:tr>
              <a:tr h="182880">
                <a:tc gridSpan="9">
                  <a:txBody>
                    <a:bodyPr/>
                    <a:lstStyle/>
                    <a:p>
                      <a:pPr algn="l" fontAlgn="b"/>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72795237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346050"/>
          </a:xfrm>
        </p:spPr>
        <p:txBody>
          <a:bodyPr>
            <a:normAutofit fontScale="90000"/>
          </a:bodyPr>
          <a:lstStyle/>
          <a:p>
            <a:r>
              <a:rPr lang="ru-RU" sz="2400" dirty="0">
                <a:latin typeface="Times New Roman" panose="02020603050405020304" pitchFamily="18" charset="0"/>
                <a:cs typeface="Times New Roman" panose="02020603050405020304" pitchFamily="18" charset="0"/>
              </a:rPr>
              <a:t>Основные понятия и термины</a:t>
            </a:r>
          </a:p>
        </p:txBody>
      </p:sp>
      <p:sp>
        <p:nvSpPr>
          <p:cNvPr id="3" name="Прямоугольник 2"/>
          <p:cNvSpPr/>
          <p:nvPr/>
        </p:nvSpPr>
        <p:spPr>
          <a:xfrm>
            <a:off x="251520" y="620688"/>
            <a:ext cx="8640960" cy="5670783"/>
          </a:xfrm>
          <a:prstGeom prst="rect">
            <a:avLst/>
          </a:prstGeom>
        </p:spPr>
        <p:txBody>
          <a:bodyPr wrap="square">
            <a:spAutoFit/>
          </a:bodyPr>
          <a:lstStyle/>
          <a:p>
            <a:r>
              <a:rPr lang="ru-RU" sz="1250" b="1" dirty="0">
                <a:latin typeface="Times New Roman" panose="02020603050405020304" pitchFamily="18" charset="0"/>
                <a:cs typeface="Times New Roman" panose="02020603050405020304" pitchFamily="18" charset="0"/>
              </a:rPr>
              <a:t>БЮДЖЕТ</a:t>
            </a:r>
            <a:r>
              <a:rPr lang="ru-RU" sz="1250" dirty="0">
                <a:latin typeface="Times New Roman" panose="02020603050405020304" pitchFamily="18" charset="0"/>
                <a:cs typeface="Times New Roman" panose="0202060305040502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Каждое муниципальное образование </a:t>
            </a:r>
            <a:r>
              <a:rPr lang="ru-RU" sz="1250" dirty="0" err="1">
                <a:latin typeface="Times New Roman" panose="02020603050405020304" pitchFamily="18" charset="0"/>
                <a:cs typeface="Times New Roman" panose="02020603050405020304" pitchFamily="18" charset="0"/>
              </a:rPr>
              <a:t>Волосовского</a:t>
            </a:r>
            <a:r>
              <a:rPr lang="ru-RU" sz="1250" dirty="0">
                <a:latin typeface="Times New Roman" panose="02020603050405020304" pitchFamily="18" charset="0"/>
                <a:cs typeface="Times New Roman" panose="02020603050405020304" pitchFamily="18" charset="0"/>
              </a:rPr>
              <a:t> района имеет собственный бюджет. Бюджет района предназначены для исполнения расходных обязательств муниципального района. Расходования органами местного самоуправления района денежных средств для исполнения расходных обязательств Российской Федерации и Ленинградской области не допускается.</a:t>
            </a:r>
          </a:p>
          <a:p>
            <a:r>
              <a:rPr lang="ru-RU" sz="1250" b="1" dirty="0">
                <a:latin typeface="Times New Roman" panose="02020603050405020304" pitchFamily="18" charset="0"/>
                <a:cs typeface="Times New Roman" panose="02020603050405020304" pitchFamily="18" charset="0"/>
              </a:rPr>
              <a:t>КОНСОЛИДИРОВАННЫЙ БЮДЖЕТ </a:t>
            </a:r>
            <a:r>
              <a:rPr lang="ru-RU" sz="1250" dirty="0">
                <a:latin typeface="Times New Roman" panose="02020603050405020304" pitchFamily="18" charset="0"/>
                <a:cs typeface="Times New Roman" panose="02020603050405020304" pitchFamily="18" charset="0"/>
              </a:rPr>
              <a:t>- свод бюджетов муниципальных образований </a:t>
            </a:r>
            <a:r>
              <a:rPr lang="ru-RU" sz="1250" dirty="0" err="1">
                <a:latin typeface="Times New Roman" panose="02020603050405020304" pitchFamily="18" charset="0"/>
                <a:cs typeface="Times New Roman" panose="02020603050405020304" pitchFamily="18" charset="0"/>
              </a:rPr>
              <a:t>Волосовского</a:t>
            </a:r>
            <a:r>
              <a:rPr lang="ru-RU" sz="1250" dirty="0">
                <a:latin typeface="Times New Roman" panose="02020603050405020304" pitchFamily="18" charset="0"/>
                <a:cs typeface="Times New Roman" panose="02020603050405020304" pitchFamily="18" charset="0"/>
              </a:rPr>
              <a:t> муниципального района без учета межбюджетных трансфертов между этими бюджетами.</a:t>
            </a:r>
          </a:p>
          <a:p>
            <a:r>
              <a:rPr lang="ru-RU" sz="1250" b="1" dirty="0">
                <a:latin typeface="Times New Roman" panose="02020603050405020304" pitchFamily="18" charset="0"/>
                <a:cs typeface="Times New Roman" panose="02020603050405020304" pitchFamily="18" charset="0"/>
              </a:rPr>
              <a:t>ДОХОДЫ БЮДЖЕТА</a:t>
            </a:r>
            <a:r>
              <a:rPr lang="ru-RU" sz="1250" dirty="0">
                <a:latin typeface="Times New Roman" panose="02020603050405020304" pitchFamily="18" charset="0"/>
                <a:cs typeface="Times New Roman" panose="02020603050405020304" pitchFamily="18" charset="0"/>
              </a:rPr>
              <a:t> - поступающие в бюджет денежные средства.</a:t>
            </a:r>
          </a:p>
          <a:p>
            <a:r>
              <a:rPr lang="ru-RU" sz="1250" b="1" dirty="0">
                <a:latin typeface="Times New Roman" panose="02020603050405020304" pitchFamily="18" charset="0"/>
                <a:cs typeface="Times New Roman" panose="02020603050405020304" pitchFamily="18" charset="0"/>
              </a:rPr>
              <a:t>РАСХОДЫ БЮДЖЕТА </a:t>
            </a:r>
            <a:r>
              <a:rPr lang="ru-RU" sz="1250" dirty="0">
                <a:latin typeface="Times New Roman" panose="02020603050405020304" pitchFamily="18" charset="0"/>
                <a:cs typeface="Times New Roman" panose="02020603050405020304" pitchFamily="18" charset="0"/>
              </a:rPr>
              <a:t>- выплачиваемые из бюджета денежные средства, которые направляются на финансовое обеспечение задач и функций органов местного самоуправления.</a:t>
            </a:r>
          </a:p>
          <a:p>
            <a:r>
              <a:rPr lang="ru-RU" sz="1250" b="1" dirty="0">
                <a:latin typeface="Times New Roman" panose="02020603050405020304" pitchFamily="18" charset="0"/>
                <a:cs typeface="Times New Roman" panose="02020603050405020304" pitchFamily="18" charset="0"/>
              </a:rPr>
              <a:t>ДЕФИЦИТ БЮДЖЕТА </a:t>
            </a:r>
            <a:r>
              <a:rPr lang="ru-RU" sz="1250" dirty="0">
                <a:latin typeface="Times New Roman" panose="02020603050405020304" pitchFamily="18" charset="0"/>
                <a:cs typeface="Times New Roman" panose="02020603050405020304" pitchFamily="18" charset="0"/>
              </a:rPr>
              <a:t>- превышение расходов бюджета над его доходами.</a:t>
            </a:r>
          </a:p>
          <a:p>
            <a:r>
              <a:rPr lang="ru-RU" sz="1250" b="1" dirty="0">
                <a:latin typeface="Times New Roman" panose="02020603050405020304" pitchFamily="18" charset="0"/>
                <a:cs typeface="Times New Roman" panose="02020603050405020304" pitchFamily="18" charset="0"/>
              </a:rPr>
              <a:t>ПРОФИЦИТ БЮДЖЕТА </a:t>
            </a:r>
            <a:r>
              <a:rPr lang="ru-RU" sz="1250" dirty="0">
                <a:latin typeface="Times New Roman" panose="02020603050405020304" pitchFamily="18" charset="0"/>
                <a:cs typeface="Times New Roman" panose="02020603050405020304" pitchFamily="18" charset="0"/>
              </a:rPr>
              <a:t>- превышение доходов бюджета над его расходами.</a:t>
            </a:r>
          </a:p>
          <a:p>
            <a:r>
              <a:rPr lang="ru-RU" sz="1250" b="1" dirty="0">
                <a:latin typeface="Times New Roman" panose="02020603050405020304" pitchFamily="18" charset="0"/>
                <a:cs typeface="Times New Roman" panose="02020603050405020304" pitchFamily="18" charset="0"/>
              </a:rPr>
              <a:t>БЮДЖЕТНЫЕ АССИГНОВАНИЯ </a:t>
            </a:r>
            <a:r>
              <a:rPr lang="ru-RU" sz="1250" dirty="0">
                <a:latin typeface="Times New Roman" panose="02020603050405020304" pitchFamily="18" charset="0"/>
                <a:cs typeface="Times New Roman" panose="02020603050405020304" pitchFamily="18" charset="0"/>
              </a:rPr>
              <a:t>- предельные объемы денежных средств, предусмотренных в соответствующем финансовом году для исполнения бюджетных обязательств.</a:t>
            </a:r>
          </a:p>
          <a:p>
            <a:r>
              <a:rPr lang="ru-RU" sz="1250" b="1" dirty="0">
                <a:latin typeface="Times New Roman" panose="02020603050405020304" pitchFamily="18" charset="0"/>
                <a:cs typeface="Times New Roman" panose="02020603050405020304" pitchFamily="18" charset="0"/>
              </a:rPr>
              <a:t>МЕЖБЮДЖЕТНЫЕ ТРАНСФЕРТЫ </a:t>
            </a:r>
            <a:r>
              <a:rPr lang="ru-RU" sz="1250" dirty="0">
                <a:latin typeface="Times New Roman" panose="02020603050405020304" pitchFamily="18" charset="0"/>
                <a:cs typeface="Times New Roman" panose="02020603050405020304"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a:t>
            </a:r>
          </a:p>
          <a:p>
            <a:r>
              <a:rPr lang="ru-RU" sz="1250" b="1" dirty="0">
                <a:latin typeface="Times New Roman" panose="02020603050405020304" pitchFamily="18" charset="0"/>
                <a:cs typeface="Times New Roman" panose="02020603050405020304" pitchFamily="18" charset="0"/>
              </a:rPr>
              <a:t>ТЕКУЩИЙ ФИНАНСОВЫЙ ГОД </a:t>
            </a:r>
            <a:r>
              <a:rPr lang="ru-RU" sz="1250" dirty="0">
                <a:latin typeface="Times New Roman" panose="02020603050405020304" pitchFamily="18" charset="0"/>
                <a:cs typeface="Times New Roman" panose="02020603050405020304" pitchFamily="18" charset="0"/>
              </a:rPr>
              <a:t>-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p>
          <a:p>
            <a:r>
              <a:rPr lang="ru-RU" sz="1250" b="1" dirty="0">
                <a:latin typeface="Times New Roman" panose="02020603050405020304" pitchFamily="18" charset="0"/>
                <a:cs typeface="Times New Roman" panose="02020603050405020304" pitchFamily="18" charset="0"/>
              </a:rPr>
              <a:t>ОЧЕРЕДНОЙ ФИНАНСОВЫЙ ГОД</a:t>
            </a:r>
            <a:r>
              <a:rPr lang="ru-RU" sz="1250" dirty="0">
                <a:latin typeface="Times New Roman" panose="02020603050405020304" pitchFamily="18" charset="0"/>
                <a:cs typeface="Times New Roman" panose="02020603050405020304" pitchFamily="18" charset="0"/>
              </a:rPr>
              <a:t> - год, следующий за текущим финансовым годом.</a:t>
            </a:r>
          </a:p>
          <a:p>
            <a:r>
              <a:rPr lang="ru-RU" sz="1250" b="1" dirty="0">
                <a:latin typeface="Times New Roman" panose="02020603050405020304" pitchFamily="18" charset="0"/>
                <a:cs typeface="Times New Roman" panose="02020603050405020304" pitchFamily="18" charset="0"/>
              </a:rPr>
              <a:t>ПЛАНОВЫЙ ПЕРИОД </a:t>
            </a:r>
            <a:r>
              <a:rPr lang="ru-RU" sz="1250" dirty="0">
                <a:latin typeface="Times New Roman" panose="02020603050405020304" pitchFamily="18" charset="0"/>
                <a:cs typeface="Times New Roman" panose="02020603050405020304" pitchFamily="18" charset="0"/>
              </a:rPr>
              <a:t>- два финансовых года, следующие за очередным финансовым годом.</a:t>
            </a:r>
          </a:p>
          <a:p>
            <a:r>
              <a:rPr lang="ru-RU" sz="1250" b="1" dirty="0">
                <a:latin typeface="Times New Roman" panose="02020603050405020304" pitchFamily="18" charset="0"/>
                <a:cs typeface="Times New Roman" panose="02020603050405020304" pitchFamily="18" charset="0"/>
              </a:rPr>
              <a:t>ОТЧЕТНЫЙ ФИНАНСОВЫЙ ГОД </a:t>
            </a:r>
            <a:r>
              <a:rPr lang="ru-RU" sz="1250" dirty="0">
                <a:latin typeface="Times New Roman" panose="02020603050405020304" pitchFamily="18" charset="0"/>
                <a:cs typeface="Times New Roman" panose="02020603050405020304" pitchFamily="18" charset="0"/>
              </a:rPr>
              <a:t>- год, предшествующий текущему финансовому году.</a:t>
            </a:r>
          </a:p>
          <a:p>
            <a:r>
              <a:rPr lang="ru-RU" sz="1250" b="1" dirty="0">
                <a:latin typeface="Times New Roman" panose="02020603050405020304" pitchFamily="18" charset="0"/>
                <a:cs typeface="Times New Roman" panose="02020603050405020304" pitchFamily="18" charset="0"/>
              </a:rPr>
              <a:t>МУНИЦИПАЛЬНАЯ ПРОГРАММА </a:t>
            </a:r>
            <a:r>
              <a:rPr lang="ru-RU" sz="1250" dirty="0">
                <a:latin typeface="Times New Roman" panose="02020603050405020304" pitchFamily="18" charset="0"/>
                <a:cs typeface="Times New Roman" panose="02020603050405020304" pitchFamily="18" charset="0"/>
              </a:rPr>
              <a:t>- документ, содержащий комплекс планируемых мероприятий (результатов), взаимоувязанных по задачам, срокам осуществления, исполнителям и ресурсам, обеспечивающих достижение приоритетов и целей по соответствующим направлениям социально-экономического развития муниципального образования.</a:t>
            </a:r>
          </a:p>
          <a:p>
            <a:r>
              <a:rPr lang="ru-RU" sz="1250" b="1" dirty="0">
                <a:latin typeface="Times New Roman" panose="02020603050405020304" pitchFamily="18" charset="0"/>
                <a:cs typeface="Times New Roman" panose="02020603050405020304" pitchFamily="18" charset="0"/>
              </a:rPr>
              <a:t>ГЛАВНЫЙ РАСПОРЯДИТЕЛЬ БЮДЖЕТНЫХ СРЕДСТВ </a:t>
            </a:r>
            <a:r>
              <a:rPr lang="ru-RU" sz="1250" dirty="0">
                <a:latin typeface="Times New Roman" panose="02020603050405020304" pitchFamily="18" charset="0"/>
                <a:cs typeface="Times New Roman" panose="02020603050405020304" pitchFamily="18" charset="0"/>
              </a:rPr>
              <a:t>- орган местного самоуправления, указанный в ведомственной структуре расходов бюджета, имеющий право распределять бюджетные ассигнования и лимиты бюджетных обязательств между подведомственными получателями бюджетных средств.</a:t>
            </a:r>
            <a:r>
              <a:rPr lang="ru-RU" sz="1250" b="1" dirty="0"/>
              <a:t> </a:t>
            </a:r>
          </a:p>
          <a:p>
            <a:r>
              <a:rPr lang="ru-RU" sz="1250" b="1" dirty="0">
                <a:latin typeface="Times New Roman" panose="02020603050405020304" pitchFamily="18" charset="0"/>
                <a:cs typeface="Times New Roman" panose="02020603050405020304" pitchFamily="18" charset="0"/>
              </a:rPr>
              <a:t>ПОЛУЧАТЕЛЬ БЮДЖЕТНЫХ СРЕДСТВ </a:t>
            </a:r>
            <a:r>
              <a:rPr lang="ru-RU" sz="1250" dirty="0">
                <a:latin typeface="Times New Roman" panose="02020603050405020304" pitchFamily="18" charset="0"/>
                <a:cs typeface="Times New Roman" panose="02020603050405020304" pitchFamily="18" charset="0"/>
              </a:rPr>
              <a:t>- казенное учреждение, имеющий право на принятие и (или) исполнение бюджетных обязательств от имени муниципального образования за счет средств бюджета района.</a:t>
            </a:r>
          </a:p>
        </p:txBody>
      </p:sp>
      <p:pic>
        <p:nvPicPr>
          <p:cNvPr id="6" name="Picture 2"/>
          <p:cNvPicPr>
            <a:picLocks noChangeAspect="1" noChangeArrowheads="1"/>
          </p:cNvPicPr>
          <p:nvPr/>
        </p:nvPicPr>
        <p:blipFill>
          <a:blip r:embed="rId2" cstate="print"/>
          <a:srcRect/>
          <a:stretch>
            <a:fillRect/>
          </a:stretch>
        </p:blipFill>
        <p:spPr bwMode="auto">
          <a:xfrm>
            <a:off x="8532440" y="0"/>
            <a:ext cx="611560" cy="728239"/>
          </a:xfrm>
          <a:prstGeom prst="rect">
            <a:avLst/>
          </a:prstGeom>
          <a:noFill/>
          <a:ln w="9525">
            <a:noFill/>
            <a:miter lim="800000"/>
            <a:headEnd/>
            <a:tailEnd/>
          </a:ln>
          <a:effectLst/>
        </p:spPr>
      </p:pic>
    </p:spTree>
    <p:extLst>
      <p:ext uri="{BB962C8B-B14F-4D97-AF65-F5344CB8AC3E}">
        <p14:creationId xmlns:p14="http://schemas.microsoft.com/office/powerpoint/2010/main" val="396257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920880" cy="1143000"/>
          </a:xfrm>
        </p:spPr>
        <p:txBody>
          <a:bodyPr>
            <a:normAutofit fontScale="90000"/>
          </a:bodyPr>
          <a:lstStyle/>
          <a:p>
            <a:r>
              <a:rPr lang="ru-RU" sz="2800" dirty="0">
                <a:latin typeface="Times New Roman" panose="02020603050405020304" pitchFamily="18" charset="0"/>
                <a:cs typeface="Times New Roman" panose="02020603050405020304" pitchFamily="18" charset="0"/>
              </a:rPr>
              <a:t>Общие сведения о муниципальном образовании Волосовский муниципальный </a:t>
            </a:r>
            <a:r>
              <a:rPr lang="ru-RU" sz="2800" dirty="0" smtClean="0">
                <a:latin typeface="Times New Roman" panose="02020603050405020304" pitchFamily="18" charset="0"/>
                <a:cs typeface="Times New Roman" panose="02020603050405020304" pitchFamily="18" charset="0"/>
              </a:rPr>
              <a:t>район</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Ленинградской области</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8775" y="1600200"/>
            <a:ext cx="8311339" cy="47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3" cstate="print"/>
          <a:srcRect/>
          <a:stretch>
            <a:fillRect/>
          </a:stretch>
        </p:blipFill>
        <p:spPr bwMode="auto">
          <a:xfrm>
            <a:off x="8496230" y="0"/>
            <a:ext cx="647770" cy="782191"/>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8235752" y="0"/>
            <a:ext cx="908248" cy="1081532"/>
          </a:xfrm>
          <a:prstGeom prst="rect">
            <a:avLst/>
          </a:prstGeom>
          <a:noFill/>
          <a:ln w="9525">
            <a:noFill/>
            <a:miter lim="800000"/>
            <a:headEnd/>
            <a:tailEnd/>
          </a:ln>
          <a:effectLst/>
        </p:spPr>
      </p:pic>
      <p:sp>
        <p:nvSpPr>
          <p:cNvPr id="7" name="TextBox 6"/>
          <p:cNvSpPr txBox="1"/>
          <p:nvPr/>
        </p:nvSpPr>
        <p:spPr>
          <a:xfrm>
            <a:off x="611560" y="1628800"/>
            <a:ext cx="4896544" cy="246221"/>
          </a:xfrm>
          <a:prstGeom prst="rect">
            <a:avLst/>
          </a:prstGeom>
          <a:noFill/>
        </p:spPr>
        <p:txBody>
          <a:bodyPr wrap="square" rtlCol="0">
            <a:spAutoFit/>
          </a:bodyPr>
          <a:lstStyle/>
          <a:p>
            <a:r>
              <a:rPr lang="ru-RU" sz="1000" dirty="0">
                <a:latin typeface="Times New Roman" pitchFamily="18" charset="0"/>
                <a:cs typeface="Times New Roman" pitchFamily="18" charset="0"/>
              </a:rPr>
              <a:t>Административно –территориальное деление </a:t>
            </a:r>
            <a:r>
              <a:rPr lang="ru-RU" sz="1000" dirty="0" err="1">
                <a:latin typeface="Times New Roman" pitchFamily="18" charset="0"/>
                <a:cs typeface="Times New Roman" pitchFamily="18" charset="0"/>
              </a:rPr>
              <a:t>Волосовского</a:t>
            </a:r>
            <a:r>
              <a:rPr lang="ru-RU" sz="1000" dirty="0">
                <a:latin typeface="Times New Roman" pitchFamily="18" charset="0"/>
                <a:cs typeface="Times New Roman" pitchFamily="18" charset="0"/>
              </a:rPr>
              <a:t> муниципального района</a:t>
            </a:r>
          </a:p>
        </p:txBody>
      </p:sp>
      <p:sp>
        <p:nvSpPr>
          <p:cNvPr id="8" name="TextBox 7"/>
          <p:cNvSpPr txBox="1"/>
          <p:nvPr/>
        </p:nvSpPr>
        <p:spPr>
          <a:xfrm>
            <a:off x="539552" y="6309320"/>
            <a:ext cx="4896544" cy="230832"/>
          </a:xfrm>
          <a:prstGeom prst="rect">
            <a:avLst/>
          </a:prstGeom>
          <a:noFill/>
        </p:spPr>
        <p:txBody>
          <a:bodyPr wrap="square" rtlCol="0">
            <a:spAutoFit/>
          </a:bodyPr>
          <a:lstStyle/>
          <a:p>
            <a:pPr algn="ctr"/>
            <a:r>
              <a:rPr lang="ru-RU" sz="900" dirty="0">
                <a:latin typeface="Times New Roman" pitchFamily="18" charset="0"/>
                <a:cs typeface="Times New Roman" pitchFamily="18" charset="0"/>
              </a:rPr>
              <a:t>Численность населения Волосовского района на 1 января </a:t>
            </a:r>
            <a:r>
              <a:rPr lang="ru-RU" sz="900" dirty="0" smtClean="0">
                <a:latin typeface="Times New Roman" pitchFamily="18" charset="0"/>
                <a:cs typeface="Times New Roman" pitchFamily="18" charset="0"/>
              </a:rPr>
              <a:t>2023 </a:t>
            </a:r>
            <a:r>
              <a:rPr lang="ru-RU" sz="900" dirty="0">
                <a:latin typeface="Times New Roman" pitchFamily="18" charset="0"/>
                <a:cs typeface="Times New Roman" pitchFamily="18" charset="0"/>
              </a:rPr>
              <a:t>года  </a:t>
            </a:r>
            <a:r>
              <a:rPr lang="ru-RU" sz="900" dirty="0" smtClean="0">
                <a:latin typeface="Times New Roman" pitchFamily="18" charset="0"/>
                <a:cs typeface="Times New Roman" pitchFamily="18" charset="0"/>
              </a:rPr>
              <a:t>51 600 </a:t>
            </a:r>
            <a:r>
              <a:rPr lang="ru-RU" sz="900" dirty="0">
                <a:latin typeface="Times New Roman" pitchFamily="18" charset="0"/>
                <a:cs typeface="Times New Roman" pitchFamily="18" charset="0"/>
              </a:rPr>
              <a:t>человек</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776" y="1600200"/>
            <a:ext cx="8311339" cy="47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08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7560840" cy="1354078"/>
          </a:xfrm>
        </p:spPr>
        <p:txBody>
          <a:bodyPr>
            <a:noAutofit/>
          </a:bodyPr>
          <a:lstStyle/>
          <a:p>
            <a:r>
              <a:rPr lang="ru-RU" sz="2400" b="1" dirty="0">
                <a:latin typeface="Times New Roman" panose="02020603050405020304" pitchFamily="18" charset="0"/>
                <a:cs typeface="Times New Roman" panose="02020603050405020304" pitchFamily="18" charset="0"/>
              </a:rPr>
              <a:t>Исполнение бюджета муниципального образования Волосовский муниципальный район </a:t>
            </a: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Ленинградской </a:t>
            </a:r>
            <a:r>
              <a:rPr lang="ru-RU" sz="2400" b="1" dirty="0">
                <a:latin typeface="Times New Roman" panose="02020603050405020304" pitchFamily="18" charset="0"/>
                <a:cs typeface="Times New Roman" panose="02020603050405020304" pitchFamily="18" charset="0"/>
              </a:rPr>
              <a:t>области за 20</a:t>
            </a:r>
            <a:r>
              <a:rPr lang="en-US" sz="2400" b="1" dirty="0" smtClean="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3</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год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642973553"/>
              </p:ext>
            </p:extLst>
          </p:nvPr>
        </p:nvGraphicFramePr>
        <p:xfrm>
          <a:off x="125018" y="1772816"/>
          <a:ext cx="8911477" cy="3845543"/>
        </p:xfrm>
        <a:graphic>
          <a:graphicData uri="http://schemas.openxmlformats.org/drawingml/2006/table">
            <a:tbl>
              <a:tblPr firstRow="1" bandRow="1">
                <a:tableStyleId>{5C22544A-7EE6-4342-B048-85BDC9FD1C3A}</a:tableStyleId>
              </a:tblPr>
              <a:tblGrid>
                <a:gridCol w="1278630">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gridCol w="947760">
                  <a:extLst>
                    <a:ext uri="{9D8B030D-6E8A-4147-A177-3AD203B41FA5}">
                      <a16:colId xmlns="" xmlns:a16="http://schemas.microsoft.com/office/drawing/2014/main" val="20004"/>
                    </a:ext>
                  </a:extLst>
                </a:gridCol>
                <a:gridCol w="1070446">
                  <a:extLst>
                    <a:ext uri="{9D8B030D-6E8A-4147-A177-3AD203B41FA5}">
                      <a16:colId xmlns="" xmlns:a16="http://schemas.microsoft.com/office/drawing/2014/main" val="20005"/>
                    </a:ext>
                  </a:extLst>
                </a:gridCol>
                <a:gridCol w="1438178">
                  <a:extLst>
                    <a:ext uri="{9D8B030D-6E8A-4147-A177-3AD203B41FA5}">
                      <a16:colId xmlns="" xmlns:a16="http://schemas.microsoft.com/office/drawing/2014/main" val="20006"/>
                    </a:ext>
                  </a:extLst>
                </a:gridCol>
                <a:gridCol w="1008111">
                  <a:extLst>
                    <a:ext uri="{9D8B030D-6E8A-4147-A177-3AD203B41FA5}">
                      <a16:colId xmlns="" xmlns:a16="http://schemas.microsoft.com/office/drawing/2014/main" val="20007"/>
                    </a:ext>
                  </a:extLst>
                </a:gridCol>
              </a:tblGrid>
              <a:tr h="1132264">
                <a:tc gridSpan="3">
                  <a:txBody>
                    <a:bodyPr/>
                    <a:lstStyle/>
                    <a:p>
                      <a:pPr algn="ctr"/>
                      <a:r>
                        <a:rPr lang="ru-RU" sz="1600" dirty="0">
                          <a:latin typeface="Times New Roman" panose="02020603050405020304" pitchFamily="18" charset="0"/>
                          <a:cs typeface="Times New Roman" panose="02020603050405020304" pitchFamily="18" charset="0"/>
                        </a:rPr>
                        <a:t>Доходы</a:t>
                      </a:r>
                      <a:endParaRPr lang="en-US" sz="1600" dirty="0">
                        <a:latin typeface="Times New Roman" panose="02020603050405020304" pitchFamily="18" charset="0"/>
                        <a:cs typeface="Times New Roman" panose="02020603050405020304" pitchFamily="18" charset="0"/>
                      </a:endParaRPr>
                    </a:p>
                    <a:p>
                      <a:pPr algn="ctr"/>
                      <a:endParaRPr lang="en-US" sz="1000" b="1" dirty="0"/>
                    </a:p>
                    <a:p>
                      <a:pPr algn="ctr"/>
                      <a:r>
                        <a:rPr lang="ru-RU" sz="1200" b="1" dirty="0"/>
                        <a:t>(млн. руб.)</a:t>
                      </a:r>
                      <a:endParaRPr lang="ru-RU" sz="1200" dirty="0">
                        <a:latin typeface="Times New Roman" panose="02020603050405020304" pitchFamily="18" charset="0"/>
                        <a:cs typeface="Times New Roman" panose="02020603050405020304" pitchFamily="18" charset="0"/>
                      </a:endParaRPr>
                    </a:p>
                  </a:txBody>
                  <a:tcPr marL="82323" marR="82323"/>
                </a:tc>
                <a:tc hMerge="1">
                  <a:txBody>
                    <a:bodyPr/>
                    <a:lstStyle/>
                    <a:p>
                      <a:endParaRPr lang="ru-RU" dirty="0"/>
                    </a:p>
                  </a:txBody>
                  <a:tcPr/>
                </a:tc>
                <a:tc hMerge="1">
                  <a:txBody>
                    <a:bodyPr/>
                    <a:lstStyle/>
                    <a:p>
                      <a:endParaRPr lang="ru-RU" dirty="0"/>
                    </a:p>
                  </a:txBody>
                  <a:tcPr/>
                </a:tc>
                <a:tc gridSpan="3">
                  <a:txBody>
                    <a:bodyPr/>
                    <a:lstStyle/>
                    <a:p>
                      <a:pPr algn="ctr"/>
                      <a:r>
                        <a:rPr lang="ru-RU" sz="1800" dirty="0">
                          <a:latin typeface="Times New Roman" panose="02020603050405020304" pitchFamily="18" charset="0"/>
                          <a:cs typeface="Times New Roman" panose="02020603050405020304" pitchFamily="18" charset="0"/>
                        </a:rPr>
                        <a:t>Расходы</a:t>
                      </a:r>
                      <a:endParaRPr lang="en-US" sz="1800" dirty="0">
                        <a:latin typeface="Times New Roman" panose="02020603050405020304" pitchFamily="18" charset="0"/>
                        <a:cs typeface="Times New Roman" panose="02020603050405020304" pitchFamily="18" charset="0"/>
                      </a:endParaRPr>
                    </a:p>
                    <a:p>
                      <a:pPr algn="ctr"/>
                      <a:endParaRPr lang="en-US" sz="1200" b="1" dirty="0"/>
                    </a:p>
                    <a:p>
                      <a:pPr algn="ctr"/>
                      <a:r>
                        <a:rPr lang="ru-RU" sz="1200" b="1" dirty="0"/>
                        <a:t>(млн. руб.)</a:t>
                      </a:r>
                      <a:endParaRPr lang="ru-RU" sz="1200" dirty="0">
                        <a:latin typeface="Times New Roman" panose="02020603050405020304" pitchFamily="18" charset="0"/>
                        <a:cs typeface="Times New Roman" panose="02020603050405020304" pitchFamily="18" charset="0"/>
                      </a:endParaRPr>
                    </a:p>
                    <a:p>
                      <a:pPr algn="ctr"/>
                      <a:endParaRPr lang="ru-RU" sz="1800" dirty="0">
                        <a:latin typeface="Times New Roman" panose="02020603050405020304" pitchFamily="18" charset="0"/>
                        <a:cs typeface="Times New Roman" panose="02020603050405020304" pitchFamily="18" charset="0"/>
                      </a:endParaRPr>
                    </a:p>
                  </a:txBody>
                  <a:tcPr marL="82323" marR="82323"/>
                </a:tc>
                <a:tc hMerge="1">
                  <a:txBody>
                    <a:bodyPr/>
                    <a:lstStyle/>
                    <a:p>
                      <a:pPr algn="ctr"/>
                      <a:endParaRPr lang="ru-RU" dirty="0"/>
                    </a:p>
                  </a:txBody>
                  <a:tcPr/>
                </a:tc>
                <a:tc hMerge="1">
                  <a:txBody>
                    <a:bodyPr/>
                    <a:lstStyle/>
                    <a:p>
                      <a:pPr algn="ctr"/>
                      <a:endParaRPr lang="ru-RU" dirty="0"/>
                    </a:p>
                  </a:txBody>
                  <a:tcPr/>
                </a:tc>
                <a:tc gridSpan="2">
                  <a:txBody>
                    <a:bodyPr/>
                    <a:lstStyle/>
                    <a:p>
                      <a:pPr algn="ctr"/>
                      <a:r>
                        <a:rPr lang="ru-RU" sz="1400" dirty="0">
                          <a:latin typeface="Times New Roman" panose="02020603050405020304" pitchFamily="18" charset="0"/>
                          <a:cs typeface="Times New Roman" panose="02020603050405020304" pitchFamily="18" charset="0"/>
                        </a:rPr>
                        <a:t>Дефицит(-), профицит(+)</a:t>
                      </a:r>
                    </a:p>
                  </a:txBody>
                  <a:tcPr marL="82323" marR="82323"/>
                </a:tc>
                <a:tc hMerge="1">
                  <a:txBody>
                    <a:bodyPr/>
                    <a:lstStyle/>
                    <a:p>
                      <a:endParaRPr lang="ru-RU" dirty="0"/>
                    </a:p>
                  </a:txBody>
                  <a:tcPr/>
                </a:tc>
                <a:extLst>
                  <a:ext uri="{0D108BD9-81ED-4DB2-BD59-A6C34878D82A}">
                    <a16:rowId xmlns="" xmlns:a16="http://schemas.microsoft.com/office/drawing/2014/main" val="10000"/>
                  </a:ext>
                </a:extLst>
              </a:tr>
              <a:tr h="1388016">
                <a:tc>
                  <a:txBody>
                    <a:bodyPr/>
                    <a:lstStyle/>
                    <a:p>
                      <a:pPr algn="ctr"/>
                      <a:endParaRPr lang="ru-RU" sz="1200" b="0" dirty="0">
                        <a:latin typeface="Times New Roman" panose="02020603050405020304" pitchFamily="18" charset="0"/>
                        <a:cs typeface="Times New Roman" panose="02020603050405020304" pitchFamily="18" charset="0"/>
                      </a:endParaRPr>
                    </a:p>
                    <a:p>
                      <a:pPr algn="ctr"/>
                      <a:endParaRPr lang="ru-RU" sz="1200" b="0" dirty="0">
                        <a:latin typeface="Times New Roman" panose="02020603050405020304" pitchFamily="18" charset="0"/>
                        <a:cs typeface="Times New Roman" panose="02020603050405020304" pitchFamily="18" charset="0"/>
                      </a:endParaRPr>
                    </a:p>
                    <a:p>
                      <a:pPr algn="ctr"/>
                      <a:r>
                        <a:rPr lang="ru-RU" sz="1200" b="0" dirty="0">
                          <a:latin typeface="Times New Roman" panose="02020603050405020304" pitchFamily="18" charset="0"/>
                          <a:cs typeface="Times New Roman" panose="02020603050405020304" pitchFamily="18" charset="0"/>
                        </a:rPr>
                        <a:t>Утвержденные</a:t>
                      </a:r>
                      <a:r>
                        <a:rPr lang="ru-RU" sz="1200" b="0" baseline="0" dirty="0">
                          <a:latin typeface="Times New Roman" panose="02020603050405020304" pitchFamily="18" charset="0"/>
                          <a:cs typeface="Times New Roman" panose="02020603050405020304" pitchFamily="18" charset="0"/>
                        </a:rPr>
                        <a:t> </a:t>
                      </a:r>
                    </a:p>
                    <a:p>
                      <a:pPr algn="ctr"/>
                      <a:r>
                        <a:rPr lang="ru-RU" sz="1200" b="0" baseline="0" dirty="0">
                          <a:latin typeface="Times New Roman" panose="02020603050405020304" pitchFamily="18" charset="0"/>
                          <a:cs typeface="Times New Roman" panose="02020603050405020304" pitchFamily="18" charset="0"/>
                        </a:rPr>
                        <a:t>бюджетные назначения</a:t>
                      </a:r>
                      <a:endParaRPr lang="ru-RU" sz="1200" b="0" dirty="0">
                        <a:latin typeface="Times New Roman" panose="02020603050405020304" pitchFamily="18" charset="0"/>
                        <a:cs typeface="Times New Roman" panose="02020603050405020304" pitchFamily="18" charset="0"/>
                      </a:endParaRPr>
                    </a:p>
                  </a:txBody>
                  <a:tcPr marL="82323" marR="82323"/>
                </a:tc>
                <a:tc>
                  <a:txBody>
                    <a:bodyPr/>
                    <a:lstStyle/>
                    <a:p>
                      <a:endParaRPr lang="ru-RU" sz="1200" b="0" dirty="0">
                        <a:latin typeface="Times New Roman" panose="02020603050405020304" pitchFamily="18" charset="0"/>
                        <a:cs typeface="Times New Roman" panose="02020603050405020304" pitchFamily="18" charset="0"/>
                      </a:endParaRPr>
                    </a:p>
                    <a:p>
                      <a:endParaRPr lang="ru-RU" sz="1200" b="0" dirty="0">
                        <a:latin typeface="Times New Roman" panose="02020603050405020304" pitchFamily="18" charset="0"/>
                        <a:cs typeface="Times New Roman" panose="02020603050405020304" pitchFamily="18" charset="0"/>
                      </a:endParaRPr>
                    </a:p>
                    <a:p>
                      <a:pPr algn="ctr"/>
                      <a:r>
                        <a:rPr lang="ru-RU" sz="1200" b="0" dirty="0">
                          <a:latin typeface="Times New Roman" panose="02020603050405020304" pitchFamily="18" charset="0"/>
                          <a:cs typeface="Times New Roman" panose="02020603050405020304" pitchFamily="18" charset="0"/>
                        </a:rPr>
                        <a:t>Исполнено</a:t>
                      </a:r>
                      <a:r>
                        <a:rPr lang="ru-RU" sz="1200" b="0" baseline="0" dirty="0">
                          <a:latin typeface="Times New Roman" panose="02020603050405020304" pitchFamily="18" charset="0"/>
                          <a:cs typeface="Times New Roman" panose="02020603050405020304" pitchFamily="18" charset="0"/>
                        </a:rPr>
                        <a:t> на </a:t>
                      </a:r>
                      <a:r>
                        <a:rPr lang="ru-RU" sz="1200" b="0" baseline="0" dirty="0" smtClean="0">
                          <a:latin typeface="Times New Roman" panose="02020603050405020304" pitchFamily="18" charset="0"/>
                          <a:cs typeface="Times New Roman" panose="02020603050405020304" pitchFamily="18" charset="0"/>
                        </a:rPr>
                        <a:t>01.01.202</a:t>
                      </a:r>
                      <a:r>
                        <a:rPr lang="en-US" sz="1200" b="0" baseline="0" dirty="0" smtClean="0">
                          <a:latin typeface="Times New Roman" panose="02020603050405020304" pitchFamily="18" charset="0"/>
                          <a:cs typeface="Times New Roman" panose="02020603050405020304" pitchFamily="18" charset="0"/>
                        </a:rPr>
                        <a:t>4 </a:t>
                      </a:r>
                      <a:endParaRPr lang="ru-RU" sz="1200" b="0" dirty="0">
                        <a:latin typeface="Times New Roman" panose="02020603050405020304" pitchFamily="18" charset="0"/>
                        <a:cs typeface="Times New Roman" panose="02020603050405020304" pitchFamily="18" charset="0"/>
                      </a:endParaRPr>
                    </a:p>
                  </a:txBody>
                  <a:tcPr marL="82323" marR="82323"/>
                </a:tc>
                <a:tc>
                  <a:txBody>
                    <a:bodyPr/>
                    <a:lstStyle/>
                    <a:p>
                      <a:endParaRPr lang="ru-RU" sz="1200" b="0" dirty="0">
                        <a:latin typeface="Times New Roman" panose="02020603050405020304" pitchFamily="18" charset="0"/>
                        <a:cs typeface="Times New Roman" panose="02020603050405020304" pitchFamily="18" charset="0"/>
                      </a:endParaRPr>
                    </a:p>
                    <a:p>
                      <a:pPr algn="ctr"/>
                      <a:endParaRPr lang="en-US" sz="1200" b="0" dirty="0">
                        <a:latin typeface="Times New Roman" panose="02020603050405020304" pitchFamily="18" charset="0"/>
                        <a:cs typeface="Times New Roman" panose="02020603050405020304" pitchFamily="18" charset="0"/>
                      </a:endParaRPr>
                    </a:p>
                    <a:p>
                      <a:pPr algn="ctr"/>
                      <a:r>
                        <a:rPr lang="ru-RU" sz="1200" b="0" dirty="0">
                          <a:latin typeface="Times New Roman" panose="02020603050405020304" pitchFamily="18" charset="0"/>
                          <a:cs typeface="Times New Roman" panose="02020603050405020304" pitchFamily="18" charset="0"/>
                        </a:rPr>
                        <a:t>% исполнения</a:t>
                      </a:r>
                    </a:p>
                  </a:txBody>
                  <a:tcPr marL="82323" marR="82323"/>
                </a:tc>
                <a:tc>
                  <a:txBody>
                    <a:bodyPr/>
                    <a:lstStyle/>
                    <a:p>
                      <a:pPr marL="0" algn="ctr" defTabSz="914400" rtl="0" eaLnBrk="1" latinLnBrk="0" hangingPunct="1"/>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r>
                        <a:rPr lang="ru-RU" sz="1200" b="0" kern="1200" dirty="0">
                          <a:solidFill>
                            <a:schemeClr val="dk1"/>
                          </a:solidFill>
                          <a:latin typeface="Times New Roman" panose="02020603050405020304" pitchFamily="18" charset="0"/>
                          <a:ea typeface="+mn-ea"/>
                          <a:cs typeface="Times New Roman" panose="02020603050405020304" pitchFamily="18" charset="0"/>
                        </a:rPr>
                        <a:t>Утвержденные бюджетные назначения</a:t>
                      </a:r>
                    </a:p>
                  </a:txBody>
                  <a:tcPr marL="82323" marR="82323"/>
                </a:tc>
                <a:tc>
                  <a:txBody>
                    <a:bodyPr/>
                    <a:lstStyle/>
                    <a:p>
                      <a:pPr marL="0" algn="ctr" defTabSz="914400" rtl="0" eaLnBrk="1" latinLnBrk="0" hangingPunct="1"/>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r>
                        <a:rPr lang="ru-RU" sz="1200" b="0" kern="1200" dirty="0">
                          <a:solidFill>
                            <a:schemeClr val="dk1"/>
                          </a:solidFill>
                          <a:latin typeface="Times New Roman" panose="02020603050405020304" pitchFamily="18" charset="0"/>
                          <a:ea typeface="+mn-ea"/>
                          <a:cs typeface="Times New Roman" panose="02020603050405020304" pitchFamily="18" charset="0"/>
                        </a:rPr>
                        <a:t>Исполнено</a:t>
                      </a:r>
                    </a:p>
                    <a:p>
                      <a:pPr marL="0" algn="ctr" defTabSz="914400" rtl="0" eaLnBrk="1" latinLnBrk="0" hangingPunct="1"/>
                      <a:r>
                        <a:rPr lang="ru-RU" sz="1200" b="0" kern="1200" dirty="0">
                          <a:solidFill>
                            <a:schemeClr val="dk1"/>
                          </a:solidFill>
                          <a:latin typeface="Times New Roman" panose="02020603050405020304" pitchFamily="18" charset="0"/>
                          <a:ea typeface="+mn-ea"/>
                          <a:cs typeface="Times New Roman" panose="02020603050405020304" pitchFamily="18" charset="0"/>
                        </a:rPr>
                        <a:t>на</a:t>
                      </a:r>
                      <a:r>
                        <a:rPr lang="ru-RU" sz="1200" b="0" kern="1200" baseline="0" dirty="0">
                          <a:solidFill>
                            <a:schemeClr val="dk1"/>
                          </a:solidFill>
                          <a:latin typeface="Times New Roman" panose="02020603050405020304" pitchFamily="18" charset="0"/>
                          <a:ea typeface="+mn-ea"/>
                          <a:cs typeface="Times New Roman" panose="02020603050405020304" pitchFamily="18" charset="0"/>
                        </a:rPr>
                        <a:t> </a:t>
                      </a:r>
                    </a:p>
                    <a:p>
                      <a:pPr marL="0" algn="ctr" defTabSz="914400" rtl="0" eaLnBrk="1" latinLnBrk="0" hangingPunct="1"/>
                      <a:r>
                        <a:rPr lang="ru-RU" sz="1200" b="0" kern="1200" baseline="0" dirty="0">
                          <a:solidFill>
                            <a:schemeClr val="dk1"/>
                          </a:solidFill>
                          <a:latin typeface="Times New Roman" panose="02020603050405020304" pitchFamily="18" charset="0"/>
                          <a:ea typeface="+mn-ea"/>
                          <a:cs typeface="Times New Roman" panose="02020603050405020304" pitchFamily="18" charset="0"/>
                        </a:rPr>
                        <a:t>01</a:t>
                      </a:r>
                      <a:r>
                        <a:rPr lang="en-US" sz="1200" b="0" kern="1200" baseline="0" dirty="0">
                          <a:solidFill>
                            <a:schemeClr val="dk1"/>
                          </a:solidFill>
                          <a:latin typeface="Times New Roman" panose="02020603050405020304" pitchFamily="18" charset="0"/>
                          <a:ea typeface="+mn-ea"/>
                          <a:cs typeface="Times New Roman" panose="02020603050405020304" pitchFamily="18" charset="0"/>
                        </a:rPr>
                        <a:t>.01.20</a:t>
                      </a:r>
                      <a:r>
                        <a:rPr lang="ru-RU" sz="1200" b="0" kern="1200" baseline="0" dirty="0" smtClean="0">
                          <a:solidFill>
                            <a:schemeClr val="dk1"/>
                          </a:solidFill>
                          <a:latin typeface="Times New Roman" panose="02020603050405020304" pitchFamily="18" charset="0"/>
                          <a:ea typeface="+mn-ea"/>
                          <a:cs typeface="Times New Roman" panose="02020603050405020304" pitchFamily="18" charset="0"/>
                        </a:rPr>
                        <a:t>2</a:t>
                      </a:r>
                      <a:r>
                        <a:rPr lang="en-US" sz="1200" b="0" kern="1200" baseline="0" dirty="0" smtClean="0">
                          <a:solidFill>
                            <a:schemeClr val="dk1"/>
                          </a:solidFill>
                          <a:latin typeface="Times New Roman" panose="02020603050405020304" pitchFamily="18" charset="0"/>
                          <a:ea typeface="+mn-ea"/>
                          <a:cs typeface="Times New Roman" panose="02020603050405020304" pitchFamily="18" charset="0"/>
                        </a:rPr>
                        <a:t>4</a:t>
                      </a:r>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txBody>
                  <a:tcPr marL="82323" marR="82323"/>
                </a:tc>
                <a:tc>
                  <a:txBody>
                    <a:bodyPr/>
                    <a:lstStyle/>
                    <a:p>
                      <a:pPr algn="ctr"/>
                      <a:endParaRPr lang="ru-RU" sz="1200" b="0" dirty="0">
                        <a:latin typeface="Times New Roman" panose="02020603050405020304" pitchFamily="18" charset="0"/>
                        <a:cs typeface="Times New Roman" panose="02020603050405020304" pitchFamily="18" charset="0"/>
                      </a:endParaRPr>
                    </a:p>
                    <a:p>
                      <a:pPr algn="ctr"/>
                      <a:endParaRPr lang="ru-RU" sz="1200" b="0" dirty="0">
                        <a:latin typeface="Times New Roman" panose="02020603050405020304" pitchFamily="18" charset="0"/>
                        <a:cs typeface="Times New Roman" panose="02020603050405020304" pitchFamily="18" charset="0"/>
                      </a:endParaRPr>
                    </a:p>
                    <a:p>
                      <a:pPr algn="ctr"/>
                      <a:r>
                        <a:rPr lang="ru-RU" sz="1200" b="0" dirty="0">
                          <a:latin typeface="Times New Roman" panose="02020603050405020304" pitchFamily="18" charset="0"/>
                          <a:cs typeface="Times New Roman" panose="02020603050405020304" pitchFamily="18" charset="0"/>
                        </a:rPr>
                        <a:t>% исполнения</a:t>
                      </a:r>
                    </a:p>
                  </a:txBody>
                  <a:tcPr marL="82323" marR="82323"/>
                </a:tc>
                <a:tc>
                  <a:txBody>
                    <a:bodyPr/>
                    <a:lstStyle/>
                    <a:p>
                      <a:pPr marL="0" algn="ctr" defTabSz="914400" rtl="0" eaLnBrk="1" latinLnBrk="0" hangingPunct="1"/>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r>
                        <a:rPr lang="ru-RU" sz="1200" b="0" kern="1200" dirty="0">
                          <a:solidFill>
                            <a:schemeClr val="dk1"/>
                          </a:solidFill>
                          <a:latin typeface="Times New Roman" panose="02020603050405020304" pitchFamily="18" charset="0"/>
                          <a:ea typeface="+mn-ea"/>
                          <a:cs typeface="Times New Roman" panose="02020603050405020304" pitchFamily="18" charset="0"/>
                        </a:rPr>
                        <a:t>Утвержденные бюджетные назначения</a:t>
                      </a:r>
                    </a:p>
                    <a:p>
                      <a:pPr marL="0" algn="ctr" defTabSz="914400" rtl="0" eaLnBrk="1" latinLnBrk="0" hangingPunct="1"/>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txBody>
                  <a:tcPr marL="82323" marR="82323"/>
                </a:tc>
                <a:tc>
                  <a:txBody>
                    <a:bodyPr/>
                    <a:lstStyle/>
                    <a:p>
                      <a:pPr marL="0" algn="ctr" defTabSz="914400" rtl="0" eaLnBrk="1" latinLnBrk="0" hangingPunct="1"/>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p>
                      <a:pPr marL="0" algn="ctr" defTabSz="914400" rtl="0" eaLnBrk="1" latinLnBrk="0" hangingPunct="1"/>
                      <a:r>
                        <a:rPr lang="ru-RU" sz="1200" b="0" dirty="0">
                          <a:latin typeface="Times New Roman" panose="02020603050405020304" pitchFamily="18" charset="0"/>
                          <a:cs typeface="Times New Roman" panose="02020603050405020304" pitchFamily="18" charset="0"/>
                        </a:rPr>
                        <a:t>Исполнено</a:t>
                      </a:r>
                      <a:r>
                        <a:rPr lang="ru-RU" sz="1200" b="0" baseline="0" dirty="0">
                          <a:latin typeface="Times New Roman" panose="02020603050405020304" pitchFamily="18" charset="0"/>
                          <a:cs typeface="Times New Roman" panose="02020603050405020304" pitchFamily="18" charset="0"/>
                        </a:rPr>
                        <a:t> на </a:t>
                      </a:r>
                      <a:r>
                        <a:rPr lang="ru-RU" sz="1200" b="0" baseline="0" dirty="0" smtClean="0">
                          <a:latin typeface="Times New Roman" panose="02020603050405020304" pitchFamily="18" charset="0"/>
                          <a:cs typeface="Times New Roman" panose="02020603050405020304" pitchFamily="18" charset="0"/>
                        </a:rPr>
                        <a:t>01.01.202</a:t>
                      </a:r>
                      <a:r>
                        <a:rPr lang="en-US" sz="1200" b="0" baseline="0" smtClean="0">
                          <a:latin typeface="Times New Roman" panose="02020603050405020304" pitchFamily="18" charset="0"/>
                          <a:cs typeface="Times New Roman" panose="02020603050405020304" pitchFamily="18" charset="0"/>
                        </a:rPr>
                        <a:t>4</a:t>
                      </a:r>
                      <a:endParaRPr lang="ru-RU" sz="1200" b="0" kern="1200" dirty="0">
                        <a:solidFill>
                          <a:schemeClr val="dk1"/>
                        </a:solidFill>
                        <a:latin typeface="Times New Roman" panose="02020603050405020304" pitchFamily="18" charset="0"/>
                        <a:ea typeface="+mn-ea"/>
                        <a:cs typeface="Times New Roman" panose="02020603050405020304" pitchFamily="18" charset="0"/>
                      </a:endParaRPr>
                    </a:p>
                  </a:txBody>
                  <a:tcPr marL="82323" marR="82323"/>
                </a:tc>
                <a:extLst>
                  <a:ext uri="{0D108BD9-81ED-4DB2-BD59-A6C34878D82A}">
                    <a16:rowId xmlns="" xmlns:a16="http://schemas.microsoft.com/office/drawing/2014/main" val="10001"/>
                  </a:ext>
                </a:extLst>
              </a:tr>
              <a:tr h="1325263">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2 315,0</a:t>
                      </a:r>
                      <a:endParaRPr lang="ru-RU" sz="1800" b="1" dirty="0">
                        <a:solidFill>
                          <a:schemeClr val="tx1"/>
                        </a:solidFill>
                        <a:latin typeface="Times New Roman" panose="02020603050405020304" pitchFamily="18" charset="0"/>
                        <a:cs typeface="Times New Roman" panose="02020603050405020304" pitchFamily="18" charset="0"/>
                      </a:endParaRPr>
                    </a:p>
                  </a:txBody>
                  <a:tcPr marL="82323" marR="82323"/>
                </a:tc>
                <a:tc>
                  <a: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2 </a:t>
                      </a:r>
                      <a:r>
                        <a:rPr lang="en-US" sz="1800" b="1" dirty="0" smtClean="0">
                          <a:solidFill>
                            <a:schemeClr val="tx1"/>
                          </a:solidFill>
                          <a:latin typeface="Times New Roman" panose="02020603050405020304" pitchFamily="18" charset="0"/>
                          <a:cs typeface="Times New Roman" panose="02020603050405020304" pitchFamily="18" charset="0"/>
                        </a:rPr>
                        <a:t>366,8</a:t>
                      </a:r>
                      <a:endParaRPr lang="ru-RU" sz="1800" b="1" dirty="0">
                        <a:solidFill>
                          <a:schemeClr val="tx1"/>
                        </a:solidFill>
                        <a:latin typeface="Times New Roman" panose="02020603050405020304" pitchFamily="18" charset="0"/>
                        <a:cs typeface="Times New Roman" panose="02020603050405020304" pitchFamily="18" charset="0"/>
                      </a:endParaRPr>
                    </a:p>
                  </a:txBody>
                  <a:tcPr marL="82323" marR="82323"/>
                </a:tc>
                <a:tc>
                  <a:txBody>
                    <a:bodyPr/>
                    <a:lstStyle/>
                    <a:p>
                      <a:pPr algn="ctr"/>
                      <a:r>
                        <a:rPr lang="en-US" sz="1800" b="1" dirty="0" smtClean="0">
                          <a:solidFill>
                            <a:schemeClr val="tx1"/>
                          </a:solidFill>
                          <a:latin typeface="Times New Roman" panose="02020603050405020304" pitchFamily="18" charset="0"/>
                          <a:cs typeface="Times New Roman" panose="02020603050405020304" pitchFamily="18" charset="0"/>
                        </a:rPr>
                        <a:t>102,2</a:t>
                      </a:r>
                      <a:endParaRPr lang="ru-RU" sz="1800" b="1" dirty="0">
                        <a:solidFill>
                          <a:schemeClr val="tx1"/>
                        </a:solidFill>
                        <a:latin typeface="Times New Roman" panose="02020603050405020304" pitchFamily="18" charset="0"/>
                        <a:cs typeface="Times New Roman" panose="02020603050405020304" pitchFamily="18" charset="0"/>
                      </a:endParaRPr>
                    </a:p>
                  </a:txBody>
                  <a:tcPr marL="82323" marR="82323"/>
                </a:tc>
                <a:tc>
                  <a: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2 </a:t>
                      </a:r>
                      <a:r>
                        <a:rPr lang="ru-RU" sz="1800" b="1" dirty="0" smtClean="0">
                          <a:solidFill>
                            <a:schemeClr val="tx1"/>
                          </a:solidFill>
                          <a:latin typeface="Times New Roman" panose="02020603050405020304" pitchFamily="18" charset="0"/>
                          <a:cs typeface="Times New Roman" panose="02020603050405020304" pitchFamily="18" charset="0"/>
                        </a:rPr>
                        <a:t>320,9</a:t>
                      </a:r>
                      <a:endParaRPr lang="ru-RU" sz="1800" b="1" dirty="0">
                        <a:solidFill>
                          <a:schemeClr val="tx1"/>
                        </a:solidFill>
                        <a:latin typeface="Times New Roman" panose="02020603050405020304" pitchFamily="18" charset="0"/>
                        <a:cs typeface="Times New Roman" panose="02020603050405020304" pitchFamily="18" charset="0"/>
                      </a:endParaRPr>
                    </a:p>
                  </a:txBody>
                  <a:tcPr marL="82323" marR="82323"/>
                </a:tc>
                <a:tc>
                  <a: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2 </a:t>
                      </a:r>
                      <a:r>
                        <a:rPr lang="ru-RU" sz="1800" b="1" dirty="0" smtClean="0">
                          <a:solidFill>
                            <a:schemeClr val="tx1"/>
                          </a:solidFill>
                          <a:latin typeface="Times New Roman" panose="02020603050405020304" pitchFamily="18" charset="0"/>
                          <a:cs typeface="Times New Roman" panose="02020603050405020304" pitchFamily="18" charset="0"/>
                        </a:rPr>
                        <a:t>294,0</a:t>
                      </a:r>
                      <a:endParaRPr lang="ru-RU" sz="1800" b="1" dirty="0">
                        <a:solidFill>
                          <a:schemeClr val="tx1"/>
                        </a:solidFill>
                        <a:latin typeface="Times New Roman" panose="02020603050405020304" pitchFamily="18" charset="0"/>
                        <a:cs typeface="Times New Roman" panose="02020603050405020304" pitchFamily="18" charset="0"/>
                      </a:endParaRPr>
                    </a:p>
                  </a:txBody>
                  <a:tcPr marL="82323" marR="82323"/>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98,8</a:t>
                      </a:r>
                      <a:endParaRPr lang="ru-RU" sz="1800" b="1" dirty="0">
                        <a:solidFill>
                          <a:schemeClr val="tx1"/>
                        </a:solidFill>
                        <a:latin typeface="Times New Roman" panose="02020603050405020304" pitchFamily="18" charset="0"/>
                        <a:cs typeface="Times New Roman" panose="02020603050405020304" pitchFamily="18" charset="0"/>
                      </a:endParaRPr>
                    </a:p>
                  </a:txBody>
                  <a:tcPr marL="82323" marR="82323"/>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-5,9</a:t>
                      </a:r>
                      <a:endParaRPr lang="ru-RU"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72,8</a:t>
                      </a:r>
                      <a:endParaRPr lang="ru-RU" sz="1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bl>
          </a:graphicData>
        </a:graphic>
      </p:graphicFrame>
      <p:pic>
        <p:nvPicPr>
          <p:cNvPr id="5"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256587" y="0"/>
            <a:ext cx="887413" cy="1071563"/>
          </a:xfrm>
          <a:prstGeom prst="rect">
            <a:avLst/>
          </a:prstGeom>
          <a:noFill/>
          <a:ln w="9525">
            <a:noFill/>
            <a:miter lim="800000"/>
            <a:headEnd/>
            <a:tailEnd/>
          </a:ln>
        </p:spPr>
      </p:pic>
      <p:sp>
        <p:nvSpPr>
          <p:cNvPr id="3" name="TextBox 2"/>
          <p:cNvSpPr txBox="1"/>
          <p:nvPr/>
        </p:nvSpPr>
        <p:spPr>
          <a:xfrm>
            <a:off x="6487972" y="1412776"/>
            <a:ext cx="1788541" cy="276999"/>
          </a:xfrm>
          <a:prstGeom prst="rect">
            <a:avLst/>
          </a:prstGeom>
          <a:noFill/>
        </p:spPr>
        <p:txBody>
          <a:bodyPr wrap="square" rtlCol="0">
            <a:spAutoFit/>
          </a:bodyPr>
          <a:lstStyle/>
          <a:p>
            <a:r>
              <a:rPr lang="ru-RU" sz="1200" b="1" dirty="0"/>
              <a:t>(млн. руб.)</a:t>
            </a:r>
            <a:endParaRPr lang="ru-RU" sz="1200"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5</a:t>
            </a:fld>
            <a:endParaRPr lang="ru-RU" dirty="0"/>
          </a:p>
        </p:txBody>
      </p:sp>
    </p:spTree>
    <p:extLst>
      <p:ext uri="{BB962C8B-B14F-4D97-AF65-F5344CB8AC3E}">
        <p14:creationId xmlns:p14="http://schemas.microsoft.com/office/powerpoint/2010/main" val="232469673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6672"/>
            <a:ext cx="8229600" cy="855539"/>
          </a:xfrm>
        </p:spPr>
        <p:txBody>
          <a:bodyPr>
            <a:noAutofit/>
          </a:bodyPr>
          <a:lstStyle/>
          <a:p>
            <a:r>
              <a:rPr lang="ru-RU" sz="2500" b="1" dirty="0"/>
              <a:t> </a:t>
            </a:r>
            <a:r>
              <a:rPr lang="ru-RU" sz="2500" b="1" dirty="0">
                <a:latin typeface="Times New Roman" panose="02020603050405020304" pitchFamily="18" charset="0"/>
                <a:cs typeface="Times New Roman" panose="02020603050405020304" pitchFamily="18" charset="0"/>
              </a:rPr>
              <a:t>Доходы, поступающие в бюджет </a:t>
            </a:r>
            <a:br>
              <a:rPr lang="ru-RU" sz="2500" b="1" dirty="0">
                <a:latin typeface="Times New Roman" panose="02020603050405020304" pitchFamily="18" charset="0"/>
                <a:cs typeface="Times New Roman" panose="02020603050405020304" pitchFamily="18" charset="0"/>
              </a:rPr>
            </a:br>
            <a:r>
              <a:rPr lang="ru-RU" sz="2500" b="1" dirty="0">
                <a:latin typeface="Times New Roman" panose="02020603050405020304" pitchFamily="18" charset="0"/>
                <a:cs typeface="Times New Roman" panose="02020603050405020304" pitchFamily="18" charset="0"/>
              </a:rPr>
              <a:t>муниципального образования Волосовский муниципальный район Ленинградской области</a:t>
            </a:r>
            <a:br>
              <a:rPr lang="ru-RU" sz="2500" b="1" dirty="0">
                <a:latin typeface="Times New Roman" panose="02020603050405020304" pitchFamily="18" charset="0"/>
                <a:cs typeface="Times New Roman" panose="02020603050405020304" pitchFamily="18" charset="0"/>
              </a:rPr>
            </a:br>
            <a:endParaRPr lang="ru-RU" sz="25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64705704"/>
              </p:ext>
            </p:extLst>
          </p:nvPr>
        </p:nvGraphicFramePr>
        <p:xfrm>
          <a:off x="251520" y="1332212"/>
          <a:ext cx="8784975" cy="5303236"/>
        </p:xfrm>
        <a:graphic>
          <a:graphicData uri="http://schemas.openxmlformats.org/drawingml/2006/table">
            <a:tbl>
              <a:tblPr firstRow="1" bandRow="1">
                <a:tableStyleId>{5C22544A-7EE6-4342-B048-85BDC9FD1C3A}</a:tableStyleId>
              </a:tblPr>
              <a:tblGrid>
                <a:gridCol w="2778271">
                  <a:extLst>
                    <a:ext uri="{9D8B030D-6E8A-4147-A177-3AD203B41FA5}">
                      <a16:colId xmlns="" xmlns:a16="http://schemas.microsoft.com/office/drawing/2014/main" val="20000"/>
                    </a:ext>
                  </a:extLst>
                </a:gridCol>
                <a:gridCol w="3774457">
                  <a:extLst>
                    <a:ext uri="{9D8B030D-6E8A-4147-A177-3AD203B41FA5}">
                      <a16:colId xmlns="" xmlns:a16="http://schemas.microsoft.com/office/drawing/2014/main" val="20001"/>
                    </a:ext>
                  </a:extLst>
                </a:gridCol>
                <a:gridCol w="2232247">
                  <a:extLst>
                    <a:ext uri="{9D8B030D-6E8A-4147-A177-3AD203B41FA5}">
                      <a16:colId xmlns="" xmlns:a16="http://schemas.microsoft.com/office/drawing/2014/main" val="20002"/>
                    </a:ext>
                  </a:extLst>
                </a:gridCol>
              </a:tblGrid>
              <a:tr h="803283">
                <a:tc>
                  <a:txBody>
                    <a:bodyPr/>
                    <a:lstStyle/>
                    <a:p>
                      <a:pPr algn="ctr"/>
                      <a:r>
                        <a:rPr lang="ru-RU" sz="1800" b="1" dirty="0">
                          <a:latin typeface="Times New Roman" panose="02020603050405020304" pitchFamily="18" charset="0"/>
                          <a:cs typeface="Times New Roman" panose="02020603050405020304" pitchFamily="18" charset="0"/>
                        </a:rPr>
                        <a:t>Налоговые доходы</a:t>
                      </a:r>
                    </a:p>
                  </a:txBody>
                  <a:tcPr/>
                </a:tc>
                <a:tc>
                  <a:txBody>
                    <a:bodyPr/>
                    <a:lstStyle/>
                    <a:p>
                      <a:pPr algn="ctr"/>
                      <a:r>
                        <a:rPr lang="ru-RU" sz="1800" b="1" dirty="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800" b="1" dirty="0">
                          <a:latin typeface="Times New Roman" panose="02020603050405020304" pitchFamily="18" charset="0"/>
                          <a:cs typeface="Times New Roman" panose="02020603050405020304" pitchFamily="18" charset="0"/>
                        </a:rPr>
                        <a:t>Безвозмездные</a:t>
                      </a:r>
                      <a:r>
                        <a:rPr lang="ru-RU" sz="1800" b="1" baseline="0" dirty="0">
                          <a:latin typeface="Times New Roman" panose="02020603050405020304" pitchFamily="18" charset="0"/>
                          <a:cs typeface="Times New Roman" panose="02020603050405020304" pitchFamily="18" charset="0"/>
                        </a:rPr>
                        <a:t> поступления</a:t>
                      </a:r>
                      <a:endParaRPr lang="ru-RU" sz="1800" b="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4499953">
                <a:tc>
                  <a:txBody>
                    <a:bodyPr/>
                    <a:lstStyle/>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Налог на доходы физических лиц</a:t>
                      </a: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Акцизы на нефтепродукты</a:t>
                      </a:r>
                      <a:endParaRPr lang="en-US" sz="2000" dirty="0">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dirty="0">
                          <a:latin typeface="Times New Roman" panose="02020603050405020304" pitchFamily="18" charset="0"/>
                          <a:cs typeface="Times New Roman" panose="02020603050405020304" pitchFamily="18" charset="0"/>
                        </a:rPr>
                        <a:t>Налоги</a:t>
                      </a:r>
                      <a:r>
                        <a:rPr lang="ru-RU" sz="2000" baseline="0" dirty="0">
                          <a:latin typeface="Times New Roman" panose="02020603050405020304" pitchFamily="18" charset="0"/>
                          <a:cs typeface="Times New Roman" panose="02020603050405020304" pitchFamily="18" charset="0"/>
                        </a:rPr>
                        <a:t> на совокупный доход</a:t>
                      </a:r>
                      <a:endParaRPr lang="ru-RU"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Государственная пошлина</a:t>
                      </a:r>
                    </a:p>
                    <a:p>
                      <a:pPr marL="0" indent="0">
                        <a:buFont typeface="Arial" panose="020B0604020202020204" pitchFamily="34" charset="0"/>
                        <a:buNone/>
                      </a:pPr>
                      <a:endParaRPr lang="ru-RU" sz="1800" dirty="0"/>
                    </a:p>
                  </a:txBody>
                  <a:tcPr/>
                </a:tc>
                <a:tc>
                  <a:txBody>
                    <a:bodyPr/>
                    <a:lstStyle/>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Доходы от сдачи в аренду имущества</a:t>
                      </a: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Доходы от реализации имущества, земельных участков</a:t>
                      </a: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Платежи </a:t>
                      </a:r>
                      <a:r>
                        <a:rPr lang="ru-RU" sz="2000" baseline="0" dirty="0">
                          <a:latin typeface="Times New Roman" panose="02020603050405020304" pitchFamily="18" charset="0"/>
                          <a:cs typeface="Times New Roman" panose="02020603050405020304" pitchFamily="18" charset="0"/>
                        </a:rPr>
                        <a:t>от государственных и муниципальных предприятий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baseline="0" dirty="0">
                          <a:latin typeface="Times New Roman" panose="02020603050405020304" pitchFamily="18" charset="0"/>
                          <a:cs typeface="Times New Roman" panose="02020603050405020304" pitchFamily="18" charset="0"/>
                        </a:rPr>
                        <a:t>Плата за негативное воздействие на окружающую среду</a:t>
                      </a:r>
                    </a:p>
                    <a:p>
                      <a:pPr marL="285750" indent="-285750">
                        <a:buFont typeface="Arial" panose="020B0604020202020204" pitchFamily="34" charset="0"/>
                        <a:buChar char="•"/>
                      </a:pPr>
                      <a:r>
                        <a:rPr lang="ru-RU" sz="2000" baseline="0" dirty="0">
                          <a:latin typeface="Times New Roman" panose="02020603050405020304" pitchFamily="18" charset="0"/>
                          <a:cs typeface="Times New Roman" panose="02020603050405020304" pitchFamily="18" charset="0"/>
                        </a:rPr>
                        <a:t>Штрафы, санкции, возмещение ущерба</a:t>
                      </a:r>
                    </a:p>
                  </a:txBody>
                  <a:tcPr/>
                </a:tc>
                <a:tc>
                  <a:txBody>
                    <a:bodyPr/>
                    <a:lstStyle/>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Дотации</a:t>
                      </a: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Субсидии</a:t>
                      </a: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Субвенции</a:t>
                      </a: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Межбюджетные</a:t>
                      </a:r>
                      <a:r>
                        <a:rPr lang="ru-RU" sz="2000" baseline="0" dirty="0">
                          <a:latin typeface="Times New Roman" panose="02020603050405020304" pitchFamily="18" charset="0"/>
                          <a:cs typeface="Times New Roman" panose="02020603050405020304" pitchFamily="18" charset="0"/>
                        </a:rPr>
                        <a:t> трансферты</a:t>
                      </a:r>
                    </a:p>
                  </a:txBody>
                  <a:tcPr/>
                </a:tc>
                <a:extLst>
                  <a:ext uri="{0D108BD9-81ED-4DB2-BD59-A6C34878D82A}">
                    <a16:rowId xmlns="" xmlns:a16="http://schemas.microsoft.com/office/drawing/2014/main" val="10001"/>
                  </a:ext>
                </a:extLst>
              </a:tr>
            </a:tbl>
          </a:graphicData>
        </a:graphic>
      </p:graphicFrame>
      <p:pic>
        <p:nvPicPr>
          <p:cNvPr id="5"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2" cstate="print"/>
          <a:srcRect/>
          <a:stretch>
            <a:fillRect/>
          </a:stretch>
        </p:blipFill>
        <p:spPr bwMode="auto">
          <a:xfrm>
            <a:off x="8256587" y="0"/>
            <a:ext cx="887413" cy="1071563"/>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783466D5-4684-485F-A2A8-A7189E0508E1}" type="slidenum">
              <a:rPr lang="ru-RU" smtClean="0"/>
              <a:pPr/>
              <a:t>6</a:t>
            </a:fld>
            <a:endParaRPr lang="ru-RU" dirty="0"/>
          </a:p>
        </p:txBody>
      </p:sp>
    </p:spTree>
    <p:extLst>
      <p:ext uri="{BB962C8B-B14F-4D97-AF65-F5344CB8AC3E}">
        <p14:creationId xmlns:p14="http://schemas.microsoft.com/office/powerpoint/2010/main" val="306134578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627" y="116632"/>
            <a:ext cx="7920841" cy="1080120"/>
          </a:xfrm>
        </p:spPr>
        <p:txBody>
          <a:bodyPr>
            <a:noAutofit/>
          </a:bodyPr>
          <a:lstStyle/>
          <a:p>
            <a:r>
              <a:rPr lang="ru-RU" sz="2000" b="1" dirty="0">
                <a:latin typeface="Times New Roman" panose="02020603050405020304" pitchFamily="18" charset="0"/>
                <a:cs typeface="Times New Roman" panose="02020603050405020304" pitchFamily="18" charset="0"/>
              </a:rPr>
              <a:t>Доходы бюджета муниципального образования Волосовский муниципальный район Ленинградской области </a:t>
            </a:r>
            <a:endParaRPr lang="ru-RU" sz="2000" dirty="0">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257090369"/>
              </p:ext>
            </p:extLst>
          </p:nvPr>
        </p:nvGraphicFramePr>
        <p:xfrm>
          <a:off x="107504" y="1124744"/>
          <a:ext cx="4302255" cy="54006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4" cstate="print"/>
          <a:srcRect/>
          <a:stretch>
            <a:fillRect/>
          </a:stretch>
        </p:blipFill>
        <p:spPr bwMode="auto">
          <a:xfrm>
            <a:off x="8256587" y="0"/>
            <a:ext cx="887413" cy="1071563"/>
          </a:xfrm>
          <a:prstGeom prst="rect">
            <a:avLst/>
          </a:prstGeom>
          <a:noFill/>
          <a:ln w="9525">
            <a:noFill/>
            <a:miter lim="800000"/>
            <a:headEnd/>
            <a:tailEnd/>
          </a:ln>
        </p:spPr>
      </p:pic>
      <p:graphicFrame>
        <p:nvGraphicFramePr>
          <p:cNvPr id="10" name="Объект 7"/>
          <p:cNvGraphicFramePr>
            <a:graphicFrameLocks/>
          </p:cNvGraphicFramePr>
          <p:nvPr>
            <p:extLst>
              <p:ext uri="{D42A27DB-BD31-4B8C-83A1-F6EECF244321}">
                <p14:modId xmlns:p14="http://schemas.microsoft.com/office/powerpoint/2010/main" val="499577644"/>
              </p:ext>
            </p:extLst>
          </p:nvPr>
        </p:nvGraphicFramePr>
        <p:xfrm>
          <a:off x="4517740" y="1080939"/>
          <a:ext cx="4680520" cy="5400600"/>
        </p:xfrm>
        <a:graphic>
          <a:graphicData uri="http://schemas.openxmlformats.org/drawingml/2006/chart">
            <c:chart xmlns:c="http://schemas.openxmlformats.org/drawingml/2006/chart" xmlns:r="http://schemas.openxmlformats.org/officeDocument/2006/relationships" r:id="rId5"/>
          </a:graphicData>
        </a:graphic>
      </p:graphicFrame>
      <p:sp>
        <p:nvSpPr>
          <p:cNvPr id="3" name="Номер слайда 2"/>
          <p:cNvSpPr>
            <a:spLocks noGrp="1"/>
          </p:cNvSpPr>
          <p:nvPr>
            <p:ph type="sldNum" sz="quarter" idx="12"/>
          </p:nvPr>
        </p:nvSpPr>
        <p:spPr/>
        <p:txBody>
          <a:bodyPr/>
          <a:lstStyle/>
          <a:p>
            <a:fld id="{783466D5-4684-485F-A2A8-A7189E0508E1}" type="slidenum">
              <a:rPr lang="ru-RU" smtClean="0"/>
              <a:pPr/>
              <a:t>7</a:t>
            </a:fld>
            <a:endParaRPr lang="ru-RU" dirty="0"/>
          </a:p>
        </p:txBody>
      </p:sp>
      <p:sp>
        <p:nvSpPr>
          <p:cNvPr id="4" name="Прямоугольник 3"/>
          <p:cNvSpPr/>
          <p:nvPr/>
        </p:nvSpPr>
        <p:spPr>
          <a:xfrm>
            <a:off x="2286000" y="3429000"/>
            <a:ext cx="4572000" cy="0"/>
          </a:xfrm>
          <a:prstGeom prst="rect">
            <a:avLst/>
          </a:prstGeom>
        </p:spPr>
        <p:txBody>
          <a:bodyPr/>
          <a:lstStyle/>
          <a:p>
            <a:endParaRPr lang="ru-RU" dirty="0"/>
          </a:p>
        </p:txBody>
      </p:sp>
    </p:spTree>
    <p:extLst>
      <p:ext uri="{BB962C8B-B14F-4D97-AF65-F5344CB8AC3E}">
        <p14:creationId xmlns:p14="http://schemas.microsoft.com/office/powerpoint/2010/main" val="425994161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7930955" cy="1143000"/>
          </a:xfrm>
        </p:spPr>
        <p:txBody>
          <a:bodyPr>
            <a:normAutofit fontScale="90000"/>
          </a:bodyPr>
          <a:lstStyle/>
          <a:p>
            <a:r>
              <a:rPr lang="ru-RU" sz="2400" b="1" dirty="0">
                <a:latin typeface="Times New Roman" panose="02020603050405020304" pitchFamily="18" charset="0"/>
                <a:cs typeface="Times New Roman" panose="02020603050405020304" pitchFamily="18" charset="0"/>
              </a:rPr>
              <a:t>Динамика доходной части бюджета муниципального образования Волосовский муниципальный район Ленинградской области</a:t>
            </a:r>
            <a:endParaRPr lang="ru-RU" sz="18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42497636"/>
              </p:ext>
            </p:extLst>
          </p:nvPr>
        </p:nvGraphicFramePr>
        <p:xfrm>
          <a:off x="179513" y="1403648"/>
          <a:ext cx="8784975" cy="533772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3" descr="C:\Users\smirnovaas\Desktop\Документы\Инвестиционная привлекательность района\Информация для разработки\герб_of_Volosovo_rayon_(Leningrad_oblast).png"/>
          <p:cNvPicPr>
            <a:picLocks noChangeAspect="1" noChangeArrowheads="1"/>
          </p:cNvPicPr>
          <p:nvPr/>
        </p:nvPicPr>
        <p:blipFill>
          <a:blip r:embed="rId3" cstate="print"/>
          <a:srcRect/>
          <a:stretch>
            <a:fillRect/>
          </a:stretch>
        </p:blipFill>
        <p:spPr bwMode="auto">
          <a:xfrm>
            <a:off x="8257763" y="0"/>
            <a:ext cx="887413" cy="1071563"/>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783466D5-4684-485F-A2A8-A7189E0508E1}" type="slidenum">
              <a:rPr lang="ru-RU" smtClean="0"/>
              <a:pPr/>
              <a:t>8</a:t>
            </a:fld>
            <a:endParaRPr lang="ru-RU" dirty="0"/>
          </a:p>
        </p:txBody>
      </p:sp>
    </p:spTree>
    <p:extLst>
      <p:ext uri="{BB962C8B-B14F-4D97-AF65-F5344CB8AC3E}">
        <p14:creationId xmlns:p14="http://schemas.microsoft.com/office/powerpoint/2010/main" val="921442104"/>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14808" cy="748944"/>
          </a:xfrm>
        </p:spPr>
        <p:txBody>
          <a:bodyPr>
            <a:normAutofit fontScale="90000"/>
          </a:bodyPr>
          <a:lstStyle/>
          <a:p>
            <a:r>
              <a:rPr lang="ru-RU" sz="2800" b="1" dirty="0">
                <a:latin typeface="Times New Roman" panose="02020603050405020304" pitchFamily="18" charset="0"/>
                <a:cs typeface="Times New Roman" panose="02020603050405020304" pitchFamily="18" charset="0"/>
              </a:rPr>
              <a:t>НДФЛ, поступивший в бюджет </a:t>
            </a:r>
            <a:r>
              <a:rPr lang="ru-RU" sz="2800" b="1" dirty="0" smtClean="0">
                <a:latin typeface="Times New Roman" panose="02020603050405020304" pitchFamily="18" charset="0"/>
                <a:cs typeface="Times New Roman" panose="02020603050405020304" pitchFamily="18" charset="0"/>
              </a:rPr>
              <a:t>района</a:t>
            </a:r>
            <a:r>
              <a:rPr lang="ru-RU" sz="2800" b="1" dirty="0"/>
              <a:t/>
            </a:r>
            <a:br>
              <a:rPr lang="ru-RU" sz="2800" b="1" dirty="0"/>
            </a:b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6379300"/>
              </p:ext>
            </p:extLst>
          </p:nvPr>
        </p:nvGraphicFramePr>
        <p:xfrm>
          <a:off x="348020" y="1081586"/>
          <a:ext cx="3964675" cy="23849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4033234239"/>
              </p:ext>
            </p:extLst>
          </p:nvPr>
        </p:nvGraphicFramePr>
        <p:xfrm>
          <a:off x="136477" y="3284984"/>
          <a:ext cx="4449171" cy="3238647"/>
        </p:xfrm>
        <a:graphic>
          <a:graphicData uri="http://schemas.openxmlformats.org/drawingml/2006/chart">
            <c:chart xmlns:c="http://schemas.openxmlformats.org/drawingml/2006/chart" xmlns:r="http://schemas.openxmlformats.org/officeDocument/2006/relationships" r:id="rId3"/>
          </a:graphicData>
        </a:graphic>
      </p:graphicFrame>
      <p:sp>
        <p:nvSpPr>
          <p:cNvPr id="9" name="Выгнутая вправо стрелка 8"/>
          <p:cNvSpPr/>
          <p:nvPr/>
        </p:nvSpPr>
        <p:spPr>
          <a:xfrm>
            <a:off x="4355976" y="1484784"/>
            <a:ext cx="4464496" cy="45365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1" name="Левая фигурная скобка 10"/>
          <p:cNvSpPr/>
          <p:nvPr/>
        </p:nvSpPr>
        <p:spPr>
          <a:xfrm rot="16200000">
            <a:off x="3291310" y="2151521"/>
            <a:ext cx="507598" cy="14400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9854" y="1749"/>
            <a:ext cx="8905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авая фигурная скобка 13"/>
          <p:cNvSpPr/>
          <p:nvPr/>
        </p:nvSpPr>
        <p:spPr>
          <a:xfrm>
            <a:off x="3545109" y="4365106"/>
            <a:ext cx="720019" cy="1368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5" name="TextBox 14"/>
          <p:cNvSpPr txBox="1"/>
          <p:nvPr/>
        </p:nvSpPr>
        <p:spPr>
          <a:xfrm>
            <a:off x="3851920" y="4869160"/>
            <a:ext cx="1674994" cy="646331"/>
          </a:xfrm>
          <a:prstGeom prst="rect">
            <a:avLst/>
          </a:prstGeom>
          <a:noFill/>
        </p:spPr>
        <p:txBody>
          <a:bodyPr wrap="square" rtlCol="0">
            <a:spAutoFit/>
          </a:bodyPr>
          <a:lstStyle/>
          <a:p>
            <a:r>
              <a:rPr lang="ru-RU" b="1" dirty="0"/>
              <a:t>   </a:t>
            </a:r>
            <a:r>
              <a:rPr lang="ru-RU" b="1" dirty="0" smtClean="0"/>
              <a:t>+</a:t>
            </a:r>
            <a:r>
              <a:rPr lang="en-US" b="1" dirty="0" smtClean="0"/>
              <a:t>35,0</a:t>
            </a:r>
            <a:endParaRPr lang="ru-RU" b="1" dirty="0"/>
          </a:p>
          <a:p>
            <a:pPr marL="285750" indent="-285750">
              <a:buFontTx/>
              <a:buChar char="-"/>
            </a:pPr>
            <a:endParaRPr lang="ru-RU" b="1" dirty="0"/>
          </a:p>
        </p:txBody>
      </p:sp>
      <p:sp>
        <p:nvSpPr>
          <p:cNvPr id="3" name="TextBox 2"/>
          <p:cNvSpPr txBox="1"/>
          <p:nvPr/>
        </p:nvSpPr>
        <p:spPr>
          <a:xfrm>
            <a:off x="6556767" y="1069242"/>
            <a:ext cx="1331640" cy="338554"/>
          </a:xfrm>
          <a:prstGeom prst="rect">
            <a:avLst/>
          </a:prstGeom>
          <a:noFill/>
        </p:spPr>
        <p:txBody>
          <a:bodyPr wrap="square" rtlCol="0">
            <a:spAutoFit/>
          </a:bodyPr>
          <a:lstStyle/>
          <a:p>
            <a:r>
              <a:rPr lang="ru-RU" sz="1600" b="1" dirty="0"/>
              <a:t>(млн. руб.)</a:t>
            </a:r>
            <a:endParaRPr lang="ru-RU" sz="1600" dirty="0"/>
          </a:p>
        </p:txBody>
      </p:sp>
      <p:sp>
        <p:nvSpPr>
          <p:cNvPr id="6" name="Номер слайда 5"/>
          <p:cNvSpPr>
            <a:spLocks noGrp="1"/>
          </p:cNvSpPr>
          <p:nvPr>
            <p:ph type="sldNum" sz="quarter" idx="12"/>
          </p:nvPr>
        </p:nvSpPr>
        <p:spPr/>
        <p:txBody>
          <a:bodyPr/>
          <a:lstStyle/>
          <a:p>
            <a:fld id="{783466D5-4684-485F-A2A8-A7189E0508E1}" type="slidenum">
              <a:rPr lang="ru-RU" smtClean="0"/>
              <a:pPr/>
              <a:t>9</a:t>
            </a:fld>
            <a:endParaRPr lang="ru-RU" dirty="0"/>
          </a:p>
        </p:txBody>
      </p:sp>
    </p:spTree>
    <p:extLst>
      <p:ext uri="{BB962C8B-B14F-4D97-AF65-F5344CB8AC3E}">
        <p14:creationId xmlns:p14="http://schemas.microsoft.com/office/powerpoint/2010/main" val="2160928155"/>
      </p:ext>
    </p:extLst>
  </p:cSld>
  <p:clrMapOvr>
    <a:masterClrMapping/>
  </p:clrMapOvr>
  <p:transition spd="slow">
    <p:cove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21218</TotalTime>
  <Words>1636</Words>
  <Application>Microsoft Office PowerPoint</Application>
  <PresentationFormat>Экран (4:3)</PresentationFormat>
  <Paragraphs>485</Paragraphs>
  <Slides>23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Презентация PowerPoint</vt:lpstr>
      <vt:lpstr>Основные понятия и термины</vt:lpstr>
      <vt:lpstr>Общие сведения о муниципальном образовании Волосовский муниципальный район Ленинградской области </vt:lpstr>
      <vt:lpstr>Исполнение бюджета муниципального образования Волосовский муниципальный район  Ленинградской области за 2023 год </vt:lpstr>
      <vt:lpstr> Доходы, поступающие в бюджет  муниципального образования Волосовский муниципальный район Ленинградской области </vt:lpstr>
      <vt:lpstr>Доходы бюджета муниципального образования Волосовский муниципальный район Ленинградской области </vt:lpstr>
      <vt:lpstr>Динамика доходной части бюджета муниципального образования Волосовский муниципальный район Ленинградской области</vt:lpstr>
      <vt:lpstr>НДФЛ, поступивший в бюджет района </vt:lpstr>
      <vt:lpstr>Исполнение бюджета муниципального образования Волосовский муниципальный район Ленинградской области по налоговым и неналоговым доходам  в 2023 году</vt:lpstr>
      <vt:lpstr>Презентация PowerPoint</vt:lpstr>
      <vt:lpstr>Анализ поступления межбюджетных трансфертов в 2022-2023 годах</vt:lpstr>
      <vt:lpstr>Динамика безвозмездных поступлений  из бюджетов других уровней 2022 - 2023 гг.  </vt:lpstr>
      <vt:lpstr>РАСХОДЫ БЮДЖЕТА </vt:lpstr>
      <vt:lpstr>Исполнение бюджета муниципального образования Волосовский муниципальный район ЛО по расходам за 2023 год</vt:lpstr>
      <vt:lpstr>Презентация PowerPoint</vt:lpstr>
      <vt:lpstr>Динамика исполнения расходной части бюджета по основным направления расходов</vt:lpstr>
      <vt:lpstr>Структура расходов бюджета в программном формате</vt:lpstr>
      <vt:lpstr>Объем расходов бюджета в расчете на 1 жителя района                                                                                 (тыс. руб.)</vt:lpstr>
      <vt:lpstr> Динамика темпов роста средней заработной платы по отдельным категориям работников бюджетной сферы                                                            (руб.)</vt:lpstr>
      <vt:lpstr>   Информация о реализации Указов Президента Российской Федерации по муниципальным учреждениям бюджетного сектора экономики в муниципальном образовании Волосовский муниципальный район за 2023 год </vt:lpstr>
      <vt:lpstr>Презентация PowerPoint</vt:lpstr>
      <vt:lpstr>Настоящая брошюра подготовлена во исполнение муниципальной программы "Управление муниципальными финансами Волосовского муниципального района Ленинградской области", утвержденной постановлением администрации Волосовского муниципального района Ленинградской области от 11 сентября 2019 года № 1129. Бюджет для граждан в доступной для широкого круга пользователей форме раскрывает информацию об исполнении бюджета муниципального образования Волосовский муниципальный район Ленинградской области за 2022 год. Разработчиком брошюры "Бюджет для граждан" является комитет финансов администрации Волосовского муниципального района Ленинградской области.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проекте бюджета  муниципального образования Волосовский район  Ленинградской области  на 2015 год  и на плановый период  2016 и 2017 годов</dc:title>
  <dc:creator>А.В.Добротворский</dc:creator>
  <cp:lastModifiedBy>Лидия Бородина</cp:lastModifiedBy>
  <cp:revision>846</cp:revision>
  <cp:lastPrinted>2024-04-05T13:19:15Z</cp:lastPrinted>
  <dcterms:created xsi:type="dcterms:W3CDTF">2014-11-26T05:32:22Z</dcterms:created>
  <dcterms:modified xsi:type="dcterms:W3CDTF">2024-04-05T13:40:13Z</dcterms:modified>
</cp:coreProperties>
</file>